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5"/>
  </p:notesMasterIdLst>
  <p:sldIdLst>
    <p:sldId id="256" r:id="rId2"/>
    <p:sldId id="286" r:id="rId3"/>
    <p:sldId id="272" r:id="rId4"/>
    <p:sldId id="287" r:id="rId5"/>
    <p:sldId id="260" r:id="rId6"/>
    <p:sldId id="279" r:id="rId7"/>
    <p:sldId id="265" r:id="rId8"/>
    <p:sldId id="277" r:id="rId9"/>
    <p:sldId id="263" r:id="rId10"/>
    <p:sldId id="270" r:id="rId11"/>
    <p:sldId id="283" r:id="rId12"/>
    <p:sldId id="268" r:id="rId13"/>
    <p:sldId id="274" r:id="rId14"/>
    <p:sldId id="282" r:id="rId15"/>
    <p:sldId id="267" r:id="rId16"/>
    <p:sldId id="273" r:id="rId17"/>
    <p:sldId id="278" r:id="rId18"/>
    <p:sldId id="261" r:id="rId19"/>
    <p:sldId id="262" r:id="rId20"/>
    <p:sldId id="264" r:id="rId21"/>
    <p:sldId id="284" r:id="rId22"/>
    <p:sldId id="276" r:id="rId23"/>
    <p:sldId id="257"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13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W"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723429-412C-41B8-83E9-3918B4B1B2E4}" type="datetimeFigureOut">
              <a:rPr lang="en-ZW" smtClean="0"/>
              <a:pPr/>
              <a:t>4/5/2017</a:t>
            </a:fld>
            <a:endParaRPr lang="en-ZW"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W"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W"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9CE942-3500-4887-9FE4-850130256BE6}" type="slidenum">
              <a:rPr lang="en-ZW" smtClean="0"/>
              <a:pPr/>
              <a:t>‹#›</a:t>
            </a:fld>
            <a:endParaRPr lang="en-ZW" dirty="0"/>
          </a:p>
        </p:txBody>
      </p:sp>
    </p:spTree>
    <p:extLst>
      <p:ext uri="{BB962C8B-B14F-4D97-AF65-F5344CB8AC3E}">
        <p14:creationId xmlns:p14="http://schemas.microsoft.com/office/powerpoint/2010/main" val="1382018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a:ln/>
        </p:spPr>
      </p:sp>
      <p:sp>
        <p:nvSpPr>
          <p:cNvPr id="123907" name="Notes Placeholder 2"/>
          <p:cNvSpPr>
            <a:spLocks noGrp="1"/>
          </p:cNvSpPr>
          <p:nvPr>
            <p:ph type="body" idx="1"/>
          </p:nvPr>
        </p:nvSpPr>
        <p:spPr>
          <a:noFill/>
        </p:spPr>
        <p:txBody>
          <a:bodyPr/>
          <a:lstStyle/>
          <a:p>
            <a:endParaRPr lang="en-GB" dirty="0" smtClean="0">
              <a:latin typeface="Times New Roman" pitchFamily="18" charset="0"/>
            </a:endParaRPr>
          </a:p>
        </p:txBody>
      </p:sp>
      <p:sp>
        <p:nvSpPr>
          <p:cNvPr id="124932" name="Slide Number Placeholder 3"/>
          <p:cNvSpPr>
            <a:spLocks noGrp="1"/>
          </p:cNvSpPr>
          <p:nvPr>
            <p:ph type="sldNum" sz="quarter" idx="5"/>
          </p:nvPr>
        </p:nvSpPr>
        <p:spPr>
          <a:ln>
            <a:miter lim="800000"/>
            <a:headEnd/>
            <a:tailEnd/>
          </a:ln>
        </p:spPr>
        <p:txBody>
          <a:bodyPr/>
          <a:lstStyle/>
          <a:p>
            <a:pPr>
              <a:defRPr/>
            </a:pPr>
            <a:fld id="{1BCE0522-EEF5-42CA-8A3A-2E3D3DED0017}" type="slidenum">
              <a:rPr lang="en-GB" smtClean="0">
                <a:latin typeface="Times New Roman" pitchFamily="18" charset="0"/>
              </a:rPr>
              <a:pPr>
                <a:defRPr/>
              </a:pPr>
              <a:t>3</a:t>
            </a:fld>
            <a:endParaRPr lang="en-GB" dirty="0" smtClean="0">
              <a:latin typeface="Times New Roman" pitchFamily="18" charset="0"/>
            </a:endParaRPr>
          </a:p>
        </p:txBody>
      </p:sp>
    </p:spTree>
    <p:extLst>
      <p:ext uri="{BB962C8B-B14F-4D97-AF65-F5344CB8AC3E}">
        <p14:creationId xmlns:p14="http://schemas.microsoft.com/office/powerpoint/2010/main" val="17539867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D6605837-0BFE-4D58-9F82-50208ED18FF0}" type="slidenum">
              <a:rPr lang="en-US"/>
              <a:pPr/>
              <a:t>12</a:t>
            </a:fld>
            <a:endParaRPr lang="en-US" dirty="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marL="224851" indent="-224851">
              <a:spcBef>
                <a:spcPct val="50000"/>
              </a:spcBef>
            </a:pPr>
            <a:r>
              <a:rPr lang="en-US" b="1" i="1" dirty="0" smtClean="0">
                <a:solidFill>
                  <a:srgbClr val="CCFFCC"/>
                </a:solidFill>
              </a:rPr>
              <a:t>The earlier safety is incorporated into the schedule the more influence it will have on the total project!</a:t>
            </a:r>
          </a:p>
          <a:p>
            <a:pPr marL="224851" indent="-224851"/>
            <a:r>
              <a:rPr lang="en-US" dirty="0" smtClean="0"/>
              <a:t>One of the reasons that the </a:t>
            </a:r>
            <a:r>
              <a:rPr lang="en-US" dirty="0" err="1" smtClean="0"/>
              <a:t>DfCS</a:t>
            </a:r>
            <a:r>
              <a:rPr lang="en-US" dirty="0" smtClean="0"/>
              <a:t> concept is so compelling is that all safety professionals know that it is much more effective to </a:t>
            </a:r>
            <a:r>
              <a:rPr lang="en-US" u="sng" dirty="0" smtClean="0"/>
              <a:t>design</a:t>
            </a:r>
            <a:r>
              <a:rPr lang="en-US" dirty="0" smtClean="0"/>
              <a:t> safety into a process than it is to try to </a:t>
            </a:r>
            <a:r>
              <a:rPr lang="en-US" u="sng" dirty="0" smtClean="0"/>
              <a:t>manage</a:t>
            </a:r>
            <a:r>
              <a:rPr lang="en-US" dirty="0" smtClean="0"/>
              <a:t> safety within a process that is inherently unsafe.  </a:t>
            </a:r>
          </a:p>
          <a:p>
            <a:pPr marL="224851" indent="-224851"/>
            <a:r>
              <a:rPr lang="en-US" dirty="0" smtClean="0"/>
              <a:t>This chart has been adapted from the construction management literature.  The ability to influence safety is on the vertical axis and the project schedule is on the horizontal axis.  The chart shows that by including construction site safety as a consideration (along with production, quality, project scope, etc.) early in the project’s life cycle, one has a greater ability to positively influence construction site safety.  </a:t>
            </a:r>
          </a:p>
          <a:p>
            <a:pPr marL="224851" indent="-224851"/>
            <a:endParaRPr lang="en-US" dirty="0" smtClean="0"/>
          </a:p>
          <a:p>
            <a:pPr marL="224851" indent="-224851"/>
            <a:r>
              <a:rPr lang="en-US" dirty="0" smtClean="0"/>
              <a:t>This concept is in contrast to the prevailing methods of planning for construction site safety, which do not begin until a short time before the construction phase, when the ability to influence safety is limited.</a:t>
            </a:r>
          </a:p>
        </p:txBody>
      </p:sp>
    </p:spTree>
    <p:extLst>
      <p:ext uri="{BB962C8B-B14F-4D97-AF65-F5344CB8AC3E}">
        <p14:creationId xmlns:p14="http://schemas.microsoft.com/office/powerpoint/2010/main" val="2641427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ln/>
        </p:spPr>
      </p:sp>
      <p:sp>
        <p:nvSpPr>
          <p:cNvPr id="139267" name="Notes Placeholder 2"/>
          <p:cNvSpPr>
            <a:spLocks noGrp="1"/>
          </p:cNvSpPr>
          <p:nvPr>
            <p:ph type="body" idx="1"/>
          </p:nvPr>
        </p:nvSpPr>
        <p:spPr>
          <a:noFill/>
        </p:spPr>
        <p:txBody>
          <a:bodyPr/>
          <a:lstStyle/>
          <a:p>
            <a:endParaRPr lang="en-GB" dirty="0" smtClean="0">
              <a:latin typeface="Times New Roman" pitchFamily="18" charset="0"/>
            </a:endParaRPr>
          </a:p>
        </p:txBody>
      </p:sp>
      <p:sp>
        <p:nvSpPr>
          <p:cNvPr id="140292" name="Slide Number Placeholder 3"/>
          <p:cNvSpPr>
            <a:spLocks noGrp="1"/>
          </p:cNvSpPr>
          <p:nvPr>
            <p:ph type="sldNum" sz="quarter" idx="5"/>
          </p:nvPr>
        </p:nvSpPr>
        <p:spPr>
          <a:ln>
            <a:miter lim="800000"/>
            <a:headEnd/>
            <a:tailEnd/>
          </a:ln>
        </p:spPr>
        <p:txBody>
          <a:bodyPr/>
          <a:lstStyle/>
          <a:p>
            <a:pPr>
              <a:defRPr/>
            </a:pPr>
            <a:fld id="{00BEEAD2-01C6-438B-A57B-A8D6AD06EA79}" type="slidenum">
              <a:rPr lang="en-GB" smtClean="0">
                <a:latin typeface="Times New Roman" pitchFamily="18" charset="0"/>
              </a:rPr>
              <a:pPr>
                <a:defRPr/>
              </a:pPr>
              <a:t>13</a:t>
            </a:fld>
            <a:endParaRPr lang="en-GB" dirty="0" smtClean="0">
              <a:latin typeface="Times New Roman" pitchFamily="18" charset="0"/>
            </a:endParaRPr>
          </a:p>
        </p:txBody>
      </p:sp>
    </p:spTree>
    <p:extLst>
      <p:ext uri="{BB962C8B-B14F-4D97-AF65-F5344CB8AC3E}">
        <p14:creationId xmlns:p14="http://schemas.microsoft.com/office/powerpoint/2010/main" val="1211356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p:cNvSpPr>
            <a:spLocks noGrp="1" noRot="1" noChangeAspect="1" noTextEdit="1"/>
          </p:cNvSpPr>
          <p:nvPr>
            <p:ph type="sldImg"/>
          </p:nvPr>
        </p:nvSpPr>
        <p:spPr>
          <a:ln/>
        </p:spPr>
      </p:sp>
      <p:sp>
        <p:nvSpPr>
          <p:cNvPr id="159747" name="Notes Placeholder 2"/>
          <p:cNvSpPr>
            <a:spLocks noGrp="1"/>
          </p:cNvSpPr>
          <p:nvPr>
            <p:ph type="body" idx="1"/>
          </p:nvPr>
        </p:nvSpPr>
        <p:spPr>
          <a:noFill/>
        </p:spPr>
        <p:txBody>
          <a:bodyPr/>
          <a:lstStyle/>
          <a:p>
            <a:endParaRPr lang="en-GB" dirty="0" smtClean="0">
              <a:latin typeface="Times New Roman" pitchFamily="18" charset="0"/>
            </a:endParaRPr>
          </a:p>
        </p:txBody>
      </p:sp>
      <p:sp>
        <p:nvSpPr>
          <p:cNvPr id="161796" name="Slide Number Placeholder 3"/>
          <p:cNvSpPr>
            <a:spLocks noGrp="1"/>
          </p:cNvSpPr>
          <p:nvPr>
            <p:ph type="sldNum" sz="quarter" idx="5"/>
          </p:nvPr>
        </p:nvSpPr>
        <p:spPr>
          <a:ln>
            <a:miter lim="800000"/>
            <a:headEnd/>
            <a:tailEnd/>
          </a:ln>
        </p:spPr>
        <p:txBody>
          <a:bodyPr/>
          <a:lstStyle/>
          <a:p>
            <a:pPr>
              <a:defRPr/>
            </a:pPr>
            <a:fld id="{F1AF2DA1-F07C-43C3-950C-1881DEDF4654}" type="slidenum">
              <a:rPr lang="en-GB" smtClean="0">
                <a:latin typeface="Times New Roman" pitchFamily="18" charset="0"/>
              </a:rPr>
              <a:pPr>
                <a:defRPr/>
              </a:pPr>
              <a:t>22</a:t>
            </a:fld>
            <a:endParaRPr lang="en-GB" dirty="0" smtClean="0">
              <a:latin typeface="Times New Roman" pitchFamily="18" charset="0"/>
            </a:endParaRPr>
          </a:p>
        </p:txBody>
      </p:sp>
    </p:spTree>
    <p:extLst>
      <p:ext uri="{BB962C8B-B14F-4D97-AF65-F5344CB8AC3E}">
        <p14:creationId xmlns:p14="http://schemas.microsoft.com/office/powerpoint/2010/main" val="17259156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8A2410BE-C959-4D70-B716-AE7602CC0BBE}" type="datetimeFigureOut">
              <a:rPr lang="en-ZW" smtClean="0"/>
              <a:pPr/>
              <a:t>4/5/2017</a:t>
            </a:fld>
            <a:endParaRPr lang="en-ZW" dirty="0"/>
          </a:p>
        </p:txBody>
      </p:sp>
      <p:sp>
        <p:nvSpPr>
          <p:cNvPr id="20" name="Footer Placeholder 19"/>
          <p:cNvSpPr>
            <a:spLocks noGrp="1"/>
          </p:cNvSpPr>
          <p:nvPr>
            <p:ph type="ftr" sz="quarter" idx="11"/>
          </p:nvPr>
        </p:nvSpPr>
        <p:spPr/>
        <p:txBody>
          <a:bodyPr/>
          <a:lstStyle>
            <a:extLst/>
          </a:lstStyle>
          <a:p>
            <a:endParaRPr lang="en-ZW" dirty="0"/>
          </a:p>
        </p:txBody>
      </p:sp>
      <p:sp>
        <p:nvSpPr>
          <p:cNvPr id="10" name="Slide Number Placeholder 9"/>
          <p:cNvSpPr>
            <a:spLocks noGrp="1"/>
          </p:cNvSpPr>
          <p:nvPr>
            <p:ph type="sldNum" sz="quarter" idx="12"/>
          </p:nvPr>
        </p:nvSpPr>
        <p:spPr/>
        <p:txBody>
          <a:bodyPr/>
          <a:lstStyle>
            <a:extLst/>
          </a:lstStyle>
          <a:p>
            <a:fld id="{E2E4282A-C5CA-48BC-8D71-AA93CD2C0043}" type="slidenum">
              <a:rPr lang="en-ZW" smtClean="0"/>
              <a:pPr/>
              <a:t>‹#›</a:t>
            </a:fld>
            <a:endParaRPr lang="en-ZW"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A2410BE-C959-4D70-B716-AE7602CC0BBE}" type="datetimeFigureOut">
              <a:rPr lang="en-ZW" smtClean="0"/>
              <a:pPr/>
              <a:t>4/5/2017</a:t>
            </a:fld>
            <a:endParaRPr lang="en-ZW" dirty="0"/>
          </a:p>
        </p:txBody>
      </p:sp>
      <p:sp>
        <p:nvSpPr>
          <p:cNvPr id="5" name="Footer Placeholder 4"/>
          <p:cNvSpPr>
            <a:spLocks noGrp="1"/>
          </p:cNvSpPr>
          <p:nvPr>
            <p:ph type="ftr" sz="quarter" idx="11"/>
          </p:nvPr>
        </p:nvSpPr>
        <p:spPr/>
        <p:txBody>
          <a:bodyPr/>
          <a:lstStyle>
            <a:extLst/>
          </a:lstStyle>
          <a:p>
            <a:endParaRPr lang="en-ZW" dirty="0"/>
          </a:p>
        </p:txBody>
      </p:sp>
      <p:sp>
        <p:nvSpPr>
          <p:cNvPr id="6" name="Slide Number Placeholder 5"/>
          <p:cNvSpPr>
            <a:spLocks noGrp="1"/>
          </p:cNvSpPr>
          <p:nvPr>
            <p:ph type="sldNum" sz="quarter" idx="12"/>
          </p:nvPr>
        </p:nvSpPr>
        <p:spPr/>
        <p:txBody>
          <a:bodyPr/>
          <a:lstStyle>
            <a:extLst/>
          </a:lstStyle>
          <a:p>
            <a:fld id="{E2E4282A-C5CA-48BC-8D71-AA93CD2C0043}" type="slidenum">
              <a:rPr lang="en-ZW" smtClean="0"/>
              <a:pPr/>
              <a:t>‹#›</a:t>
            </a:fld>
            <a:endParaRPr lang="en-ZW"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A2410BE-C959-4D70-B716-AE7602CC0BBE}" type="datetimeFigureOut">
              <a:rPr lang="en-ZW" smtClean="0"/>
              <a:pPr/>
              <a:t>4/5/2017</a:t>
            </a:fld>
            <a:endParaRPr lang="en-ZW" dirty="0"/>
          </a:p>
        </p:txBody>
      </p:sp>
      <p:sp>
        <p:nvSpPr>
          <p:cNvPr id="5" name="Footer Placeholder 4"/>
          <p:cNvSpPr>
            <a:spLocks noGrp="1"/>
          </p:cNvSpPr>
          <p:nvPr>
            <p:ph type="ftr" sz="quarter" idx="11"/>
          </p:nvPr>
        </p:nvSpPr>
        <p:spPr/>
        <p:txBody>
          <a:bodyPr/>
          <a:lstStyle>
            <a:extLst/>
          </a:lstStyle>
          <a:p>
            <a:endParaRPr lang="en-ZW" dirty="0"/>
          </a:p>
        </p:txBody>
      </p:sp>
      <p:sp>
        <p:nvSpPr>
          <p:cNvPr id="6" name="Slide Number Placeholder 5"/>
          <p:cNvSpPr>
            <a:spLocks noGrp="1"/>
          </p:cNvSpPr>
          <p:nvPr>
            <p:ph type="sldNum" sz="quarter" idx="12"/>
          </p:nvPr>
        </p:nvSpPr>
        <p:spPr/>
        <p:txBody>
          <a:bodyPr/>
          <a:lstStyle>
            <a:extLst/>
          </a:lstStyle>
          <a:p>
            <a:fld id="{E2E4282A-C5CA-48BC-8D71-AA93CD2C0043}" type="slidenum">
              <a:rPr lang="en-ZW" smtClean="0"/>
              <a:pPr/>
              <a:t>‹#›</a:t>
            </a:fld>
            <a:endParaRPr lang="en-ZW"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A2410BE-C959-4D70-B716-AE7602CC0BBE}" type="datetimeFigureOut">
              <a:rPr lang="en-ZW" smtClean="0"/>
              <a:pPr/>
              <a:t>4/5/2017</a:t>
            </a:fld>
            <a:endParaRPr lang="en-ZW" dirty="0"/>
          </a:p>
        </p:txBody>
      </p:sp>
      <p:sp>
        <p:nvSpPr>
          <p:cNvPr id="5" name="Footer Placeholder 4"/>
          <p:cNvSpPr>
            <a:spLocks noGrp="1"/>
          </p:cNvSpPr>
          <p:nvPr>
            <p:ph type="ftr" sz="quarter" idx="11"/>
          </p:nvPr>
        </p:nvSpPr>
        <p:spPr/>
        <p:txBody>
          <a:bodyPr/>
          <a:lstStyle>
            <a:extLst/>
          </a:lstStyle>
          <a:p>
            <a:endParaRPr lang="en-ZW" dirty="0"/>
          </a:p>
        </p:txBody>
      </p:sp>
      <p:sp>
        <p:nvSpPr>
          <p:cNvPr id="6" name="Slide Number Placeholder 5"/>
          <p:cNvSpPr>
            <a:spLocks noGrp="1"/>
          </p:cNvSpPr>
          <p:nvPr>
            <p:ph type="sldNum" sz="quarter" idx="12"/>
          </p:nvPr>
        </p:nvSpPr>
        <p:spPr/>
        <p:txBody>
          <a:bodyPr/>
          <a:lstStyle>
            <a:extLst/>
          </a:lstStyle>
          <a:p>
            <a:fld id="{E2E4282A-C5CA-48BC-8D71-AA93CD2C0043}" type="slidenum">
              <a:rPr lang="en-ZW" smtClean="0"/>
              <a:pPr/>
              <a:t>‹#›</a:t>
            </a:fld>
            <a:endParaRPr lang="en-ZW"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A2410BE-C959-4D70-B716-AE7602CC0BBE}" type="datetimeFigureOut">
              <a:rPr lang="en-ZW" smtClean="0"/>
              <a:pPr/>
              <a:t>4/5/2017</a:t>
            </a:fld>
            <a:endParaRPr lang="en-ZW" dirty="0"/>
          </a:p>
        </p:txBody>
      </p:sp>
      <p:sp>
        <p:nvSpPr>
          <p:cNvPr id="5" name="Footer Placeholder 4"/>
          <p:cNvSpPr>
            <a:spLocks noGrp="1"/>
          </p:cNvSpPr>
          <p:nvPr>
            <p:ph type="ftr" sz="quarter" idx="11"/>
          </p:nvPr>
        </p:nvSpPr>
        <p:spPr/>
        <p:txBody>
          <a:bodyPr/>
          <a:lstStyle>
            <a:extLst/>
          </a:lstStyle>
          <a:p>
            <a:endParaRPr lang="en-ZW" dirty="0"/>
          </a:p>
        </p:txBody>
      </p:sp>
      <p:sp>
        <p:nvSpPr>
          <p:cNvPr id="6" name="Slide Number Placeholder 5"/>
          <p:cNvSpPr>
            <a:spLocks noGrp="1"/>
          </p:cNvSpPr>
          <p:nvPr>
            <p:ph type="sldNum" sz="quarter" idx="12"/>
          </p:nvPr>
        </p:nvSpPr>
        <p:spPr/>
        <p:txBody>
          <a:bodyPr/>
          <a:lstStyle>
            <a:extLst/>
          </a:lstStyle>
          <a:p>
            <a:fld id="{E2E4282A-C5CA-48BC-8D71-AA93CD2C0043}" type="slidenum">
              <a:rPr lang="en-ZW" smtClean="0"/>
              <a:pPr/>
              <a:t>‹#›</a:t>
            </a:fld>
            <a:endParaRPr lang="en-ZW"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A2410BE-C959-4D70-B716-AE7602CC0BBE}" type="datetimeFigureOut">
              <a:rPr lang="en-ZW" smtClean="0"/>
              <a:pPr/>
              <a:t>4/5/2017</a:t>
            </a:fld>
            <a:endParaRPr lang="en-ZW" dirty="0"/>
          </a:p>
        </p:txBody>
      </p:sp>
      <p:sp>
        <p:nvSpPr>
          <p:cNvPr id="6" name="Footer Placeholder 5"/>
          <p:cNvSpPr>
            <a:spLocks noGrp="1"/>
          </p:cNvSpPr>
          <p:nvPr>
            <p:ph type="ftr" sz="quarter" idx="11"/>
          </p:nvPr>
        </p:nvSpPr>
        <p:spPr/>
        <p:txBody>
          <a:bodyPr/>
          <a:lstStyle>
            <a:extLst/>
          </a:lstStyle>
          <a:p>
            <a:endParaRPr lang="en-ZW" dirty="0"/>
          </a:p>
        </p:txBody>
      </p:sp>
      <p:sp>
        <p:nvSpPr>
          <p:cNvPr id="7" name="Slide Number Placeholder 6"/>
          <p:cNvSpPr>
            <a:spLocks noGrp="1"/>
          </p:cNvSpPr>
          <p:nvPr>
            <p:ph type="sldNum" sz="quarter" idx="12"/>
          </p:nvPr>
        </p:nvSpPr>
        <p:spPr/>
        <p:txBody>
          <a:bodyPr/>
          <a:lstStyle>
            <a:extLst/>
          </a:lstStyle>
          <a:p>
            <a:fld id="{E2E4282A-C5CA-48BC-8D71-AA93CD2C0043}" type="slidenum">
              <a:rPr lang="en-ZW" smtClean="0"/>
              <a:pPr/>
              <a:t>‹#›</a:t>
            </a:fld>
            <a:endParaRPr lang="en-ZW"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A2410BE-C959-4D70-B716-AE7602CC0BBE}" type="datetimeFigureOut">
              <a:rPr lang="en-ZW" smtClean="0"/>
              <a:pPr/>
              <a:t>4/5/2017</a:t>
            </a:fld>
            <a:endParaRPr lang="en-ZW" dirty="0"/>
          </a:p>
        </p:txBody>
      </p:sp>
      <p:sp>
        <p:nvSpPr>
          <p:cNvPr id="8" name="Footer Placeholder 7"/>
          <p:cNvSpPr>
            <a:spLocks noGrp="1"/>
          </p:cNvSpPr>
          <p:nvPr>
            <p:ph type="ftr" sz="quarter" idx="11"/>
          </p:nvPr>
        </p:nvSpPr>
        <p:spPr/>
        <p:txBody>
          <a:bodyPr/>
          <a:lstStyle>
            <a:extLst/>
          </a:lstStyle>
          <a:p>
            <a:endParaRPr lang="en-ZW" dirty="0"/>
          </a:p>
        </p:txBody>
      </p:sp>
      <p:sp>
        <p:nvSpPr>
          <p:cNvPr id="9" name="Slide Number Placeholder 8"/>
          <p:cNvSpPr>
            <a:spLocks noGrp="1"/>
          </p:cNvSpPr>
          <p:nvPr>
            <p:ph type="sldNum" sz="quarter" idx="12"/>
          </p:nvPr>
        </p:nvSpPr>
        <p:spPr/>
        <p:txBody>
          <a:bodyPr/>
          <a:lstStyle>
            <a:extLst/>
          </a:lstStyle>
          <a:p>
            <a:fld id="{E2E4282A-C5CA-48BC-8D71-AA93CD2C0043}" type="slidenum">
              <a:rPr lang="en-ZW" smtClean="0"/>
              <a:pPr/>
              <a:t>‹#›</a:t>
            </a:fld>
            <a:endParaRPr lang="en-ZW"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A2410BE-C959-4D70-B716-AE7602CC0BBE}" type="datetimeFigureOut">
              <a:rPr lang="en-ZW" smtClean="0"/>
              <a:pPr/>
              <a:t>4/5/2017</a:t>
            </a:fld>
            <a:endParaRPr lang="en-ZW" dirty="0"/>
          </a:p>
        </p:txBody>
      </p:sp>
      <p:sp>
        <p:nvSpPr>
          <p:cNvPr id="4" name="Footer Placeholder 3"/>
          <p:cNvSpPr>
            <a:spLocks noGrp="1"/>
          </p:cNvSpPr>
          <p:nvPr>
            <p:ph type="ftr" sz="quarter" idx="11"/>
          </p:nvPr>
        </p:nvSpPr>
        <p:spPr/>
        <p:txBody>
          <a:bodyPr/>
          <a:lstStyle>
            <a:extLst/>
          </a:lstStyle>
          <a:p>
            <a:endParaRPr lang="en-ZW" dirty="0"/>
          </a:p>
        </p:txBody>
      </p:sp>
      <p:sp>
        <p:nvSpPr>
          <p:cNvPr id="5" name="Slide Number Placeholder 4"/>
          <p:cNvSpPr>
            <a:spLocks noGrp="1"/>
          </p:cNvSpPr>
          <p:nvPr>
            <p:ph type="sldNum" sz="quarter" idx="12"/>
          </p:nvPr>
        </p:nvSpPr>
        <p:spPr/>
        <p:txBody>
          <a:bodyPr/>
          <a:lstStyle>
            <a:extLst/>
          </a:lstStyle>
          <a:p>
            <a:fld id="{E2E4282A-C5CA-48BC-8D71-AA93CD2C0043}" type="slidenum">
              <a:rPr lang="en-ZW" smtClean="0"/>
              <a:pPr/>
              <a:t>‹#›</a:t>
            </a:fld>
            <a:endParaRPr lang="en-ZW"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8A2410BE-C959-4D70-B716-AE7602CC0BBE}" type="datetimeFigureOut">
              <a:rPr lang="en-ZW" smtClean="0"/>
              <a:pPr/>
              <a:t>4/5/2017</a:t>
            </a:fld>
            <a:endParaRPr lang="en-ZW" dirty="0"/>
          </a:p>
        </p:txBody>
      </p:sp>
      <p:sp>
        <p:nvSpPr>
          <p:cNvPr id="3" name="Footer Placeholder 2"/>
          <p:cNvSpPr>
            <a:spLocks noGrp="1"/>
          </p:cNvSpPr>
          <p:nvPr>
            <p:ph type="ftr" sz="quarter" idx="11"/>
          </p:nvPr>
        </p:nvSpPr>
        <p:spPr/>
        <p:txBody>
          <a:bodyPr/>
          <a:lstStyle>
            <a:extLst/>
          </a:lstStyle>
          <a:p>
            <a:endParaRPr lang="en-ZW" dirty="0"/>
          </a:p>
        </p:txBody>
      </p:sp>
      <p:sp>
        <p:nvSpPr>
          <p:cNvPr id="4" name="Slide Number Placeholder 3"/>
          <p:cNvSpPr>
            <a:spLocks noGrp="1"/>
          </p:cNvSpPr>
          <p:nvPr>
            <p:ph type="sldNum" sz="quarter" idx="12"/>
          </p:nvPr>
        </p:nvSpPr>
        <p:spPr/>
        <p:txBody>
          <a:bodyPr/>
          <a:lstStyle>
            <a:extLst/>
          </a:lstStyle>
          <a:p>
            <a:fld id="{E2E4282A-C5CA-48BC-8D71-AA93CD2C0043}" type="slidenum">
              <a:rPr lang="en-ZW" smtClean="0"/>
              <a:pPr/>
              <a:t>‹#›</a:t>
            </a:fld>
            <a:endParaRPr lang="en-ZW"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A2410BE-C959-4D70-B716-AE7602CC0BBE}" type="datetimeFigureOut">
              <a:rPr lang="en-ZW" smtClean="0"/>
              <a:pPr/>
              <a:t>4/5/2017</a:t>
            </a:fld>
            <a:endParaRPr lang="en-ZW" dirty="0"/>
          </a:p>
        </p:txBody>
      </p:sp>
      <p:sp>
        <p:nvSpPr>
          <p:cNvPr id="6" name="Footer Placeholder 5"/>
          <p:cNvSpPr>
            <a:spLocks noGrp="1"/>
          </p:cNvSpPr>
          <p:nvPr>
            <p:ph type="ftr" sz="quarter" idx="11"/>
          </p:nvPr>
        </p:nvSpPr>
        <p:spPr/>
        <p:txBody>
          <a:bodyPr/>
          <a:lstStyle>
            <a:extLst/>
          </a:lstStyle>
          <a:p>
            <a:endParaRPr lang="en-ZW" dirty="0"/>
          </a:p>
        </p:txBody>
      </p:sp>
      <p:sp>
        <p:nvSpPr>
          <p:cNvPr id="7" name="Slide Number Placeholder 6"/>
          <p:cNvSpPr>
            <a:spLocks noGrp="1"/>
          </p:cNvSpPr>
          <p:nvPr>
            <p:ph type="sldNum" sz="quarter" idx="12"/>
          </p:nvPr>
        </p:nvSpPr>
        <p:spPr/>
        <p:txBody>
          <a:bodyPr/>
          <a:lstStyle>
            <a:extLst/>
          </a:lstStyle>
          <a:p>
            <a:fld id="{E2E4282A-C5CA-48BC-8D71-AA93CD2C0043}" type="slidenum">
              <a:rPr lang="en-ZW" smtClean="0"/>
              <a:pPr/>
              <a:t>‹#›</a:t>
            </a:fld>
            <a:endParaRPr lang="en-ZW"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8A2410BE-C959-4D70-B716-AE7602CC0BBE}" type="datetimeFigureOut">
              <a:rPr lang="en-ZW" smtClean="0"/>
              <a:pPr/>
              <a:t>4/5/2017</a:t>
            </a:fld>
            <a:endParaRPr lang="en-ZW" dirty="0"/>
          </a:p>
        </p:txBody>
      </p:sp>
      <p:sp>
        <p:nvSpPr>
          <p:cNvPr id="6" name="Footer Placeholder 5"/>
          <p:cNvSpPr>
            <a:spLocks noGrp="1"/>
          </p:cNvSpPr>
          <p:nvPr>
            <p:ph type="ftr" sz="quarter" idx="11"/>
          </p:nvPr>
        </p:nvSpPr>
        <p:spPr/>
        <p:txBody>
          <a:bodyPr/>
          <a:lstStyle>
            <a:extLst/>
          </a:lstStyle>
          <a:p>
            <a:endParaRPr lang="en-ZW" dirty="0"/>
          </a:p>
        </p:txBody>
      </p:sp>
      <p:sp>
        <p:nvSpPr>
          <p:cNvPr id="7" name="Slide Number Placeholder 6"/>
          <p:cNvSpPr>
            <a:spLocks noGrp="1"/>
          </p:cNvSpPr>
          <p:nvPr>
            <p:ph type="sldNum" sz="quarter" idx="12"/>
          </p:nvPr>
        </p:nvSpPr>
        <p:spPr/>
        <p:txBody>
          <a:bodyPr/>
          <a:lstStyle>
            <a:extLst/>
          </a:lstStyle>
          <a:p>
            <a:fld id="{E2E4282A-C5CA-48BC-8D71-AA93CD2C0043}" type="slidenum">
              <a:rPr lang="en-ZW" smtClean="0"/>
              <a:pPr/>
              <a:t>‹#›</a:t>
            </a:fld>
            <a:endParaRPr lang="en-ZW"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A2410BE-C959-4D70-B716-AE7602CC0BBE}" type="datetimeFigureOut">
              <a:rPr lang="en-ZW" smtClean="0"/>
              <a:pPr/>
              <a:t>4/5/2017</a:t>
            </a:fld>
            <a:endParaRPr lang="en-ZW"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ZW"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2E4282A-C5CA-48BC-8D71-AA93CD2C0043}" type="slidenum">
              <a:rPr lang="en-ZW" smtClean="0"/>
              <a:pPr/>
              <a:t>‹#›</a:t>
            </a:fld>
            <a:endParaRPr lang="en-ZW"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0"/>
            <a:ext cx="7406640" cy="1295400"/>
          </a:xfrm>
        </p:spPr>
        <p:txBody>
          <a:bodyPr>
            <a:normAutofit/>
          </a:bodyPr>
          <a:lstStyle/>
          <a:p>
            <a:r>
              <a:rPr lang="en-ZW" dirty="0" smtClean="0"/>
              <a:t>Health &amp; Safety:</a:t>
            </a:r>
            <a:endParaRPr lang="en-ZW" dirty="0"/>
          </a:p>
        </p:txBody>
      </p:sp>
      <p:sp>
        <p:nvSpPr>
          <p:cNvPr id="3" name="Subtitle 2"/>
          <p:cNvSpPr>
            <a:spLocks noGrp="1"/>
          </p:cNvSpPr>
          <p:nvPr>
            <p:ph type="subTitle" idx="1"/>
          </p:nvPr>
        </p:nvSpPr>
        <p:spPr>
          <a:xfrm>
            <a:off x="1432560" y="1850064"/>
            <a:ext cx="7406640" cy="4779336"/>
          </a:xfrm>
          <a:solidFill>
            <a:schemeClr val="accent1">
              <a:lumMod val="20000"/>
              <a:lumOff val="80000"/>
            </a:schemeClr>
          </a:solidFill>
        </p:spPr>
        <p:txBody>
          <a:bodyPr>
            <a:normAutofit/>
          </a:bodyPr>
          <a:lstStyle/>
          <a:p>
            <a:endParaRPr lang="en-ZW" dirty="0" smtClean="0"/>
          </a:p>
          <a:p>
            <a:r>
              <a:rPr lang="en-ZW" sz="4400" dirty="0" smtClean="0"/>
              <a:t> Prevention through planning, control and monitoring</a:t>
            </a:r>
          </a:p>
          <a:p>
            <a:endParaRPr lang="en-ZW" sz="4400" dirty="0" smtClean="0"/>
          </a:p>
          <a:p>
            <a:endParaRPr lang="en-ZW" sz="4400" dirty="0" smtClean="0"/>
          </a:p>
          <a:p>
            <a:endParaRPr lang="en-ZW" sz="4400" dirty="0" smtClean="0"/>
          </a:p>
          <a:p>
            <a:r>
              <a:rPr lang="en-ZW" sz="3200" dirty="0" smtClean="0"/>
              <a:t>Harold Chinogurei </a:t>
            </a:r>
            <a:endParaRPr lang="en-ZW" sz="3200" b="1" dirty="0"/>
          </a:p>
        </p:txBody>
      </p:sp>
      <p:pic>
        <p:nvPicPr>
          <p:cNvPr id="4" name="Picture 3"/>
          <p:cNvPicPr>
            <a:picLocks noChangeAspect="1" noChangeArrowheads="1"/>
          </p:cNvPicPr>
          <p:nvPr/>
        </p:nvPicPr>
        <p:blipFill>
          <a:blip r:embed="rId2" cstate="print"/>
          <a:srcRect/>
          <a:stretch>
            <a:fillRect/>
          </a:stretch>
        </p:blipFill>
        <p:spPr bwMode="auto">
          <a:xfrm>
            <a:off x="5029200" y="3733800"/>
            <a:ext cx="4114800" cy="3124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solidFill>
                  <a:schemeClr val="accent6"/>
                </a:solidFill>
                <a:latin typeface="Gill Sans MT" panose="020B0502020104020203" pitchFamily="34" charset="0"/>
              </a:rPr>
              <a:t>Having a SAFETY POLICY</a:t>
            </a:r>
            <a:endParaRPr lang="en-ZW" b="1" dirty="0">
              <a:solidFill>
                <a:schemeClr val="accent6"/>
              </a:solidFill>
              <a:latin typeface="Gill Sans MT" panose="020B0502020104020203" pitchFamily="34" charset="0"/>
            </a:endParaRPr>
          </a:p>
        </p:txBody>
      </p:sp>
      <p:sp>
        <p:nvSpPr>
          <p:cNvPr id="3" name="Content Placeholder 2"/>
          <p:cNvSpPr>
            <a:spLocks noGrp="1"/>
          </p:cNvSpPr>
          <p:nvPr>
            <p:ph idx="1"/>
          </p:nvPr>
        </p:nvSpPr>
        <p:spPr>
          <a:xfrm>
            <a:off x="1435608" y="1447800"/>
            <a:ext cx="7498080" cy="5029200"/>
          </a:xfrm>
          <a:solidFill>
            <a:schemeClr val="accent1">
              <a:lumMod val="20000"/>
              <a:lumOff val="80000"/>
            </a:schemeClr>
          </a:solidFill>
        </p:spPr>
        <p:txBody>
          <a:bodyPr>
            <a:normAutofit fontScale="92500" lnSpcReduction="10000"/>
          </a:bodyPr>
          <a:lstStyle/>
          <a:p>
            <a:pPr>
              <a:lnSpc>
                <a:spcPct val="90000"/>
              </a:lnSpc>
              <a:buNone/>
              <a:defRPr/>
            </a:pPr>
            <a:r>
              <a:rPr lang="en-GB" dirty="0" smtClean="0">
                <a:latin typeface="Gill Sans MT" panose="020B0502020104020203" pitchFamily="34" charset="0"/>
              </a:rPr>
              <a:t>Ideally a H&amp;S Policy should include :</a:t>
            </a:r>
          </a:p>
          <a:p>
            <a:pPr>
              <a:lnSpc>
                <a:spcPct val="90000"/>
              </a:lnSpc>
              <a:buNone/>
              <a:defRPr/>
            </a:pPr>
            <a:endParaRPr lang="en-GB" dirty="0" smtClean="0">
              <a:latin typeface="Gill Sans MT" panose="020B0502020104020203" pitchFamily="34" charset="0"/>
            </a:endParaRPr>
          </a:p>
          <a:p>
            <a:pPr>
              <a:lnSpc>
                <a:spcPct val="90000"/>
              </a:lnSpc>
              <a:defRPr/>
            </a:pPr>
            <a:r>
              <a:rPr lang="en-GB" dirty="0" smtClean="0">
                <a:solidFill>
                  <a:srgbClr val="003399"/>
                </a:solidFill>
                <a:latin typeface="Gill Sans MT" panose="020B0502020104020203" pitchFamily="34" charset="0"/>
              </a:rPr>
              <a:t>Policy statement</a:t>
            </a:r>
            <a:r>
              <a:rPr lang="en-GB" dirty="0" smtClean="0">
                <a:latin typeface="Gill Sans MT" panose="020B0502020104020203" pitchFamily="34" charset="0"/>
              </a:rPr>
              <a:t> - </a:t>
            </a:r>
            <a:r>
              <a:rPr lang="en-GB" dirty="0" smtClean="0">
                <a:solidFill>
                  <a:srgbClr val="FF0000"/>
                </a:solidFill>
                <a:latin typeface="Gill Sans MT" panose="020B0502020104020203" pitchFamily="34" charset="0"/>
              </a:rPr>
              <a:t>What </a:t>
            </a:r>
            <a:r>
              <a:rPr lang="en-GB" dirty="0" smtClean="0">
                <a:latin typeface="Gill Sans MT" panose="020B0502020104020203" pitchFamily="34" charset="0"/>
              </a:rPr>
              <a:t>the organisation is trying to achieve in safety</a:t>
            </a:r>
          </a:p>
          <a:p>
            <a:pPr>
              <a:lnSpc>
                <a:spcPct val="90000"/>
              </a:lnSpc>
              <a:buNone/>
              <a:defRPr/>
            </a:pPr>
            <a:endParaRPr lang="en-GB" dirty="0" smtClean="0">
              <a:latin typeface="Gill Sans MT" panose="020B0502020104020203" pitchFamily="34" charset="0"/>
            </a:endParaRPr>
          </a:p>
          <a:p>
            <a:pPr>
              <a:lnSpc>
                <a:spcPct val="90000"/>
              </a:lnSpc>
              <a:defRPr/>
            </a:pPr>
            <a:r>
              <a:rPr lang="en-GB" dirty="0" smtClean="0">
                <a:solidFill>
                  <a:srgbClr val="003399"/>
                </a:solidFill>
                <a:latin typeface="Gill Sans MT" panose="020B0502020104020203" pitchFamily="34" charset="0"/>
              </a:rPr>
              <a:t>Organisation of health and safety</a:t>
            </a:r>
            <a:r>
              <a:rPr lang="en-GB" dirty="0" smtClean="0">
                <a:latin typeface="Gill Sans MT" panose="020B0502020104020203" pitchFamily="34" charset="0"/>
              </a:rPr>
              <a:t> - </a:t>
            </a:r>
            <a:r>
              <a:rPr lang="en-GB" dirty="0" smtClean="0">
                <a:solidFill>
                  <a:srgbClr val="FF0000"/>
                </a:solidFill>
                <a:latin typeface="Gill Sans MT" panose="020B0502020104020203" pitchFamily="34" charset="0"/>
              </a:rPr>
              <a:t>Who</a:t>
            </a:r>
            <a:r>
              <a:rPr lang="en-GB" dirty="0" smtClean="0">
                <a:latin typeface="Gill Sans MT" panose="020B0502020104020203" pitchFamily="34" charset="0"/>
              </a:rPr>
              <a:t> has general and specific safety responsibilities</a:t>
            </a:r>
          </a:p>
          <a:p>
            <a:pPr>
              <a:lnSpc>
                <a:spcPct val="90000"/>
              </a:lnSpc>
              <a:buNone/>
              <a:defRPr/>
            </a:pPr>
            <a:endParaRPr lang="en-GB" dirty="0" smtClean="0">
              <a:latin typeface="Gill Sans MT" panose="020B0502020104020203" pitchFamily="34" charset="0"/>
            </a:endParaRPr>
          </a:p>
          <a:p>
            <a:pPr>
              <a:lnSpc>
                <a:spcPct val="90000"/>
              </a:lnSpc>
              <a:defRPr/>
            </a:pPr>
            <a:r>
              <a:rPr lang="en-GB" dirty="0" smtClean="0">
                <a:solidFill>
                  <a:srgbClr val="003399"/>
                </a:solidFill>
                <a:latin typeface="Gill Sans MT" panose="020B0502020104020203" pitchFamily="34" charset="0"/>
              </a:rPr>
              <a:t>Arrangements for health and safety</a:t>
            </a:r>
            <a:r>
              <a:rPr lang="en-GB" dirty="0" smtClean="0">
                <a:latin typeface="Gill Sans MT" panose="020B0502020104020203" pitchFamily="34" charset="0"/>
              </a:rPr>
              <a:t> - </a:t>
            </a:r>
            <a:r>
              <a:rPr lang="en-GB" dirty="0" smtClean="0">
                <a:solidFill>
                  <a:srgbClr val="FF0000"/>
                </a:solidFill>
                <a:latin typeface="Gill Sans MT" panose="020B0502020104020203" pitchFamily="34" charset="0"/>
              </a:rPr>
              <a:t>How </a:t>
            </a:r>
            <a:r>
              <a:rPr lang="en-GB" dirty="0" smtClean="0">
                <a:latin typeface="Gill Sans MT" panose="020B0502020104020203" pitchFamily="34" charset="0"/>
              </a:rPr>
              <a:t>they will carry out their safety responsibilities</a:t>
            </a:r>
          </a:p>
          <a:p>
            <a:endParaRPr lang="en-ZW"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W" b="1" dirty="0" smtClean="0"/>
              <a:t> </a:t>
            </a:r>
            <a:r>
              <a:rPr lang="en-ZW" b="1" dirty="0" smtClean="0">
                <a:solidFill>
                  <a:schemeClr val="accent6"/>
                </a:solidFill>
              </a:rPr>
              <a:t> Policies should entail</a:t>
            </a:r>
            <a:r>
              <a:rPr lang="en-ZW" dirty="0" smtClean="0">
                <a:solidFill>
                  <a:schemeClr val="accent6"/>
                </a:solidFill>
              </a:rPr>
              <a:t/>
            </a:r>
            <a:br>
              <a:rPr lang="en-ZW" dirty="0" smtClean="0">
                <a:solidFill>
                  <a:schemeClr val="accent6"/>
                </a:solidFill>
              </a:rPr>
            </a:br>
            <a:endParaRPr lang="en-ZW" dirty="0">
              <a:solidFill>
                <a:schemeClr val="accent6"/>
              </a:solidFill>
            </a:endParaRPr>
          </a:p>
        </p:txBody>
      </p:sp>
      <p:pic>
        <p:nvPicPr>
          <p:cNvPr id="18434" name="Picture 2" descr="http://media5.picsearch.com/is?IfVPfQtFxvTVysODyTdy7cVtLrUEpe6rd6Z8-1uBdjs&amp;height=341"/>
          <p:cNvPicPr>
            <a:picLocks noGrp="1" noChangeAspect="1" noChangeArrowheads="1"/>
          </p:cNvPicPr>
          <p:nvPr>
            <p:ph idx="1"/>
          </p:nvPr>
        </p:nvPicPr>
        <p:blipFill>
          <a:blip r:embed="rId2" cstate="print"/>
          <a:srcRect/>
          <a:stretch>
            <a:fillRect/>
          </a:stretch>
        </p:blipFill>
        <p:spPr bwMode="auto">
          <a:xfrm>
            <a:off x="3457575" y="1682750"/>
            <a:ext cx="3454400" cy="433070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title"/>
          </p:nvPr>
        </p:nvSpPr>
        <p:spPr>
          <a:xfrm>
            <a:off x="1014554" y="221279"/>
            <a:ext cx="8229600" cy="1066800"/>
          </a:xfrm>
        </p:spPr>
        <p:txBody>
          <a:bodyPr>
            <a:normAutofit fontScale="90000"/>
          </a:bodyPr>
          <a:lstStyle/>
          <a:p>
            <a:pPr algn="ctr" eaLnBrk="1" hangingPunct="1">
              <a:defRPr/>
            </a:pPr>
            <a:r>
              <a:rPr lang="en-US" sz="4000" b="1" dirty="0" smtClean="0">
                <a:solidFill>
                  <a:schemeClr val="accent6"/>
                </a:solidFill>
              </a:rPr>
              <a:t>Considering Safety During Design Offers the Most Payoff</a:t>
            </a:r>
            <a:endParaRPr lang="en-US" sz="4000" b="1" baseline="30000" dirty="0" smtClean="0">
              <a:solidFill>
                <a:schemeClr val="accent6"/>
              </a:solidFill>
            </a:endParaRPr>
          </a:p>
        </p:txBody>
      </p:sp>
      <p:sp>
        <p:nvSpPr>
          <p:cNvPr id="253955" name="Text Box 3"/>
          <p:cNvSpPr txBox="1">
            <a:spLocks noChangeArrowheads="1"/>
          </p:cNvSpPr>
          <p:nvPr/>
        </p:nvSpPr>
        <p:spPr bwMode="auto">
          <a:xfrm>
            <a:off x="2164094" y="2057400"/>
            <a:ext cx="2743200" cy="381000"/>
          </a:xfrm>
          <a:prstGeom prst="rect">
            <a:avLst/>
          </a:prstGeom>
          <a:noFill/>
          <a:ln w="9525">
            <a:noFill/>
            <a:miter lim="800000"/>
            <a:headEnd/>
            <a:tailEnd/>
          </a:ln>
        </p:spPr>
        <p:txBody>
          <a:bodyPr anchor="ctr" anchorCtr="1"/>
          <a:lstStyle/>
          <a:p>
            <a:pPr algn="ctr" eaLnBrk="1" hangingPunct="1">
              <a:spcBef>
                <a:spcPct val="20000"/>
              </a:spcBef>
              <a:buClr>
                <a:schemeClr val="tx1"/>
              </a:buClr>
              <a:buSzPct val="100000"/>
              <a:defRPr/>
            </a:pPr>
            <a:r>
              <a:rPr lang="en-US" altLang="zh-CN" sz="2000" dirty="0">
                <a:latin typeface="Arial" charset="0"/>
                <a:ea typeface="SimSun" pitchFamily="2" charset="-122"/>
              </a:rPr>
              <a:t>Conceptual</a:t>
            </a:r>
            <a:r>
              <a:rPr lang="en-US" altLang="zh-CN" dirty="0">
                <a:latin typeface="Arial" charset="0"/>
                <a:ea typeface="SimSun" pitchFamily="2" charset="-122"/>
              </a:rPr>
              <a:t> </a:t>
            </a:r>
            <a:r>
              <a:rPr lang="en-US" altLang="zh-CN" sz="2000" dirty="0">
                <a:latin typeface="Arial" charset="0"/>
                <a:ea typeface="SimSun" pitchFamily="2" charset="-122"/>
              </a:rPr>
              <a:t>Design</a:t>
            </a:r>
            <a:endParaRPr lang="en-US" sz="2000" dirty="0">
              <a:effectLst>
                <a:outerShdw blurRad="38100" dist="38100" dir="2700000" algn="tl">
                  <a:srgbClr val="000000"/>
                </a:outerShdw>
              </a:effectLst>
              <a:latin typeface="Arial" charset="0"/>
            </a:endParaRPr>
          </a:p>
        </p:txBody>
      </p:sp>
      <p:sp>
        <p:nvSpPr>
          <p:cNvPr id="253956" name="Text Box 4"/>
          <p:cNvSpPr txBox="1">
            <a:spLocks noChangeArrowheads="1"/>
          </p:cNvSpPr>
          <p:nvPr/>
        </p:nvSpPr>
        <p:spPr bwMode="auto">
          <a:xfrm>
            <a:off x="3514725" y="2681288"/>
            <a:ext cx="2647950" cy="304800"/>
          </a:xfrm>
          <a:prstGeom prst="rect">
            <a:avLst/>
          </a:prstGeom>
          <a:noFill/>
          <a:ln w="9525">
            <a:noFill/>
            <a:miter lim="800000"/>
            <a:headEnd/>
            <a:tailEnd/>
          </a:ln>
        </p:spPr>
        <p:txBody>
          <a:bodyPr anchor="ctr" anchorCtr="1"/>
          <a:lstStyle/>
          <a:p>
            <a:pPr algn="ctr" eaLnBrk="1" hangingPunct="1">
              <a:spcBef>
                <a:spcPct val="20000"/>
              </a:spcBef>
              <a:buClr>
                <a:schemeClr val="tx1"/>
              </a:buClr>
              <a:buSzPct val="100000"/>
              <a:defRPr/>
            </a:pPr>
            <a:r>
              <a:rPr lang="en-US" altLang="zh-CN" sz="2000" dirty="0">
                <a:latin typeface="Arial" charset="0"/>
                <a:ea typeface="SimSun" pitchFamily="2" charset="-122"/>
              </a:rPr>
              <a:t>Detailed Engineering</a:t>
            </a:r>
            <a:endParaRPr lang="en-US" sz="2000" dirty="0">
              <a:effectLst>
                <a:outerShdw blurRad="38100" dist="38100" dir="2700000" algn="tl">
                  <a:srgbClr val="000000"/>
                </a:outerShdw>
              </a:effectLst>
              <a:latin typeface="Arial" charset="0"/>
            </a:endParaRPr>
          </a:p>
        </p:txBody>
      </p:sp>
      <p:sp>
        <p:nvSpPr>
          <p:cNvPr id="253957" name="Text Box 5"/>
          <p:cNvSpPr txBox="1">
            <a:spLocks noChangeArrowheads="1"/>
          </p:cNvSpPr>
          <p:nvPr/>
        </p:nvSpPr>
        <p:spPr bwMode="auto">
          <a:xfrm>
            <a:off x="4859029" y="3200400"/>
            <a:ext cx="1676400" cy="304800"/>
          </a:xfrm>
          <a:prstGeom prst="rect">
            <a:avLst/>
          </a:prstGeom>
          <a:noFill/>
          <a:ln w="9525">
            <a:noFill/>
            <a:miter lim="800000"/>
            <a:headEnd/>
            <a:tailEnd/>
          </a:ln>
        </p:spPr>
        <p:txBody>
          <a:bodyPr anchor="ctr" anchorCtr="1"/>
          <a:lstStyle/>
          <a:p>
            <a:pPr algn="ctr" eaLnBrk="1" hangingPunct="1">
              <a:spcBef>
                <a:spcPct val="20000"/>
              </a:spcBef>
              <a:buClr>
                <a:schemeClr val="tx1"/>
              </a:buClr>
              <a:buSzPct val="100000"/>
              <a:defRPr/>
            </a:pPr>
            <a:r>
              <a:rPr lang="en-US" altLang="zh-CN" sz="2000" dirty="0">
                <a:latin typeface="Arial" charset="0"/>
                <a:ea typeface="SimSun" pitchFamily="2" charset="-122"/>
              </a:rPr>
              <a:t>Procurement</a:t>
            </a:r>
            <a:endParaRPr lang="en-US" sz="2000" dirty="0">
              <a:effectLst>
                <a:outerShdw blurRad="38100" dist="38100" dir="2700000" algn="tl">
                  <a:srgbClr val="000000"/>
                </a:outerShdw>
              </a:effectLst>
              <a:latin typeface="Times New Roman" pitchFamily="18" charset="0"/>
            </a:endParaRPr>
          </a:p>
        </p:txBody>
      </p:sp>
      <p:sp>
        <p:nvSpPr>
          <p:cNvPr id="253958" name="Text Box 6"/>
          <p:cNvSpPr txBox="1">
            <a:spLocks noChangeArrowheads="1"/>
          </p:cNvSpPr>
          <p:nvPr/>
        </p:nvSpPr>
        <p:spPr bwMode="auto">
          <a:xfrm>
            <a:off x="5458322" y="3748087"/>
            <a:ext cx="1876425" cy="304800"/>
          </a:xfrm>
          <a:prstGeom prst="rect">
            <a:avLst/>
          </a:prstGeom>
          <a:noFill/>
          <a:ln w="9525">
            <a:noFill/>
            <a:miter lim="800000"/>
            <a:headEnd/>
            <a:tailEnd/>
          </a:ln>
        </p:spPr>
        <p:txBody>
          <a:bodyPr anchor="ctr" anchorCtr="1"/>
          <a:lstStyle/>
          <a:p>
            <a:pPr algn="ctr" eaLnBrk="1" hangingPunct="1">
              <a:spcBef>
                <a:spcPct val="20000"/>
              </a:spcBef>
              <a:buClr>
                <a:schemeClr val="tx1"/>
              </a:buClr>
              <a:buSzPct val="100000"/>
              <a:defRPr/>
            </a:pPr>
            <a:r>
              <a:rPr lang="en-US" altLang="zh-CN" sz="2000" dirty="0">
                <a:latin typeface="Arial" charset="0"/>
                <a:ea typeface="SimSun" pitchFamily="2" charset="-122"/>
              </a:rPr>
              <a:t>Construction</a:t>
            </a:r>
            <a:endParaRPr lang="en-US" sz="2000" dirty="0">
              <a:effectLst>
                <a:outerShdw blurRad="38100" dist="38100" dir="2700000" algn="tl">
                  <a:srgbClr val="000000"/>
                </a:outerShdw>
              </a:effectLst>
              <a:latin typeface="Times New Roman" pitchFamily="18" charset="0"/>
            </a:endParaRPr>
          </a:p>
        </p:txBody>
      </p:sp>
      <p:sp>
        <p:nvSpPr>
          <p:cNvPr id="253959" name="Text Box 7"/>
          <p:cNvSpPr txBox="1">
            <a:spLocks noChangeArrowheads="1"/>
          </p:cNvSpPr>
          <p:nvPr/>
        </p:nvSpPr>
        <p:spPr bwMode="auto">
          <a:xfrm>
            <a:off x="7334747" y="4291013"/>
            <a:ext cx="1171575" cy="304800"/>
          </a:xfrm>
          <a:prstGeom prst="rect">
            <a:avLst/>
          </a:prstGeom>
          <a:noFill/>
          <a:ln w="9525">
            <a:noFill/>
            <a:miter lim="800000"/>
            <a:headEnd/>
            <a:tailEnd/>
          </a:ln>
        </p:spPr>
        <p:txBody>
          <a:bodyPr anchor="ctr" anchorCtr="1"/>
          <a:lstStyle/>
          <a:p>
            <a:pPr algn="ctr" eaLnBrk="1" hangingPunct="1">
              <a:spcBef>
                <a:spcPct val="20000"/>
              </a:spcBef>
              <a:buClr>
                <a:schemeClr val="tx1"/>
              </a:buClr>
              <a:buSzPct val="100000"/>
              <a:defRPr/>
            </a:pPr>
            <a:r>
              <a:rPr lang="en-US" altLang="zh-CN" sz="2000" dirty="0">
                <a:latin typeface="Arial" charset="0"/>
                <a:ea typeface="SimSun" pitchFamily="2" charset="-122"/>
              </a:rPr>
              <a:t>Start-up</a:t>
            </a:r>
            <a:endParaRPr lang="en-US" sz="2000" dirty="0">
              <a:effectLst>
                <a:outerShdw blurRad="38100" dist="38100" dir="2700000" algn="tl">
                  <a:srgbClr val="000000"/>
                </a:outerShdw>
              </a:effectLst>
              <a:latin typeface="Times New Roman" pitchFamily="18" charset="0"/>
            </a:endParaRPr>
          </a:p>
        </p:txBody>
      </p:sp>
      <p:sp>
        <p:nvSpPr>
          <p:cNvPr id="253960" name="Text Box 8"/>
          <p:cNvSpPr txBox="1">
            <a:spLocks noChangeArrowheads="1"/>
          </p:cNvSpPr>
          <p:nvPr/>
        </p:nvSpPr>
        <p:spPr bwMode="auto">
          <a:xfrm>
            <a:off x="1828800" y="3810000"/>
            <a:ext cx="600075" cy="314325"/>
          </a:xfrm>
          <a:prstGeom prst="rect">
            <a:avLst/>
          </a:prstGeom>
          <a:noFill/>
          <a:ln w="9525">
            <a:noFill/>
            <a:miter lim="800000"/>
            <a:headEnd/>
            <a:tailEnd/>
          </a:ln>
        </p:spPr>
        <p:txBody>
          <a:bodyPr/>
          <a:lstStyle/>
          <a:p>
            <a:pPr algn="r" eaLnBrk="1" hangingPunct="1">
              <a:spcBef>
                <a:spcPct val="20000"/>
              </a:spcBef>
              <a:buClr>
                <a:schemeClr val="tx1"/>
              </a:buClr>
              <a:buSzPct val="100000"/>
              <a:defRPr/>
            </a:pPr>
            <a:r>
              <a:rPr lang="en-US" altLang="zh-CN" sz="1400" dirty="0">
                <a:latin typeface="Arial" charset="0"/>
                <a:ea typeface="SimSun" pitchFamily="2" charset="-122"/>
              </a:rPr>
              <a:t>High</a:t>
            </a:r>
            <a:endParaRPr lang="en-US" sz="1400" dirty="0">
              <a:effectLst>
                <a:outerShdw blurRad="38100" dist="38100" dir="2700000" algn="tl">
                  <a:srgbClr val="000000"/>
                </a:outerShdw>
              </a:effectLst>
              <a:latin typeface="Times New Roman" pitchFamily="18" charset="0"/>
            </a:endParaRPr>
          </a:p>
        </p:txBody>
      </p:sp>
      <p:sp>
        <p:nvSpPr>
          <p:cNvPr id="253961" name="Text Box 9"/>
          <p:cNvSpPr txBox="1">
            <a:spLocks noChangeArrowheads="1"/>
          </p:cNvSpPr>
          <p:nvPr/>
        </p:nvSpPr>
        <p:spPr bwMode="auto">
          <a:xfrm>
            <a:off x="1143000" y="4724400"/>
            <a:ext cx="600075" cy="333375"/>
          </a:xfrm>
          <a:prstGeom prst="rect">
            <a:avLst/>
          </a:prstGeom>
          <a:noFill/>
          <a:ln w="9525">
            <a:noFill/>
            <a:miter lim="800000"/>
            <a:headEnd/>
            <a:tailEnd/>
          </a:ln>
        </p:spPr>
        <p:txBody>
          <a:bodyPr/>
          <a:lstStyle/>
          <a:p>
            <a:pPr algn="r" eaLnBrk="1" hangingPunct="1">
              <a:spcBef>
                <a:spcPct val="20000"/>
              </a:spcBef>
              <a:buClr>
                <a:schemeClr val="tx1"/>
              </a:buClr>
              <a:buSzPct val="100000"/>
              <a:defRPr/>
            </a:pPr>
            <a:r>
              <a:rPr lang="en-US" altLang="zh-CN" sz="1400" dirty="0">
                <a:latin typeface="Arial" charset="0"/>
                <a:ea typeface="SimSun" pitchFamily="2" charset="-122"/>
              </a:rPr>
              <a:t>Low</a:t>
            </a:r>
            <a:endParaRPr lang="en-US" sz="1400" dirty="0">
              <a:effectLst>
                <a:outerShdw blurRad="38100" dist="38100" dir="2700000" algn="tl">
                  <a:srgbClr val="000000"/>
                </a:outerShdw>
              </a:effectLst>
              <a:latin typeface="Times New Roman" pitchFamily="18" charset="0"/>
            </a:endParaRPr>
          </a:p>
        </p:txBody>
      </p:sp>
      <p:sp>
        <p:nvSpPr>
          <p:cNvPr id="253962" name="Text Box 10"/>
          <p:cNvSpPr txBox="1">
            <a:spLocks noChangeArrowheads="1"/>
          </p:cNvSpPr>
          <p:nvPr/>
        </p:nvSpPr>
        <p:spPr bwMode="auto">
          <a:xfrm>
            <a:off x="1009648" y="3829052"/>
            <a:ext cx="836923" cy="895348"/>
          </a:xfrm>
          <a:prstGeom prst="rect">
            <a:avLst/>
          </a:prstGeom>
          <a:noFill/>
          <a:ln w="9525">
            <a:noFill/>
            <a:miter lim="800000"/>
            <a:headEnd/>
            <a:tailEnd/>
          </a:ln>
        </p:spPr>
        <p:txBody>
          <a:bodyPr/>
          <a:lstStyle/>
          <a:p>
            <a:pPr algn="ctr" eaLnBrk="1" hangingPunct="1">
              <a:spcBef>
                <a:spcPct val="20000"/>
              </a:spcBef>
              <a:buClr>
                <a:schemeClr val="tx1"/>
              </a:buClr>
              <a:buSzPct val="100000"/>
              <a:defRPr/>
            </a:pPr>
            <a:r>
              <a:rPr lang="en-US" altLang="zh-CN" sz="1200" dirty="0">
                <a:latin typeface="Arial" charset="0"/>
                <a:ea typeface="SimSun" pitchFamily="2" charset="-122"/>
              </a:rPr>
              <a:t>Ability to Influence Safety</a:t>
            </a:r>
            <a:endParaRPr lang="en-US" sz="1200" dirty="0">
              <a:effectLst>
                <a:outerShdw blurRad="38100" dist="38100" dir="2700000" algn="tl">
                  <a:srgbClr val="000000"/>
                </a:outerShdw>
              </a:effectLst>
              <a:latin typeface="Times New Roman" pitchFamily="18" charset="0"/>
            </a:endParaRPr>
          </a:p>
        </p:txBody>
      </p:sp>
      <p:sp>
        <p:nvSpPr>
          <p:cNvPr id="253963" name="Text Box 11"/>
          <p:cNvSpPr txBox="1">
            <a:spLocks noChangeArrowheads="1"/>
          </p:cNvSpPr>
          <p:nvPr/>
        </p:nvSpPr>
        <p:spPr bwMode="auto">
          <a:xfrm>
            <a:off x="3733800" y="5262563"/>
            <a:ext cx="2466975" cy="342900"/>
          </a:xfrm>
          <a:prstGeom prst="rect">
            <a:avLst/>
          </a:prstGeom>
          <a:noFill/>
          <a:ln w="9525">
            <a:noFill/>
            <a:miter lim="800000"/>
            <a:headEnd/>
            <a:tailEnd/>
          </a:ln>
        </p:spPr>
        <p:txBody>
          <a:bodyPr/>
          <a:lstStyle/>
          <a:p>
            <a:pPr algn="ctr" eaLnBrk="1" hangingPunct="1">
              <a:spcBef>
                <a:spcPct val="20000"/>
              </a:spcBef>
              <a:buClr>
                <a:schemeClr val="tx1"/>
              </a:buClr>
              <a:buSzPct val="100000"/>
              <a:defRPr/>
            </a:pPr>
            <a:r>
              <a:rPr lang="en-US" altLang="zh-CN" sz="2000" dirty="0">
                <a:latin typeface="Arial" charset="0"/>
                <a:ea typeface="SimSun" pitchFamily="2" charset="-122"/>
              </a:rPr>
              <a:t>Project Schedule</a:t>
            </a:r>
          </a:p>
          <a:p>
            <a:pPr algn="ctr" eaLnBrk="1" hangingPunct="1">
              <a:spcBef>
                <a:spcPct val="20000"/>
              </a:spcBef>
              <a:buClr>
                <a:schemeClr val="tx1"/>
              </a:buClr>
              <a:buSzPct val="100000"/>
              <a:defRPr/>
            </a:pPr>
            <a:endParaRPr lang="en-US" altLang="zh-CN" sz="2000" dirty="0">
              <a:latin typeface="Arial" charset="0"/>
              <a:ea typeface="SimSun" pitchFamily="2" charset="-122"/>
            </a:endParaRPr>
          </a:p>
          <a:p>
            <a:pPr algn="ctr" eaLnBrk="1" hangingPunct="1">
              <a:spcBef>
                <a:spcPct val="20000"/>
              </a:spcBef>
              <a:buClr>
                <a:schemeClr val="tx1"/>
              </a:buClr>
              <a:buSzPct val="100000"/>
              <a:defRPr/>
            </a:pPr>
            <a:r>
              <a:rPr lang="en-US" altLang="zh-CN" sz="2000" dirty="0">
                <a:latin typeface="Arial" charset="0"/>
                <a:ea typeface="SimSun" pitchFamily="2" charset="-122"/>
              </a:rPr>
              <a:t> </a:t>
            </a:r>
            <a:endParaRPr lang="en-US" sz="2000" dirty="0">
              <a:effectLst>
                <a:outerShdw blurRad="38100" dist="38100" dir="2700000" algn="tl">
                  <a:srgbClr val="000000"/>
                </a:outerShdw>
              </a:effectLst>
              <a:latin typeface="Times New Roman" pitchFamily="18" charset="0"/>
            </a:endParaRPr>
          </a:p>
        </p:txBody>
      </p:sp>
      <p:sp>
        <p:nvSpPr>
          <p:cNvPr id="15372" name="Line 12"/>
          <p:cNvSpPr>
            <a:spLocks noChangeShapeType="1"/>
          </p:cNvSpPr>
          <p:nvPr/>
        </p:nvSpPr>
        <p:spPr bwMode="auto">
          <a:xfrm flipV="1">
            <a:off x="1914524" y="1947863"/>
            <a:ext cx="9525" cy="3109912"/>
          </a:xfrm>
          <a:prstGeom prst="line">
            <a:avLst/>
          </a:prstGeom>
          <a:noFill/>
          <a:ln w="38100">
            <a:solidFill>
              <a:srgbClr val="000000"/>
            </a:solidFill>
            <a:round/>
            <a:headEnd/>
            <a:tailEnd type="triangle" w="med" len="lg"/>
          </a:ln>
        </p:spPr>
        <p:txBody>
          <a:bodyPr/>
          <a:lstStyle/>
          <a:p>
            <a:endParaRPr lang="en-ZW" dirty="0"/>
          </a:p>
        </p:txBody>
      </p:sp>
      <p:sp>
        <p:nvSpPr>
          <p:cNvPr id="15373" name="Line 13"/>
          <p:cNvSpPr>
            <a:spLocks noChangeShapeType="1"/>
          </p:cNvSpPr>
          <p:nvPr/>
        </p:nvSpPr>
        <p:spPr bwMode="auto">
          <a:xfrm>
            <a:off x="1914524" y="5057775"/>
            <a:ext cx="6553200" cy="0"/>
          </a:xfrm>
          <a:prstGeom prst="line">
            <a:avLst/>
          </a:prstGeom>
          <a:noFill/>
          <a:ln w="38100">
            <a:solidFill>
              <a:srgbClr val="000000"/>
            </a:solidFill>
            <a:round/>
            <a:headEnd/>
            <a:tailEnd type="triangle" w="med" len="lg"/>
          </a:ln>
        </p:spPr>
        <p:txBody>
          <a:bodyPr/>
          <a:lstStyle/>
          <a:p>
            <a:endParaRPr lang="en-ZW" dirty="0"/>
          </a:p>
        </p:txBody>
      </p:sp>
      <p:sp>
        <p:nvSpPr>
          <p:cNvPr id="15374" name="Arc 14"/>
          <p:cNvSpPr>
            <a:spLocks/>
          </p:cNvSpPr>
          <p:nvPr/>
        </p:nvSpPr>
        <p:spPr bwMode="auto">
          <a:xfrm rot="10800000">
            <a:off x="2039628" y="1940719"/>
            <a:ext cx="7028171" cy="2971800"/>
          </a:xfrm>
          <a:custGeom>
            <a:avLst/>
            <a:gdLst>
              <a:gd name="T0" fmla="*/ 1128287 w 21551"/>
              <a:gd name="T1" fmla="*/ 0 h 21343"/>
              <a:gd name="T2" fmla="*/ 7315200 w 21551"/>
              <a:gd name="T3" fmla="*/ 2769067 h 21343"/>
              <a:gd name="T4" fmla="*/ 0 w 21551"/>
              <a:gd name="T5" fmla="*/ 2971800 h 21343"/>
              <a:gd name="T6" fmla="*/ 0 60000 65536"/>
              <a:gd name="T7" fmla="*/ 0 60000 65536"/>
              <a:gd name="T8" fmla="*/ 0 60000 65536"/>
              <a:gd name="T9" fmla="*/ 0 w 21551"/>
              <a:gd name="T10" fmla="*/ 0 h 21343"/>
              <a:gd name="T11" fmla="*/ 21551 w 21551"/>
              <a:gd name="T12" fmla="*/ 21343 h 21343"/>
            </a:gdLst>
            <a:ahLst/>
            <a:cxnLst>
              <a:cxn ang="T6">
                <a:pos x="T0" y="T1"/>
              </a:cxn>
              <a:cxn ang="T7">
                <a:pos x="T2" y="T3"/>
              </a:cxn>
              <a:cxn ang="T8">
                <a:pos x="T4" y="T5"/>
              </a:cxn>
            </a:cxnLst>
            <a:rect l="T9" t="T10" r="T11" b="T12"/>
            <a:pathLst>
              <a:path w="21551" h="21343" fill="none" extrusionOk="0">
                <a:moveTo>
                  <a:pt x="3323" y="0"/>
                </a:moveTo>
                <a:cubicBezTo>
                  <a:pt x="13300" y="1554"/>
                  <a:pt x="20870" y="9812"/>
                  <a:pt x="21550" y="19887"/>
                </a:cubicBezTo>
              </a:path>
              <a:path w="21551" h="21343" stroke="0" extrusionOk="0">
                <a:moveTo>
                  <a:pt x="3323" y="0"/>
                </a:moveTo>
                <a:cubicBezTo>
                  <a:pt x="13300" y="1554"/>
                  <a:pt x="20870" y="9812"/>
                  <a:pt x="21550" y="19887"/>
                </a:cubicBezTo>
                <a:lnTo>
                  <a:pt x="0" y="21343"/>
                </a:lnTo>
                <a:close/>
              </a:path>
            </a:pathLst>
          </a:custGeom>
          <a:noFill/>
          <a:ln w="19050">
            <a:solidFill>
              <a:srgbClr val="000000"/>
            </a:solidFill>
            <a:round/>
            <a:headEnd/>
            <a:tailEnd/>
          </a:ln>
        </p:spPr>
        <p:txBody>
          <a:bodyPr/>
          <a:lstStyle/>
          <a:p>
            <a:endParaRPr lang="en-ZW" dirty="0"/>
          </a:p>
        </p:txBody>
      </p:sp>
      <p:sp>
        <p:nvSpPr>
          <p:cNvPr id="15375" name="Line 15"/>
          <p:cNvSpPr>
            <a:spLocks noChangeShapeType="1"/>
          </p:cNvSpPr>
          <p:nvPr/>
        </p:nvSpPr>
        <p:spPr bwMode="auto">
          <a:xfrm>
            <a:off x="3333750" y="3289679"/>
            <a:ext cx="1714500" cy="762000"/>
          </a:xfrm>
          <a:prstGeom prst="line">
            <a:avLst/>
          </a:prstGeom>
          <a:noFill/>
          <a:ln w="63500">
            <a:solidFill>
              <a:srgbClr val="800000"/>
            </a:solidFill>
            <a:round/>
            <a:headEnd/>
            <a:tailEnd type="triangle" w="med" len="med"/>
          </a:ln>
        </p:spPr>
        <p:txBody>
          <a:bodyPr wrap="none" anchor="ctr"/>
          <a:lstStyle/>
          <a:p>
            <a:endParaRPr lang="en-ZW" dirty="0"/>
          </a:p>
        </p:txBody>
      </p:sp>
      <p:sp>
        <p:nvSpPr>
          <p:cNvPr id="15377" name="Rectangle 18"/>
          <p:cNvSpPr>
            <a:spLocks noChangeArrowheads="1"/>
          </p:cNvSpPr>
          <p:nvPr/>
        </p:nvSpPr>
        <p:spPr bwMode="auto">
          <a:xfrm>
            <a:off x="1030263" y="5827061"/>
            <a:ext cx="8080541" cy="707886"/>
          </a:xfrm>
          <a:prstGeom prst="rect">
            <a:avLst/>
          </a:prstGeom>
          <a:solidFill>
            <a:schemeClr val="accent1">
              <a:lumMod val="20000"/>
              <a:lumOff val="80000"/>
            </a:schemeClr>
          </a:solidFill>
          <a:ln w="9525">
            <a:noFill/>
            <a:miter lim="800000"/>
            <a:headEnd/>
            <a:tailEnd/>
          </a:ln>
        </p:spPr>
        <p:txBody>
          <a:bodyPr wrap="square">
            <a:spAutoFit/>
          </a:bodyPr>
          <a:lstStyle/>
          <a:p>
            <a:r>
              <a:rPr lang="en-US" sz="2000" b="1" dirty="0" smtClean="0"/>
              <a:t>The earlier safety is incorporated into the schedule the more influence it will have on the total project!</a:t>
            </a:r>
            <a:endParaRPr lang="en-US" sz="2000" b="1" i="1" dirty="0">
              <a:solidFill>
                <a:srgbClr val="CCFFCC"/>
              </a:solidFill>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Date Placeholder 1"/>
          <p:cNvSpPr>
            <a:spLocks noGrp="1"/>
          </p:cNvSpPr>
          <p:nvPr>
            <p:ph type="dt" sz="half" idx="10"/>
          </p:nvPr>
        </p:nvSpPr>
        <p:spPr>
          <a:ln>
            <a:miter lim="800000"/>
            <a:headEnd/>
            <a:tailEnd/>
          </a:ln>
        </p:spPr>
        <p:txBody>
          <a:bodyPr/>
          <a:lstStyle/>
          <a:p>
            <a:pPr>
              <a:defRPr/>
            </a:pPr>
            <a:endParaRPr lang="en-US" dirty="0" smtClean="0"/>
          </a:p>
        </p:txBody>
      </p:sp>
      <p:sp>
        <p:nvSpPr>
          <p:cNvPr id="92163" name="Footer Placeholder 2"/>
          <p:cNvSpPr>
            <a:spLocks noGrp="1"/>
          </p:cNvSpPr>
          <p:nvPr>
            <p:ph type="ftr" sz="quarter" idx="11"/>
          </p:nvPr>
        </p:nvSpPr>
        <p:spPr>
          <a:ln>
            <a:miter lim="800000"/>
            <a:headEnd/>
            <a:tailEnd/>
          </a:ln>
        </p:spPr>
        <p:txBody>
          <a:bodyPr/>
          <a:lstStyle/>
          <a:p>
            <a:pPr>
              <a:defRPr/>
            </a:pPr>
            <a:r>
              <a:rPr lang="en-GB" dirty="0" smtClean="0"/>
              <a:t>IOSH West Wales Branch</a:t>
            </a:r>
            <a:endParaRPr lang="en-US" dirty="0" smtClean="0"/>
          </a:p>
        </p:txBody>
      </p:sp>
      <p:sp>
        <p:nvSpPr>
          <p:cNvPr id="92164" name="Slide Number Placeholder 3"/>
          <p:cNvSpPr>
            <a:spLocks noGrp="1"/>
          </p:cNvSpPr>
          <p:nvPr>
            <p:ph type="sldNum" sz="quarter" idx="12"/>
          </p:nvPr>
        </p:nvSpPr>
        <p:spPr>
          <a:ln>
            <a:miter lim="800000"/>
            <a:headEnd/>
            <a:tailEnd/>
          </a:ln>
        </p:spPr>
        <p:txBody>
          <a:bodyPr/>
          <a:lstStyle/>
          <a:p>
            <a:pPr>
              <a:defRPr/>
            </a:pPr>
            <a:fld id="{9E0A772D-4936-4196-A376-6FAFEF6F8B90}" type="slidenum">
              <a:rPr lang="en-US" smtClean="0"/>
              <a:pPr>
                <a:defRPr/>
              </a:pPr>
              <a:t>13</a:t>
            </a:fld>
            <a:endParaRPr lang="en-US" dirty="0" smtClean="0"/>
          </a:p>
        </p:txBody>
      </p:sp>
      <p:pic>
        <p:nvPicPr>
          <p:cNvPr id="92165" name="Picture 7" descr="C:\Users\tom\Desktop\CURRENT DOCUMENTS\TRAINING AND CONSULTANCY\Misc\image001[1].jpg"/>
          <p:cNvPicPr>
            <a:picLocks noChangeAspect="1" noChangeArrowheads="1"/>
          </p:cNvPicPr>
          <p:nvPr/>
        </p:nvPicPr>
        <p:blipFill>
          <a:blip r:embed="rId3" cstate="print"/>
          <a:srcRect/>
          <a:stretch>
            <a:fillRect/>
          </a:stretch>
        </p:blipFill>
        <p:spPr bwMode="auto">
          <a:xfrm>
            <a:off x="1403350" y="457200"/>
            <a:ext cx="6264275" cy="5708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W" b="1" dirty="0" smtClean="0">
                <a:solidFill>
                  <a:schemeClr val="accent6"/>
                </a:solidFill>
              </a:rPr>
              <a:t>Contractor Pre-qualification</a:t>
            </a:r>
            <a:r>
              <a:rPr lang="en-ZW" dirty="0" smtClean="0">
                <a:solidFill>
                  <a:schemeClr val="accent6"/>
                </a:solidFill>
              </a:rPr>
              <a:t/>
            </a:r>
            <a:br>
              <a:rPr lang="en-ZW" dirty="0" smtClean="0">
                <a:solidFill>
                  <a:schemeClr val="accent6"/>
                </a:solidFill>
              </a:rPr>
            </a:br>
            <a:endParaRPr lang="en-ZW" dirty="0">
              <a:solidFill>
                <a:schemeClr val="accent6"/>
              </a:solidFill>
            </a:endParaRPr>
          </a:p>
        </p:txBody>
      </p:sp>
      <p:sp>
        <p:nvSpPr>
          <p:cNvPr id="3" name="Content Placeholder 2"/>
          <p:cNvSpPr>
            <a:spLocks noGrp="1"/>
          </p:cNvSpPr>
          <p:nvPr>
            <p:ph idx="1"/>
          </p:nvPr>
        </p:nvSpPr>
        <p:spPr>
          <a:solidFill>
            <a:schemeClr val="accent1">
              <a:lumMod val="20000"/>
              <a:lumOff val="80000"/>
            </a:schemeClr>
          </a:solidFill>
        </p:spPr>
        <p:txBody>
          <a:bodyPr>
            <a:normAutofit/>
          </a:bodyPr>
          <a:lstStyle/>
          <a:p>
            <a:r>
              <a:rPr lang="en-ZW" dirty="0" smtClean="0"/>
              <a:t>Must complete prequalification  Incident rates </a:t>
            </a:r>
          </a:p>
          <a:p>
            <a:r>
              <a:rPr lang="en-ZW" dirty="0" smtClean="0"/>
              <a:t> Experience Modification Rates (EMR) </a:t>
            </a:r>
          </a:p>
          <a:p>
            <a:r>
              <a:rPr lang="en-ZW" dirty="0" smtClean="0"/>
              <a:t> OSHA recordable cases  </a:t>
            </a:r>
          </a:p>
          <a:p>
            <a:r>
              <a:rPr lang="en-ZW" dirty="0" smtClean="0"/>
              <a:t>General company information  </a:t>
            </a:r>
          </a:p>
          <a:p>
            <a:r>
              <a:rPr lang="en-ZW" dirty="0" smtClean="0"/>
              <a:t>Safety programs  </a:t>
            </a:r>
          </a:p>
          <a:p>
            <a:r>
              <a:rPr lang="en-ZW" dirty="0" smtClean="0"/>
              <a:t>Medical surveillance programs </a:t>
            </a:r>
            <a:endParaRPr lang="en-ZW"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W" b="1" dirty="0" smtClean="0">
                <a:solidFill>
                  <a:schemeClr val="accent6"/>
                </a:solidFill>
              </a:rPr>
              <a:t>What to look for in a Health &amp; Safety Plan? Pre-tender Phase</a:t>
            </a:r>
            <a:r>
              <a:rPr lang="en-ZW" dirty="0" smtClean="0"/>
              <a:t/>
            </a:r>
            <a:br>
              <a:rPr lang="en-ZW" dirty="0" smtClean="0"/>
            </a:br>
            <a:endParaRPr lang="en-ZW" dirty="0"/>
          </a:p>
        </p:txBody>
      </p:sp>
      <p:sp>
        <p:nvSpPr>
          <p:cNvPr id="3" name="Content Placeholder 2"/>
          <p:cNvSpPr>
            <a:spLocks noGrp="1"/>
          </p:cNvSpPr>
          <p:nvPr>
            <p:ph idx="1"/>
          </p:nvPr>
        </p:nvSpPr>
        <p:spPr>
          <a:solidFill>
            <a:schemeClr val="accent1">
              <a:lumMod val="20000"/>
              <a:lumOff val="80000"/>
            </a:schemeClr>
          </a:solidFill>
        </p:spPr>
        <p:txBody>
          <a:bodyPr>
            <a:normAutofit fontScale="85000" lnSpcReduction="10000"/>
          </a:bodyPr>
          <a:lstStyle/>
          <a:p>
            <a:pPr>
              <a:buNone/>
            </a:pPr>
            <a:r>
              <a:rPr lang="en-ZW" dirty="0" smtClean="0"/>
              <a:t>• Nature of project</a:t>
            </a:r>
          </a:p>
          <a:p>
            <a:pPr>
              <a:buNone/>
            </a:pPr>
            <a:r>
              <a:rPr lang="en-ZW" dirty="0" smtClean="0"/>
              <a:t>• List of significant hazards and control measures,</a:t>
            </a:r>
          </a:p>
          <a:p>
            <a:pPr>
              <a:buNone/>
            </a:pPr>
            <a:r>
              <a:rPr lang="en-ZW" dirty="0" smtClean="0"/>
              <a:t>• All known information relating to construction site e.g; </a:t>
            </a:r>
          </a:p>
          <a:p>
            <a:pPr>
              <a:buNone/>
            </a:pPr>
            <a:r>
              <a:rPr lang="en-ZW" dirty="0" smtClean="0"/>
              <a:t> services,  traffic control and  ground conditions</a:t>
            </a:r>
          </a:p>
          <a:p>
            <a:pPr>
              <a:buNone/>
            </a:pPr>
            <a:r>
              <a:rPr lang="en-ZW" dirty="0" smtClean="0"/>
              <a:t>• Construction materials – precautions required,</a:t>
            </a:r>
          </a:p>
          <a:p>
            <a:pPr>
              <a:buNone/>
            </a:pPr>
            <a:r>
              <a:rPr lang="en-ZW" dirty="0" smtClean="0"/>
              <a:t>• Problems that need specific discussions,</a:t>
            </a:r>
          </a:p>
          <a:p>
            <a:pPr>
              <a:buNone/>
            </a:pPr>
            <a:r>
              <a:rPr lang="en-ZW" dirty="0" smtClean="0"/>
              <a:t>• Site rules; including access and accommodation</a:t>
            </a:r>
          </a:p>
          <a:p>
            <a:pPr>
              <a:buNone/>
            </a:pPr>
            <a:r>
              <a:rPr lang="en-ZW" dirty="0" smtClean="0"/>
              <a:t>• Liaison arrangements (Client and planning supervisor)</a:t>
            </a:r>
          </a:p>
          <a:p>
            <a:pPr>
              <a:buNone/>
            </a:pPr>
            <a:r>
              <a:rPr lang="en-ZW" dirty="0" smtClean="0"/>
              <a:t>• Procedures for dealing with design changes. </a:t>
            </a:r>
          </a:p>
          <a:p>
            <a:endParaRPr lang="en-ZW"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down)">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ipe(down)">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wipe(down)">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wipe(down)">
                                      <p:cBhvr>
                                        <p:cTn id="5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152400"/>
            <a:ext cx="7498080" cy="1265238"/>
          </a:xfrm>
        </p:spPr>
        <p:txBody>
          <a:bodyPr>
            <a:normAutofit fontScale="90000"/>
          </a:bodyPr>
          <a:lstStyle/>
          <a:p>
            <a:r>
              <a:rPr lang="en-ZW" b="1" dirty="0" smtClean="0">
                <a:solidFill>
                  <a:schemeClr val="accent6"/>
                </a:solidFill>
              </a:rPr>
              <a:t>What to look for in a Health &amp; Safety Plan? </a:t>
            </a:r>
            <a:r>
              <a:rPr lang="en-ZW" dirty="0" smtClean="0"/>
              <a:t>Construction Phase</a:t>
            </a:r>
            <a:br>
              <a:rPr lang="en-ZW" dirty="0" smtClean="0"/>
            </a:br>
            <a:endParaRPr lang="en-ZW" dirty="0"/>
          </a:p>
        </p:txBody>
      </p:sp>
      <p:sp>
        <p:nvSpPr>
          <p:cNvPr id="3" name="Content Placeholder 2"/>
          <p:cNvSpPr>
            <a:spLocks noGrp="1"/>
          </p:cNvSpPr>
          <p:nvPr>
            <p:ph idx="1"/>
          </p:nvPr>
        </p:nvSpPr>
        <p:spPr>
          <a:solidFill>
            <a:schemeClr val="accent1">
              <a:lumMod val="20000"/>
              <a:lumOff val="80000"/>
            </a:schemeClr>
          </a:solidFill>
        </p:spPr>
        <p:txBody>
          <a:bodyPr>
            <a:normAutofit fontScale="92500" lnSpcReduction="10000"/>
          </a:bodyPr>
          <a:lstStyle/>
          <a:p>
            <a:pPr>
              <a:buNone/>
            </a:pPr>
            <a:r>
              <a:rPr lang="en-ZW" dirty="0" smtClean="0"/>
              <a:t>• List of significant hazards and control measures,</a:t>
            </a:r>
          </a:p>
          <a:p>
            <a:pPr>
              <a:buNone/>
            </a:pPr>
            <a:r>
              <a:rPr lang="en-ZW" dirty="0" smtClean="0"/>
              <a:t>• Identification of responsibilities</a:t>
            </a:r>
          </a:p>
          <a:p>
            <a:pPr>
              <a:buNone/>
            </a:pPr>
            <a:r>
              <a:rPr lang="en-ZW" dirty="0" smtClean="0"/>
              <a:t>• Management and review arrangements,</a:t>
            </a:r>
          </a:p>
          <a:p>
            <a:pPr>
              <a:buNone/>
            </a:pPr>
            <a:r>
              <a:rPr lang="en-ZW" dirty="0" smtClean="0"/>
              <a:t>• Resources,</a:t>
            </a:r>
          </a:p>
          <a:p>
            <a:pPr>
              <a:buNone/>
            </a:pPr>
            <a:r>
              <a:rPr lang="en-ZW" dirty="0" smtClean="0"/>
              <a:t>• Contractor control procedures</a:t>
            </a:r>
          </a:p>
          <a:p>
            <a:pPr>
              <a:buNone/>
            </a:pPr>
            <a:r>
              <a:rPr lang="en-ZW" dirty="0" smtClean="0"/>
              <a:t>• Site access arrangements,</a:t>
            </a:r>
          </a:p>
          <a:p>
            <a:pPr>
              <a:buNone/>
            </a:pPr>
            <a:r>
              <a:rPr lang="en-ZW" dirty="0" smtClean="0"/>
              <a:t>• Methods for communicating (on-site and off-site)</a:t>
            </a:r>
          </a:p>
          <a:p>
            <a:pPr>
              <a:buNone/>
            </a:pPr>
            <a:r>
              <a:rPr lang="en-ZW" dirty="0" smtClean="0"/>
              <a:t>• Emergency procedures. </a:t>
            </a:r>
          </a:p>
          <a:p>
            <a:endParaRPr lang="en-ZW"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435608" y="0"/>
            <a:ext cx="7498080" cy="1447800"/>
          </a:xfrm>
        </p:spPr>
        <p:txBody>
          <a:bodyPr>
            <a:normAutofit/>
          </a:bodyPr>
          <a:lstStyle/>
          <a:p>
            <a:r>
              <a:rPr lang="en-ZW" altLang="en-US" b="1" dirty="0" smtClean="0">
                <a:solidFill>
                  <a:schemeClr val="accent6"/>
                </a:solidFill>
              </a:rPr>
              <a:t>Monitoring -Job Safety Task </a:t>
            </a:r>
            <a:r>
              <a:rPr lang="en-ZW" altLang="en-US" b="1" dirty="0" smtClean="0">
                <a:solidFill>
                  <a:schemeClr val="accent6"/>
                </a:solidFill>
              </a:rPr>
              <a:t>Analysis</a:t>
            </a:r>
            <a:endParaRPr lang="en-ZW" altLang="en-US" b="1" i="0" dirty="0" smtClean="0">
              <a:solidFill>
                <a:schemeClr val="accent6"/>
              </a:solidFill>
            </a:endParaRPr>
          </a:p>
        </p:txBody>
      </p:sp>
      <p:sp>
        <p:nvSpPr>
          <p:cNvPr id="38915" name="Date Placeholder 2"/>
          <p:cNvSpPr>
            <a:spLocks noGrp="1"/>
          </p:cNvSpPr>
          <p:nvPr>
            <p:ph type="dt" sz="half" idx="10"/>
          </p:nvPr>
        </p:nvSpPr>
        <p:spPr>
          <a:noFill/>
          <a:ln>
            <a:miter lim="800000"/>
            <a:headEnd/>
            <a:tailEnd/>
          </a:ln>
        </p:spPr>
        <p:txBody>
          <a:bodyPr/>
          <a:lstStyle/>
          <a:p>
            <a:endParaRPr lang="en-US" altLang="en-US" smtClean="0">
              <a:latin typeface="Times New Roman" pitchFamily="18" charset="0"/>
            </a:endParaRPr>
          </a:p>
        </p:txBody>
      </p:sp>
      <p:sp>
        <p:nvSpPr>
          <p:cNvPr id="38916" name="Slide Number Placeholder 3"/>
          <p:cNvSpPr>
            <a:spLocks noGrp="1"/>
          </p:cNvSpPr>
          <p:nvPr>
            <p:ph type="sldNum" sz="quarter" idx="12"/>
          </p:nvPr>
        </p:nvSpPr>
        <p:spPr>
          <a:noFill/>
          <a:ln>
            <a:miter lim="800000"/>
            <a:headEnd/>
            <a:tailEnd/>
          </a:ln>
        </p:spPr>
        <p:txBody>
          <a:bodyPr/>
          <a:lstStyle/>
          <a:p>
            <a:fld id="{0A434C65-2A66-4FCF-A02F-9C83E5007090}" type="slidenum">
              <a:rPr lang="en-US" altLang="en-US" smtClean="0">
                <a:latin typeface="Times New Roman" pitchFamily="18" charset="0"/>
              </a:rPr>
              <a:pPr/>
              <a:t>17</a:t>
            </a:fld>
            <a:endParaRPr lang="en-US" altLang="en-US" smtClean="0">
              <a:latin typeface="Times New Roman" pitchFamily="18" charset="0"/>
            </a:endParaRPr>
          </a:p>
        </p:txBody>
      </p:sp>
      <p:sp>
        <p:nvSpPr>
          <p:cNvPr id="6" name="Rectangle 5"/>
          <p:cNvSpPr/>
          <p:nvPr/>
        </p:nvSpPr>
        <p:spPr>
          <a:xfrm flipH="1">
            <a:off x="1066800" y="1524000"/>
            <a:ext cx="7924800" cy="4431983"/>
          </a:xfrm>
          <a:prstGeom prst="rect">
            <a:avLst/>
          </a:prstGeom>
          <a:solidFill>
            <a:schemeClr val="accent1">
              <a:lumMod val="20000"/>
              <a:lumOff val="80000"/>
            </a:schemeClr>
          </a:solidFill>
        </p:spPr>
        <p:txBody>
          <a:bodyPr wrap="square">
            <a:spAutoFit/>
          </a:bodyPr>
          <a:lstStyle/>
          <a:p>
            <a:pPr>
              <a:defRPr/>
            </a:pPr>
            <a:endParaRPr lang="en-ZW" dirty="0">
              <a:latin typeface="Times New Roman" charset="0"/>
            </a:endParaRPr>
          </a:p>
          <a:p>
            <a:pPr>
              <a:defRPr/>
            </a:pPr>
            <a:r>
              <a:rPr lang="en-US" sz="2400" dirty="0"/>
              <a:t>As a project progresses, a job safety task analysis should be performed to make sure that the appropriate work and safety equipment is on </a:t>
            </a:r>
            <a:r>
              <a:rPr lang="en-US" sz="2400" dirty="0" smtClean="0"/>
              <a:t>hand.</a:t>
            </a:r>
            <a:endParaRPr lang="en-US" sz="2400" dirty="0"/>
          </a:p>
          <a:p>
            <a:pPr>
              <a:defRPr/>
            </a:pPr>
            <a:r>
              <a:rPr lang="en-ZW" sz="2400" b="1" dirty="0" smtClean="0"/>
              <a:t>The </a:t>
            </a:r>
            <a:r>
              <a:rPr lang="en-ZW" sz="2400" b="1" dirty="0"/>
              <a:t>key elements, include</a:t>
            </a:r>
            <a:r>
              <a:rPr lang="en-ZW" sz="2400" dirty="0"/>
              <a:t>: </a:t>
            </a:r>
            <a:endParaRPr lang="en-ZW" sz="2400" dirty="0" smtClean="0"/>
          </a:p>
          <a:p>
            <a:pPr>
              <a:buFont typeface="Arial" pitchFamily="34" charset="0"/>
              <a:buChar char="•"/>
              <a:defRPr/>
            </a:pPr>
            <a:r>
              <a:rPr lang="en-ZW" sz="2400" dirty="0" smtClean="0"/>
              <a:t> Managing </a:t>
            </a:r>
            <a:r>
              <a:rPr lang="en-ZW" sz="2400" dirty="0"/>
              <a:t>the risks by applying the general principles of </a:t>
            </a:r>
            <a:r>
              <a:rPr lang="en-ZW" sz="2400" dirty="0" smtClean="0"/>
              <a:t>prevention.</a:t>
            </a:r>
          </a:p>
          <a:p>
            <a:pPr>
              <a:buFont typeface="Arial" pitchFamily="34" charset="0"/>
              <a:buChar char="•"/>
              <a:defRPr/>
            </a:pPr>
            <a:r>
              <a:rPr lang="en-ZW" sz="2400" dirty="0"/>
              <a:t> </a:t>
            </a:r>
            <a:r>
              <a:rPr lang="en-ZW" sz="2400" dirty="0" smtClean="0"/>
              <a:t> Appointing </a:t>
            </a:r>
            <a:r>
              <a:rPr lang="en-ZW" sz="2400" dirty="0"/>
              <a:t>the right people  at the right time;</a:t>
            </a:r>
          </a:p>
          <a:p>
            <a:pPr>
              <a:buFont typeface="Arial" pitchFamily="34" charset="0"/>
              <a:buChar char="•"/>
              <a:defRPr/>
            </a:pPr>
            <a:r>
              <a:rPr lang="en-ZW" sz="2400" dirty="0" smtClean="0"/>
              <a:t>  Making </a:t>
            </a:r>
            <a:r>
              <a:rPr lang="en-ZW" sz="2400" dirty="0"/>
              <a:t>sure everyone has the information, instruction, training and supervision they need to carry out their jobs in a way that secures health and safety</a:t>
            </a:r>
            <a:r>
              <a:rPr lang="en-ZW" sz="2400" dirty="0" smtClean="0"/>
              <a:t>;</a:t>
            </a:r>
          </a:p>
          <a:p>
            <a:pPr>
              <a:buFont typeface="Arial" pitchFamily="34" charset="0"/>
              <a:buChar char="•"/>
              <a:defRPr/>
            </a:pPr>
            <a:r>
              <a:rPr lang="en-ZW" sz="2400" dirty="0" smtClean="0"/>
              <a:t>  Effective </a:t>
            </a:r>
            <a:r>
              <a:rPr lang="en-ZW" sz="2400" dirty="0"/>
              <a:t>measures to secure health, safety and welfare</a:t>
            </a:r>
            <a:r>
              <a:rPr lang="en-ZW" sz="2400" dirty="0">
                <a:latin typeface="Times New Roman"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W" b="1" dirty="0" smtClean="0">
                <a:solidFill>
                  <a:schemeClr val="accent6"/>
                </a:solidFill>
              </a:rPr>
              <a:t>Employers’ obligations</a:t>
            </a:r>
            <a:endParaRPr lang="en-ZW" b="1" dirty="0">
              <a:solidFill>
                <a:schemeClr val="accent6"/>
              </a:solidFill>
            </a:endParaRPr>
          </a:p>
        </p:txBody>
      </p:sp>
      <p:sp>
        <p:nvSpPr>
          <p:cNvPr id="3" name="Content Placeholder 2"/>
          <p:cNvSpPr>
            <a:spLocks noGrp="1"/>
          </p:cNvSpPr>
          <p:nvPr>
            <p:ph idx="1"/>
          </p:nvPr>
        </p:nvSpPr>
        <p:spPr>
          <a:xfrm>
            <a:off x="1143000" y="1295400"/>
            <a:ext cx="7924800" cy="5257800"/>
          </a:xfrm>
          <a:solidFill>
            <a:schemeClr val="accent1">
              <a:lumMod val="20000"/>
              <a:lumOff val="80000"/>
            </a:schemeClr>
          </a:solidFill>
        </p:spPr>
        <p:txBody>
          <a:bodyPr>
            <a:normAutofit fontScale="85000" lnSpcReduction="10000"/>
          </a:bodyPr>
          <a:lstStyle/>
          <a:p>
            <a:pPr marL="0" indent="0" defTabSz="762000">
              <a:spcBef>
                <a:spcPct val="5000"/>
              </a:spcBef>
              <a:spcAft>
                <a:spcPct val="5000"/>
              </a:spcAft>
              <a:buNone/>
              <a:tabLst>
                <a:tab pos="762000" algn="l"/>
              </a:tabLst>
            </a:pPr>
            <a:r>
              <a:rPr lang="en-US" dirty="0" smtClean="0">
                <a:latin typeface="Gill Sans MT" panose="020B0502020104020203" pitchFamily="34" charset="0"/>
              </a:rPr>
              <a:t>It shall be the duty </a:t>
            </a:r>
            <a:r>
              <a:rPr lang="en-US" b="1" dirty="0" smtClean="0">
                <a:solidFill>
                  <a:srgbClr val="FF0000"/>
                </a:solidFill>
                <a:latin typeface="Gill Sans MT" panose="020B0502020104020203" pitchFamily="34" charset="0"/>
              </a:rPr>
              <a:t>so far as is reasonably practicable</a:t>
            </a:r>
            <a:r>
              <a:rPr lang="en-US" dirty="0" smtClean="0">
                <a:latin typeface="Gill Sans MT" panose="020B0502020104020203" pitchFamily="34" charset="0"/>
              </a:rPr>
              <a:t> to ensure the health, safety and welfare at work of all employees and the employer should provide:</a:t>
            </a:r>
          </a:p>
          <a:p>
            <a:pPr marL="0" indent="0" defTabSz="762000">
              <a:spcBef>
                <a:spcPct val="5000"/>
              </a:spcBef>
              <a:spcAft>
                <a:spcPct val="5000"/>
              </a:spcAft>
              <a:buNone/>
              <a:tabLst>
                <a:tab pos="762000" algn="l"/>
              </a:tabLst>
            </a:pPr>
            <a:endParaRPr lang="en-US" dirty="0" smtClean="0">
              <a:latin typeface="Gill Sans MT" panose="020B0502020104020203" pitchFamily="34" charset="0"/>
            </a:endParaRPr>
          </a:p>
          <a:p>
            <a:pPr marL="0" indent="0" defTabSz="762000">
              <a:spcBef>
                <a:spcPct val="5000"/>
              </a:spcBef>
              <a:spcAft>
                <a:spcPct val="5000"/>
              </a:spcAft>
              <a:tabLst>
                <a:tab pos="762000" algn="l"/>
              </a:tabLst>
            </a:pPr>
            <a:r>
              <a:rPr lang="en-US" dirty="0" smtClean="0">
                <a:latin typeface="Gill Sans MT" panose="020B0502020104020203" pitchFamily="34" charset="0"/>
              </a:rPr>
              <a:t>  Healthy and safe systems at work</a:t>
            </a:r>
          </a:p>
          <a:p>
            <a:pPr marL="0" indent="0" defTabSz="762000">
              <a:spcBef>
                <a:spcPct val="5000"/>
              </a:spcBef>
              <a:spcAft>
                <a:spcPct val="5000"/>
              </a:spcAft>
              <a:tabLst>
                <a:tab pos="762000" algn="l"/>
              </a:tabLst>
            </a:pPr>
            <a:r>
              <a:rPr lang="en-US" dirty="0">
                <a:latin typeface="Gill Sans MT" panose="020B0502020104020203" pitchFamily="34" charset="0"/>
              </a:rPr>
              <a:t> </a:t>
            </a:r>
            <a:r>
              <a:rPr lang="en-US" dirty="0" smtClean="0">
                <a:latin typeface="Gill Sans MT" panose="020B0502020104020203" pitchFamily="34" charset="0"/>
              </a:rPr>
              <a:t> Healthy and safe working environment; </a:t>
            </a:r>
          </a:p>
          <a:p>
            <a:pPr marL="0" indent="0" defTabSz="762000">
              <a:lnSpc>
                <a:spcPct val="110000"/>
              </a:lnSpc>
              <a:spcBef>
                <a:spcPct val="5000"/>
              </a:spcBef>
              <a:tabLst>
                <a:tab pos="762000" algn="l"/>
              </a:tabLst>
            </a:pPr>
            <a:r>
              <a:rPr lang="en-US" dirty="0" smtClean="0">
                <a:latin typeface="Gill Sans MT" panose="020B0502020104020203" pitchFamily="34" charset="0"/>
              </a:rPr>
              <a:t>  Safe plant, machinery, equipment &amp; appliances; </a:t>
            </a:r>
          </a:p>
          <a:p>
            <a:pPr marL="0" indent="0" defTabSz="762000">
              <a:lnSpc>
                <a:spcPct val="110000"/>
              </a:lnSpc>
              <a:spcBef>
                <a:spcPct val="5000"/>
              </a:spcBef>
              <a:tabLst>
                <a:tab pos="762000" algn="l"/>
              </a:tabLst>
            </a:pPr>
            <a:r>
              <a:rPr lang="en-US" dirty="0" smtClean="0">
                <a:latin typeface="Gill Sans MT" panose="020B0502020104020203" pitchFamily="34" charset="0"/>
              </a:rPr>
              <a:t>  Safe methods for handling, storing &amp; transporting; </a:t>
            </a:r>
          </a:p>
          <a:p>
            <a:pPr marL="0" indent="0" defTabSz="762000">
              <a:lnSpc>
                <a:spcPct val="110000"/>
              </a:lnSpc>
              <a:spcBef>
                <a:spcPct val="5000"/>
              </a:spcBef>
              <a:tabLst>
                <a:tab pos="762000" algn="l"/>
              </a:tabLst>
            </a:pPr>
            <a:r>
              <a:rPr lang="en-US" dirty="0" smtClean="0">
                <a:latin typeface="Gill Sans MT" panose="020B0502020104020203" pitchFamily="34" charset="0"/>
              </a:rPr>
              <a:t>  Adequate instruction, training and supervision; </a:t>
            </a:r>
          </a:p>
          <a:p>
            <a:pPr marL="0" indent="0" defTabSz="762000">
              <a:lnSpc>
                <a:spcPct val="110000"/>
              </a:lnSpc>
              <a:spcBef>
                <a:spcPct val="5000"/>
              </a:spcBef>
              <a:tabLst>
                <a:tab pos="762000" algn="l"/>
              </a:tabLst>
            </a:pPr>
            <a:r>
              <a:rPr lang="en-US" dirty="0" smtClean="0">
                <a:latin typeface="Gill Sans MT" panose="020B0502020104020203" pitchFamily="34" charset="0"/>
              </a:rPr>
              <a:t>  Safe method of access to and egress from workplace.</a:t>
            </a:r>
          </a:p>
          <a:p>
            <a:endParaRPr lang="en-ZW"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W" dirty="0" smtClean="0">
                <a:solidFill>
                  <a:schemeClr val="accent6"/>
                </a:solidFill>
              </a:rPr>
              <a:t>Employers’ Obligation cont:</a:t>
            </a:r>
            <a:endParaRPr lang="en-ZW" dirty="0">
              <a:solidFill>
                <a:schemeClr val="accent6"/>
              </a:solidFill>
            </a:endParaRPr>
          </a:p>
        </p:txBody>
      </p:sp>
      <p:sp>
        <p:nvSpPr>
          <p:cNvPr id="3" name="Content Placeholder 2"/>
          <p:cNvSpPr>
            <a:spLocks noGrp="1"/>
          </p:cNvSpPr>
          <p:nvPr>
            <p:ph idx="1"/>
          </p:nvPr>
        </p:nvSpPr>
        <p:spPr>
          <a:xfrm>
            <a:off x="1371600" y="1447800"/>
            <a:ext cx="7498080" cy="4800600"/>
          </a:xfrm>
          <a:solidFill>
            <a:schemeClr val="accent1">
              <a:lumMod val="20000"/>
              <a:lumOff val="80000"/>
            </a:schemeClr>
          </a:solidFill>
        </p:spPr>
        <p:txBody>
          <a:bodyPr>
            <a:normAutofit fontScale="85000" lnSpcReduction="10000"/>
          </a:bodyPr>
          <a:lstStyle/>
          <a:p>
            <a:r>
              <a:rPr lang="en-ZW" dirty="0" smtClean="0"/>
              <a:t>It is a moral and legal obligation of employers to provide a safe working place and of employees to work safely.</a:t>
            </a:r>
          </a:p>
          <a:p>
            <a:pPr>
              <a:buNone/>
            </a:pPr>
            <a:r>
              <a:rPr lang="en-ZW" dirty="0" smtClean="0"/>
              <a:t> • Project runs on schedule as if any accident takes place it affects the work site and project may be delayed, therefore safety also takes care of time.  Productivity will increase.</a:t>
            </a:r>
          </a:p>
          <a:p>
            <a:pPr>
              <a:buNone/>
            </a:pPr>
            <a:r>
              <a:rPr lang="en-ZW" dirty="0" smtClean="0"/>
              <a:t> • There is an adverse effect on a contractor’s reputation and unfavourable image for the client when the project suffers high accident rates ; Therefore Company’s reputation will be better.</a:t>
            </a:r>
            <a:endParaRPr lang="en-ZW"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circle(in)">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W" b="1" dirty="0" smtClean="0">
                <a:solidFill>
                  <a:schemeClr val="accent6"/>
                </a:solidFill>
              </a:rPr>
              <a:t>AGENDA</a:t>
            </a:r>
            <a:endParaRPr lang="en-ZW" b="1" dirty="0">
              <a:solidFill>
                <a:schemeClr val="accent6"/>
              </a:solidFill>
            </a:endParaRPr>
          </a:p>
        </p:txBody>
      </p:sp>
      <p:sp>
        <p:nvSpPr>
          <p:cNvPr id="3" name="Content Placeholder 2"/>
          <p:cNvSpPr>
            <a:spLocks noGrp="1"/>
          </p:cNvSpPr>
          <p:nvPr>
            <p:ph idx="1"/>
          </p:nvPr>
        </p:nvSpPr>
        <p:spPr>
          <a:xfrm>
            <a:off x="1219200" y="1524000"/>
            <a:ext cx="7714488" cy="5181600"/>
          </a:xfrm>
          <a:solidFill>
            <a:schemeClr val="accent1">
              <a:lumMod val="20000"/>
              <a:lumOff val="80000"/>
            </a:schemeClr>
          </a:solidFill>
        </p:spPr>
        <p:txBody>
          <a:bodyPr>
            <a:normAutofit/>
          </a:bodyPr>
          <a:lstStyle/>
          <a:p>
            <a:r>
              <a:rPr lang="en-ZW" dirty="0" smtClean="0"/>
              <a:t>Introduction to Health and Safety in Construction Industry - definitions</a:t>
            </a:r>
          </a:p>
          <a:p>
            <a:r>
              <a:rPr lang="en-ZW" dirty="0" smtClean="0"/>
              <a:t>How to prevent Health and Safety Issues through </a:t>
            </a:r>
          </a:p>
          <a:p>
            <a:pPr>
              <a:buNone/>
            </a:pPr>
            <a:r>
              <a:rPr lang="en-ZW" dirty="0" smtClean="0"/>
              <a:t>  - Planning                     </a:t>
            </a:r>
          </a:p>
          <a:p>
            <a:pPr>
              <a:buNone/>
            </a:pPr>
            <a:r>
              <a:rPr lang="en-ZW" dirty="0" smtClean="0"/>
              <a:t> -  Control                    </a:t>
            </a:r>
          </a:p>
          <a:p>
            <a:pPr>
              <a:buNone/>
            </a:pPr>
            <a:r>
              <a:rPr lang="en-ZW" dirty="0" smtClean="0"/>
              <a:t> -  Monitoring</a:t>
            </a:r>
          </a:p>
          <a:p>
            <a:pPr>
              <a:buNone/>
            </a:pPr>
            <a:r>
              <a:rPr lang="en-ZW" dirty="0" smtClean="0"/>
              <a:t>Policy Development</a:t>
            </a:r>
          </a:p>
          <a:p>
            <a:r>
              <a:rPr lang="en-ZW" dirty="0" smtClean="0"/>
              <a:t>Conclusion </a:t>
            </a:r>
            <a:endParaRPr lang="en-ZW" dirty="0"/>
          </a:p>
        </p:txBody>
      </p:sp>
      <p:pic>
        <p:nvPicPr>
          <p:cNvPr id="4" name="vlb1lightboxImage" descr="https://thumbs.dreamstime.com/z/black-construction-worker-holding-hardhat-portrait-25796613.jpg"/>
          <p:cNvPicPr/>
          <p:nvPr/>
        </p:nvPicPr>
        <p:blipFill>
          <a:blip r:embed="rId2" cstate="print"/>
          <a:srcRect/>
          <a:stretch>
            <a:fillRect/>
          </a:stretch>
        </p:blipFill>
        <p:spPr bwMode="auto">
          <a:xfrm>
            <a:off x="5410200" y="3657600"/>
            <a:ext cx="3733800" cy="3657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ZW" dirty="0" smtClean="0">
                <a:solidFill>
                  <a:schemeClr val="accent6"/>
                </a:solidFill>
              </a:rPr>
              <a:t> </a:t>
            </a:r>
            <a:br>
              <a:rPr lang="en-ZW" dirty="0" smtClean="0">
                <a:solidFill>
                  <a:schemeClr val="accent6"/>
                </a:solidFill>
              </a:rPr>
            </a:br>
            <a:r>
              <a:rPr lang="en-ZW" dirty="0" smtClean="0">
                <a:solidFill>
                  <a:schemeClr val="accent6"/>
                </a:solidFill>
              </a:rPr>
              <a:t>Safety Plan</a:t>
            </a:r>
            <a:br>
              <a:rPr lang="en-ZW" dirty="0" smtClean="0">
                <a:solidFill>
                  <a:schemeClr val="accent6"/>
                </a:solidFill>
              </a:rPr>
            </a:br>
            <a:endParaRPr lang="en-ZW" dirty="0">
              <a:solidFill>
                <a:schemeClr val="accent6"/>
              </a:solidFill>
            </a:endParaRPr>
          </a:p>
        </p:txBody>
      </p:sp>
      <p:sp>
        <p:nvSpPr>
          <p:cNvPr id="3" name="Content Placeholder 2"/>
          <p:cNvSpPr>
            <a:spLocks noGrp="1"/>
          </p:cNvSpPr>
          <p:nvPr>
            <p:ph idx="1"/>
          </p:nvPr>
        </p:nvSpPr>
        <p:spPr>
          <a:xfrm>
            <a:off x="1219200" y="1295400"/>
            <a:ext cx="7714488" cy="5181600"/>
          </a:xfrm>
          <a:solidFill>
            <a:schemeClr val="accent1">
              <a:lumMod val="20000"/>
              <a:lumOff val="80000"/>
            </a:schemeClr>
          </a:solidFill>
        </p:spPr>
        <p:txBody>
          <a:bodyPr>
            <a:noAutofit/>
          </a:bodyPr>
          <a:lstStyle/>
          <a:p>
            <a:r>
              <a:rPr lang="en-ZW" sz="2200" dirty="0" smtClean="0"/>
              <a:t>Safety Plan - Hazards can be painful e,g using wrong tools for the job or using tools improperly, using improperly maintained tools, hand-intensive work. Identification of </a:t>
            </a:r>
            <a:r>
              <a:rPr lang="en-ZW" sz="2200" b="1" dirty="0" smtClean="0"/>
              <a:t>Activities that may cause Risks</a:t>
            </a:r>
            <a:r>
              <a:rPr lang="en-ZW" sz="2000" b="1" dirty="0" smtClean="0"/>
              <a:t> </a:t>
            </a:r>
          </a:p>
          <a:p>
            <a:r>
              <a:rPr lang="en-ZW" sz="2000" dirty="0" smtClean="0"/>
              <a:t> Scaffolding</a:t>
            </a:r>
          </a:p>
          <a:p>
            <a:r>
              <a:rPr lang="en-ZW" sz="2000" dirty="0" smtClean="0"/>
              <a:t> Concreting</a:t>
            </a:r>
          </a:p>
          <a:p>
            <a:r>
              <a:rPr lang="en-ZW" sz="2000" dirty="0" smtClean="0"/>
              <a:t> Formwork </a:t>
            </a:r>
          </a:p>
          <a:p>
            <a:r>
              <a:rPr lang="en-ZW" sz="2000" dirty="0" smtClean="0"/>
              <a:t> Use of ladder</a:t>
            </a:r>
          </a:p>
          <a:p>
            <a:r>
              <a:rPr lang="en-ZW" sz="2000" dirty="0" smtClean="0"/>
              <a:t> Excavation </a:t>
            </a:r>
          </a:p>
          <a:p>
            <a:r>
              <a:rPr lang="en-ZW" sz="2000" dirty="0" smtClean="0"/>
              <a:t> Welding </a:t>
            </a:r>
          </a:p>
          <a:p>
            <a:r>
              <a:rPr lang="en-ZW" sz="2000" dirty="0" smtClean="0"/>
              <a:t> Bar bending</a:t>
            </a:r>
          </a:p>
          <a:p>
            <a:r>
              <a:rPr lang="en-ZW" sz="2000" dirty="0" smtClean="0"/>
              <a:t> Loading &amp; unloading </a:t>
            </a:r>
          </a:p>
          <a:p>
            <a:r>
              <a:rPr lang="en-ZW" sz="2000" dirty="0" smtClean="0"/>
              <a:t> Earth moving equipment</a:t>
            </a:r>
          </a:p>
          <a:p>
            <a:pPr>
              <a:buNone/>
            </a:pPr>
            <a:endParaRPr lang="en-ZW"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ZW" sz="4100" b="1" dirty="0" smtClean="0">
                <a:solidFill>
                  <a:schemeClr val="accent6"/>
                </a:solidFill>
              </a:rPr>
              <a:t>Reviewing On-Going Operations</a:t>
            </a:r>
            <a:r>
              <a:rPr lang="en-ZW" dirty="0" smtClean="0">
                <a:solidFill>
                  <a:schemeClr val="accent6"/>
                </a:solidFill>
              </a:rPr>
              <a:t/>
            </a:r>
            <a:br>
              <a:rPr lang="en-ZW" dirty="0" smtClean="0">
                <a:solidFill>
                  <a:schemeClr val="accent6"/>
                </a:solidFill>
              </a:rPr>
            </a:br>
            <a:endParaRPr lang="en-ZW" dirty="0">
              <a:solidFill>
                <a:schemeClr val="accent6"/>
              </a:solidFill>
            </a:endParaRPr>
          </a:p>
        </p:txBody>
      </p:sp>
      <p:sp>
        <p:nvSpPr>
          <p:cNvPr id="3" name="Content Placeholder 2"/>
          <p:cNvSpPr>
            <a:spLocks noGrp="1"/>
          </p:cNvSpPr>
          <p:nvPr>
            <p:ph idx="1"/>
          </p:nvPr>
        </p:nvSpPr>
        <p:spPr>
          <a:solidFill>
            <a:schemeClr val="accent1">
              <a:lumMod val="20000"/>
              <a:lumOff val="80000"/>
            </a:schemeClr>
          </a:solidFill>
        </p:spPr>
        <p:txBody>
          <a:bodyPr/>
          <a:lstStyle/>
          <a:p>
            <a:r>
              <a:rPr lang="en-ZW" dirty="0" smtClean="0"/>
              <a:t>Conduct site safety inspections</a:t>
            </a:r>
          </a:p>
          <a:p>
            <a:r>
              <a:rPr lang="en-ZW" dirty="0" smtClean="0"/>
              <a:t> Review training records and work permits</a:t>
            </a:r>
          </a:p>
          <a:p>
            <a:r>
              <a:rPr lang="en-ZW" dirty="0" smtClean="0"/>
              <a:t> Review air monitoring data </a:t>
            </a:r>
          </a:p>
          <a:p>
            <a:r>
              <a:rPr lang="en-ZW" dirty="0" smtClean="0"/>
              <a:t>Review how deficiencies are detected and corrected </a:t>
            </a:r>
          </a:p>
          <a:p>
            <a:r>
              <a:rPr lang="en-ZW" dirty="0" smtClean="0"/>
              <a:t>Conduct progress meetings </a:t>
            </a:r>
          </a:p>
          <a:p>
            <a:endParaRPr lang="en-ZW"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itle 1"/>
          <p:cNvSpPr>
            <a:spLocks noGrp="1"/>
          </p:cNvSpPr>
          <p:nvPr>
            <p:ph type="title"/>
          </p:nvPr>
        </p:nvSpPr>
        <p:spPr>
          <a:xfrm>
            <a:off x="1226883" y="146714"/>
            <a:ext cx="7386765" cy="1060450"/>
          </a:xfrm>
        </p:spPr>
        <p:txBody>
          <a:bodyPr/>
          <a:lstStyle/>
          <a:p>
            <a:pPr algn="ctr" eaLnBrk="1" hangingPunct="1"/>
            <a:r>
              <a:rPr lang="en-GB" sz="3600" b="1" dirty="0" smtClean="0">
                <a:solidFill>
                  <a:schemeClr val="accent6"/>
                </a:solidFill>
                <a:latin typeface="Gill Sans MT" panose="020B0502020104020203" pitchFamily="34" charset="0"/>
              </a:rPr>
              <a:t>Health &amp; Safety File</a:t>
            </a:r>
          </a:p>
        </p:txBody>
      </p:sp>
      <p:sp>
        <p:nvSpPr>
          <p:cNvPr id="3" name="Content Placeholder 2"/>
          <p:cNvSpPr>
            <a:spLocks noGrp="1"/>
          </p:cNvSpPr>
          <p:nvPr>
            <p:ph idx="1"/>
          </p:nvPr>
        </p:nvSpPr>
        <p:spPr>
          <a:xfrm>
            <a:off x="1069848" y="1207164"/>
            <a:ext cx="7772400" cy="5330825"/>
          </a:xfrm>
          <a:solidFill>
            <a:schemeClr val="accent1">
              <a:lumMod val="20000"/>
              <a:lumOff val="80000"/>
            </a:schemeClr>
          </a:solidFill>
        </p:spPr>
        <p:txBody>
          <a:bodyPr>
            <a:normAutofit lnSpcReduction="10000"/>
          </a:bodyPr>
          <a:lstStyle/>
          <a:p>
            <a:pPr eaLnBrk="1" hangingPunct="1">
              <a:defRPr/>
            </a:pPr>
            <a:r>
              <a:rPr lang="en-US" sz="2400" dirty="0" smtClean="0">
                <a:latin typeface="Gill Sans MT" panose="020B0502020104020203" pitchFamily="34" charset="0"/>
              </a:rPr>
              <a:t>Record </a:t>
            </a:r>
            <a:r>
              <a:rPr lang="en-US" sz="2400" dirty="0">
                <a:latin typeface="Gill Sans MT" panose="020B0502020104020203" pitchFamily="34" charset="0"/>
              </a:rPr>
              <a:t>of relevant information for the </a:t>
            </a:r>
            <a:r>
              <a:rPr lang="en-US" sz="2400" dirty="0" smtClean="0">
                <a:latin typeface="Gill Sans MT" panose="020B0502020104020203" pitchFamily="34" charset="0"/>
              </a:rPr>
              <a:t>client. </a:t>
            </a:r>
          </a:p>
          <a:p>
            <a:pPr eaLnBrk="1" hangingPunct="1">
              <a:defRPr/>
            </a:pPr>
            <a:r>
              <a:rPr lang="en-US" sz="2400" dirty="0" smtClean="0">
                <a:latin typeface="Gill Sans MT" panose="020B0502020104020203" pitchFamily="34" charset="0"/>
              </a:rPr>
              <a:t>developed </a:t>
            </a:r>
            <a:r>
              <a:rPr lang="en-US" sz="2400" dirty="0">
                <a:latin typeface="Gill Sans MT" panose="020B0502020104020203" pitchFamily="34" charset="0"/>
              </a:rPr>
              <a:t>as the construction progresses with various sub-contractors adding information as it becomes available. </a:t>
            </a:r>
            <a:endParaRPr lang="en-US" sz="2400" dirty="0" smtClean="0">
              <a:latin typeface="Gill Sans MT" panose="020B0502020104020203" pitchFamily="34" charset="0"/>
            </a:endParaRPr>
          </a:p>
          <a:p>
            <a:pPr eaLnBrk="1" hangingPunct="1">
              <a:defRPr/>
            </a:pPr>
            <a:r>
              <a:rPr lang="en-US" sz="2400" b="1" dirty="0" smtClean="0">
                <a:latin typeface="Gill Sans MT" panose="020B0502020104020203" pitchFamily="34" charset="0"/>
              </a:rPr>
              <a:t>Typical </a:t>
            </a:r>
            <a:r>
              <a:rPr lang="en-US" sz="2400" b="1" dirty="0">
                <a:latin typeface="Gill Sans MT" panose="020B0502020104020203" pitchFamily="34" charset="0"/>
              </a:rPr>
              <a:t>contents will include</a:t>
            </a:r>
            <a:r>
              <a:rPr lang="en-US" sz="2400" b="1" dirty="0" smtClean="0">
                <a:latin typeface="Gill Sans MT" panose="020B0502020104020203" pitchFamily="34" charset="0"/>
              </a:rPr>
              <a:t>:</a:t>
            </a:r>
            <a:r>
              <a:rPr lang="en-US" sz="2400" dirty="0">
                <a:latin typeface="Gill Sans MT" panose="020B0502020104020203" pitchFamily="34" charset="0"/>
              </a:rPr>
              <a:t> </a:t>
            </a:r>
            <a:endParaRPr lang="en-US" sz="2400" dirty="0" smtClean="0">
              <a:latin typeface="Gill Sans MT" panose="020B0502020104020203" pitchFamily="34" charset="0"/>
            </a:endParaRPr>
          </a:p>
          <a:p>
            <a:pPr lvl="1" eaLnBrk="1" hangingPunct="1">
              <a:buFont typeface="Wingdings" panose="05000000000000000000" pitchFamily="2" charset="2"/>
              <a:buChar char="Ø"/>
              <a:defRPr/>
            </a:pPr>
            <a:r>
              <a:rPr lang="en-US" sz="2400" dirty="0" smtClean="0">
                <a:latin typeface="Gill Sans MT" panose="020B0502020104020203" pitchFamily="34" charset="0"/>
              </a:rPr>
              <a:t>The </a:t>
            </a:r>
            <a:r>
              <a:rPr lang="en-US" sz="2400" dirty="0">
                <a:latin typeface="Gill Sans MT" panose="020B0502020104020203" pitchFamily="34" charset="0"/>
              </a:rPr>
              <a:t>location of services and instructions on any equipment or items </a:t>
            </a:r>
            <a:r>
              <a:rPr lang="en-US" sz="2400" dirty="0" smtClean="0">
                <a:latin typeface="Gill Sans MT" panose="020B0502020104020203" pitchFamily="34" charset="0"/>
              </a:rPr>
              <a:t>fitted</a:t>
            </a:r>
            <a:endParaRPr lang="en-GB" sz="2400" dirty="0">
              <a:latin typeface="Gill Sans MT" panose="020B0502020104020203" pitchFamily="34" charset="0"/>
            </a:endParaRPr>
          </a:p>
          <a:p>
            <a:pPr lvl="1" eaLnBrk="1" hangingPunct="1">
              <a:buFont typeface="Wingdings" panose="05000000000000000000" pitchFamily="2" charset="2"/>
              <a:buChar char="Ø"/>
              <a:defRPr/>
            </a:pPr>
            <a:r>
              <a:rPr lang="en-US" sz="2400" dirty="0">
                <a:latin typeface="Gill Sans MT" panose="020B0502020104020203" pitchFamily="34" charset="0"/>
              </a:rPr>
              <a:t>Plans and </a:t>
            </a:r>
            <a:r>
              <a:rPr lang="en-US" sz="2400" dirty="0" smtClean="0">
                <a:latin typeface="Gill Sans MT" panose="020B0502020104020203" pitchFamily="34" charset="0"/>
              </a:rPr>
              <a:t>drawings</a:t>
            </a:r>
            <a:endParaRPr lang="en-GB" sz="2400" dirty="0">
              <a:latin typeface="Gill Sans MT" panose="020B0502020104020203" pitchFamily="34" charset="0"/>
            </a:endParaRPr>
          </a:p>
          <a:p>
            <a:pPr lvl="1" eaLnBrk="1" hangingPunct="1">
              <a:buFont typeface="Wingdings" panose="05000000000000000000" pitchFamily="2" charset="2"/>
              <a:buChar char="Ø"/>
              <a:defRPr/>
            </a:pPr>
            <a:r>
              <a:rPr lang="en-US" sz="2400" dirty="0">
                <a:latin typeface="Gill Sans MT" panose="020B0502020104020203" pitchFamily="34" charset="0"/>
              </a:rPr>
              <a:t>Details of equipment in the building or </a:t>
            </a:r>
            <a:r>
              <a:rPr lang="en-US" sz="2400" dirty="0" smtClean="0">
                <a:latin typeface="Gill Sans MT" panose="020B0502020104020203" pitchFamily="34" charset="0"/>
              </a:rPr>
              <a:t>structure</a:t>
            </a:r>
            <a:endParaRPr lang="en-GB" sz="2400" dirty="0">
              <a:latin typeface="Gill Sans MT" panose="020B0502020104020203" pitchFamily="34" charset="0"/>
            </a:endParaRPr>
          </a:p>
          <a:p>
            <a:pPr lvl="1" eaLnBrk="1" hangingPunct="1">
              <a:buFont typeface="Wingdings" panose="05000000000000000000" pitchFamily="2" charset="2"/>
              <a:buChar char="Ø"/>
              <a:defRPr/>
            </a:pPr>
            <a:r>
              <a:rPr lang="en-US" sz="2400" dirty="0">
                <a:latin typeface="Gill Sans MT" panose="020B0502020104020203" pitchFamily="34" charset="0"/>
              </a:rPr>
              <a:t>Equipment and maintenance </a:t>
            </a:r>
            <a:r>
              <a:rPr lang="en-US" sz="2400" dirty="0" smtClean="0">
                <a:latin typeface="Gill Sans MT" panose="020B0502020104020203" pitchFamily="34" charset="0"/>
              </a:rPr>
              <a:t>procedures</a:t>
            </a:r>
            <a:endParaRPr lang="en-GB" sz="2400" dirty="0">
              <a:latin typeface="Gill Sans MT" panose="020B0502020104020203" pitchFamily="34" charset="0"/>
            </a:endParaRPr>
          </a:p>
          <a:p>
            <a:pPr lvl="1" eaLnBrk="1" hangingPunct="1">
              <a:buFont typeface="Wingdings" panose="05000000000000000000" pitchFamily="2" charset="2"/>
              <a:buChar char="Ø"/>
              <a:defRPr/>
            </a:pPr>
            <a:r>
              <a:rPr lang="en-US" sz="2400" dirty="0">
                <a:latin typeface="Gill Sans MT" panose="020B0502020104020203" pitchFamily="34" charset="0"/>
              </a:rPr>
              <a:t>Location of services and utilities, and </a:t>
            </a:r>
            <a:endParaRPr lang="en-GB" sz="2400" dirty="0">
              <a:latin typeface="Gill Sans MT" panose="020B0502020104020203" pitchFamily="34" charset="0"/>
            </a:endParaRPr>
          </a:p>
          <a:p>
            <a:pPr lvl="1" eaLnBrk="1" hangingPunct="1">
              <a:buFont typeface="Wingdings" panose="05000000000000000000" pitchFamily="2" charset="2"/>
              <a:buChar char="Ø"/>
              <a:defRPr/>
            </a:pPr>
            <a:r>
              <a:rPr lang="en-US" sz="2400" dirty="0">
                <a:latin typeface="Gill Sans MT" panose="020B0502020104020203" pitchFamily="34" charset="0"/>
              </a:rPr>
              <a:t>Manuals produced by specialist contractors and suppliers.</a:t>
            </a:r>
            <a:endParaRPr lang="en-GB" sz="2400" dirty="0">
              <a:latin typeface="Gill Sans MT" panose="020B0502020104020203" pitchFamily="34" charset="0"/>
            </a:endParaRPr>
          </a:p>
          <a:p>
            <a:pPr eaLnBrk="1" hangingPunct="1">
              <a:defRPr/>
            </a:pPr>
            <a:endParaRPr lang="en-GB" sz="2000" dirty="0"/>
          </a:p>
        </p:txBody>
      </p:sp>
      <p:sp>
        <p:nvSpPr>
          <p:cNvPr id="114692" name="Date Placeholder 3"/>
          <p:cNvSpPr>
            <a:spLocks noGrp="1"/>
          </p:cNvSpPr>
          <p:nvPr>
            <p:ph type="dt" sz="half" idx="10"/>
          </p:nvPr>
        </p:nvSpPr>
        <p:spPr>
          <a:ln>
            <a:miter lim="800000"/>
            <a:headEnd/>
            <a:tailEnd/>
          </a:ln>
        </p:spPr>
        <p:txBody>
          <a:bodyPr/>
          <a:lstStyle/>
          <a:p>
            <a:pPr>
              <a:defRPr/>
            </a:pPr>
            <a:endParaRPr lang="en-US" dirty="0" smtClean="0"/>
          </a:p>
        </p:txBody>
      </p:sp>
      <p:sp>
        <p:nvSpPr>
          <p:cNvPr id="114694" name="Slide Number Placeholder 5"/>
          <p:cNvSpPr>
            <a:spLocks noGrp="1"/>
          </p:cNvSpPr>
          <p:nvPr>
            <p:ph type="sldNum" sz="quarter" idx="12"/>
          </p:nvPr>
        </p:nvSpPr>
        <p:spPr>
          <a:ln>
            <a:miter lim="800000"/>
            <a:headEnd/>
            <a:tailEnd/>
          </a:ln>
        </p:spPr>
        <p:txBody>
          <a:bodyPr/>
          <a:lstStyle/>
          <a:p>
            <a:pPr>
              <a:defRPr/>
            </a:pPr>
            <a:fld id="{5E916CF0-FED6-4805-A5E1-464F15285140}" type="slidenum">
              <a:rPr lang="en-US" smtClean="0"/>
              <a:pPr>
                <a:defRPr/>
              </a:pPr>
              <a:t>22</a:t>
            </a:fld>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Effect transition="in" filter="fade">
                                      <p:cBhvr>
                                        <p:cTn id="38" dur="1000"/>
                                        <p:tgtEl>
                                          <p:spTgt spid="3">
                                            <p:txEl>
                                              <p:pRg st="4" end="4"/>
                                            </p:txEl>
                                          </p:spTgt>
                                        </p:tgtEl>
                                      </p:cBhvr>
                                    </p:animEffect>
                                    <p:anim calcmode="lin" valueType="num">
                                      <p:cBhvr>
                                        <p:cTn id="3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4" end="4"/>
                                            </p:tx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1000"/>
                                        <p:tgtEl>
                                          <p:spTgt spid="3">
                                            <p:txEl>
                                              <p:pRg st="5" end="5"/>
                                            </p:txEl>
                                          </p:spTgt>
                                        </p:tgtEl>
                                      </p:cBhvr>
                                    </p:animEffect>
                                    <p:anim calcmode="lin" valueType="num">
                                      <p:cBhvr>
                                        <p:cTn id="4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Effect transition="in" filter="fade">
                                      <p:cBhvr>
                                        <p:cTn id="48" dur="1000"/>
                                        <p:tgtEl>
                                          <p:spTgt spid="3">
                                            <p:txEl>
                                              <p:pRg st="6" end="6"/>
                                            </p:txEl>
                                          </p:spTgt>
                                        </p:tgtEl>
                                      </p:cBhvr>
                                    </p:animEffect>
                                    <p:anim calcmode="lin" valueType="num">
                                      <p:cBhvr>
                                        <p:cTn id="4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6" end="6"/>
                                            </p:txEl>
                                          </p:spTgt>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0"/>
                                  </p:stCondLst>
                                  <p:childTnLst>
                                    <p:set>
                                      <p:cBhvr>
                                        <p:cTn id="52" dur="1" fill="hold">
                                          <p:stCondLst>
                                            <p:cond delay="0"/>
                                          </p:stCondLst>
                                        </p:cTn>
                                        <p:tgtEl>
                                          <p:spTgt spid="3">
                                            <p:txEl>
                                              <p:pRg st="7" end="7"/>
                                            </p:txEl>
                                          </p:spTgt>
                                        </p:tgtEl>
                                        <p:attrNameLst>
                                          <p:attrName>style.visibility</p:attrName>
                                        </p:attrNameLst>
                                      </p:cBhvr>
                                      <p:to>
                                        <p:strVal val="visible"/>
                                      </p:to>
                                    </p:set>
                                    <p:animEffect transition="in" filter="fade">
                                      <p:cBhvr>
                                        <p:cTn id="53" dur="1000"/>
                                        <p:tgtEl>
                                          <p:spTgt spid="3">
                                            <p:txEl>
                                              <p:pRg st="7" end="7"/>
                                            </p:txEl>
                                          </p:spTgt>
                                        </p:tgtEl>
                                      </p:cBhvr>
                                    </p:animEffect>
                                    <p:anim calcmode="lin" valueType="num">
                                      <p:cBhvr>
                                        <p:cTn id="5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7" end="7"/>
                                            </p:txEl>
                                          </p:spTgt>
                                        </p:tgtEl>
                                        <p:attrNameLst>
                                          <p:attrName>ppt_y</p:attrName>
                                        </p:attrNameLst>
                                      </p:cBhvr>
                                      <p:tavLst>
                                        <p:tav tm="0">
                                          <p:val>
                                            <p:strVal val="#ppt_y+.1"/>
                                          </p:val>
                                        </p:tav>
                                        <p:tav tm="100000">
                                          <p:val>
                                            <p:strVal val="#ppt_y"/>
                                          </p:val>
                                        </p:tav>
                                      </p:tavLst>
                                    </p:anim>
                                  </p:childTnLst>
                                </p:cTn>
                              </p:par>
                              <p:par>
                                <p:cTn id="56" presetID="42" presetClass="entr" presetSubtype="0" fill="hold" grpId="0" nodeType="withEffect">
                                  <p:stCondLst>
                                    <p:cond delay="0"/>
                                  </p:stCondLst>
                                  <p:childTnLst>
                                    <p:set>
                                      <p:cBhvr>
                                        <p:cTn id="57" dur="1" fill="hold">
                                          <p:stCondLst>
                                            <p:cond delay="0"/>
                                          </p:stCondLst>
                                        </p:cTn>
                                        <p:tgtEl>
                                          <p:spTgt spid="3">
                                            <p:txEl>
                                              <p:pRg st="8" end="8"/>
                                            </p:txEl>
                                          </p:spTgt>
                                        </p:tgtEl>
                                        <p:attrNameLst>
                                          <p:attrName>style.visibility</p:attrName>
                                        </p:attrNameLst>
                                      </p:cBhvr>
                                      <p:to>
                                        <p:strVal val="visible"/>
                                      </p:to>
                                    </p:set>
                                    <p:animEffect transition="in" filter="fade">
                                      <p:cBhvr>
                                        <p:cTn id="58" dur="1000"/>
                                        <p:tgtEl>
                                          <p:spTgt spid="3">
                                            <p:txEl>
                                              <p:pRg st="8" end="8"/>
                                            </p:txEl>
                                          </p:spTgt>
                                        </p:tgtEl>
                                      </p:cBhvr>
                                    </p:animEffect>
                                    <p:anim calcmode="lin" valueType="num">
                                      <p:cBhvr>
                                        <p:cTn id="5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0"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W" b="1" dirty="0" smtClean="0">
                <a:solidFill>
                  <a:schemeClr val="accent6"/>
                </a:solidFill>
              </a:rPr>
              <a:t>Conclusion</a:t>
            </a:r>
            <a:endParaRPr lang="en-ZW" b="1" dirty="0">
              <a:solidFill>
                <a:schemeClr val="accent6"/>
              </a:solidFill>
            </a:endParaRPr>
          </a:p>
        </p:txBody>
      </p:sp>
      <p:sp>
        <p:nvSpPr>
          <p:cNvPr id="3" name="Content Placeholder 2"/>
          <p:cNvSpPr>
            <a:spLocks noGrp="1"/>
          </p:cNvSpPr>
          <p:nvPr>
            <p:ph idx="1"/>
          </p:nvPr>
        </p:nvSpPr>
        <p:spPr>
          <a:xfrm>
            <a:off x="1645920" y="1431286"/>
            <a:ext cx="7117080" cy="4800600"/>
          </a:xfrm>
        </p:spPr>
        <p:txBody>
          <a:bodyPr/>
          <a:lstStyle/>
          <a:p>
            <a:endParaRPr lang="en-ZW" dirty="0"/>
          </a:p>
        </p:txBody>
      </p:sp>
      <p:pic>
        <p:nvPicPr>
          <p:cNvPr id="10242" name="Picture 2" descr=" Health and safety at work"/>
          <p:cNvPicPr>
            <a:picLocks noChangeAspect="1" noChangeArrowheads="1"/>
          </p:cNvPicPr>
          <p:nvPr/>
        </p:nvPicPr>
        <p:blipFill>
          <a:blip r:embed="rId2" cstate="print"/>
          <a:srcRect/>
          <a:stretch>
            <a:fillRect/>
          </a:stretch>
        </p:blipFill>
        <p:spPr bwMode="auto">
          <a:xfrm>
            <a:off x="1645920" y="1417638"/>
            <a:ext cx="5897880" cy="4814248"/>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3" name="Rectangle 2"/>
          <p:cNvSpPr>
            <a:spLocks noGrp="1" noChangeArrowheads="1"/>
          </p:cNvSpPr>
          <p:nvPr>
            <p:ph type="title"/>
          </p:nvPr>
        </p:nvSpPr>
        <p:spPr>
          <a:xfrm>
            <a:off x="1524000" y="115888"/>
            <a:ext cx="6934200" cy="1152525"/>
          </a:xfrm>
        </p:spPr>
        <p:txBody>
          <a:bodyPr/>
          <a:lstStyle/>
          <a:p>
            <a:pPr algn="ctr" eaLnBrk="1" hangingPunct="1"/>
            <a:r>
              <a:rPr lang="en-GB" altLang="en-US" sz="3600" b="1" dirty="0" smtClean="0">
                <a:solidFill>
                  <a:schemeClr val="accent6"/>
                </a:solidFill>
                <a:latin typeface="Gill Sans MT" panose="020B0502020104020203" pitchFamily="34" charset="0"/>
              </a:rPr>
              <a:t>Scope of Construction</a:t>
            </a:r>
          </a:p>
        </p:txBody>
      </p:sp>
      <p:sp>
        <p:nvSpPr>
          <p:cNvPr id="5126" name="Rectangle 3"/>
          <p:cNvSpPr>
            <a:spLocks noGrp="1" noChangeArrowheads="1"/>
          </p:cNvSpPr>
          <p:nvPr>
            <p:ph idx="1"/>
          </p:nvPr>
        </p:nvSpPr>
        <p:spPr>
          <a:xfrm>
            <a:off x="1143000" y="1066801"/>
            <a:ext cx="7315200" cy="5562600"/>
          </a:xfrm>
          <a:solidFill>
            <a:schemeClr val="accent1">
              <a:lumMod val="40000"/>
              <a:lumOff val="60000"/>
            </a:schemeClr>
          </a:solidFill>
        </p:spPr>
        <p:txBody>
          <a:bodyPr/>
          <a:lstStyle/>
          <a:p>
            <a:pPr eaLnBrk="1" hangingPunct="1"/>
            <a:r>
              <a:rPr lang="en-GB" altLang="en-US" sz="2400" dirty="0" smtClean="0">
                <a:solidFill>
                  <a:schemeClr val="tx2"/>
                </a:solidFill>
                <a:latin typeface="Gill Sans MT" panose="020B0502020104020203" pitchFamily="34" charset="0"/>
              </a:rPr>
              <a:t>General building work;</a:t>
            </a:r>
          </a:p>
          <a:p>
            <a:pPr eaLnBrk="1" hangingPunct="1"/>
            <a:r>
              <a:rPr lang="en-GB" altLang="en-US" sz="2400" dirty="0" smtClean="0">
                <a:solidFill>
                  <a:schemeClr val="tx2"/>
                </a:solidFill>
                <a:latin typeface="Gill Sans MT" panose="020B0502020104020203" pitchFamily="34" charset="0"/>
              </a:rPr>
              <a:t>Larger civil engineering projects;</a:t>
            </a:r>
          </a:p>
          <a:p>
            <a:pPr eaLnBrk="1" hangingPunct="1"/>
            <a:r>
              <a:rPr lang="en-GB" altLang="en-US" sz="2400" dirty="0" smtClean="0">
                <a:solidFill>
                  <a:schemeClr val="tx2"/>
                </a:solidFill>
                <a:latin typeface="Gill Sans MT" panose="020B0502020104020203" pitchFamily="34" charset="0"/>
              </a:rPr>
              <a:t>Water supply &amp; sewage schemes.</a:t>
            </a:r>
          </a:p>
          <a:p>
            <a:pPr eaLnBrk="1" hangingPunct="1"/>
            <a:r>
              <a:rPr lang="en-GB" altLang="en-US" sz="2400" dirty="0" smtClean="0">
                <a:solidFill>
                  <a:schemeClr val="tx2"/>
                </a:solidFill>
                <a:latin typeface="Gill Sans MT" panose="020B0502020104020203" pitchFamily="34" charset="0"/>
              </a:rPr>
              <a:t>All of above could involve hazardous operations; or</a:t>
            </a:r>
          </a:p>
          <a:p>
            <a:pPr eaLnBrk="1" hangingPunct="1"/>
            <a:r>
              <a:rPr lang="en-GB" altLang="en-US" sz="2400" dirty="0" smtClean="0">
                <a:solidFill>
                  <a:schemeClr val="tx2"/>
                </a:solidFill>
                <a:latin typeface="Gill Sans MT" panose="020B0502020104020203" pitchFamily="34" charset="0"/>
              </a:rPr>
              <a:t>Contact with hazardous materials.</a:t>
            </a:r>
          </a:p>
          <a:p>
            <a:pPr eaLnBrk="1" hangingPunct="1"/>
            <a:r>
              <a:rPr lang="en-GB" altLang="en-US" sz="2400" dirty="0" smtClean="0">
                <a:solidFill>
                  <a:schemeClr val="tx2"/>
                </a:solidFill>
                <a:latin typeface="Gill Sans MT" panose="020B0502020104020203" pitchFamily="34" charset="0"/>
              </a:rPr>
              <a:t>Involvement of  young persons requires strict supervision and safety arrangements, especially where on-site training is occurring.</a:t>
            </a:r>
          </a:p>
          <a:p>
            <a:pPr marL="82296" indent="0" eaLnBrk="1" hangingPunct="1">
              <a:buNone/>
            </a:pPr>
            <a:endParaRPr lang="en-GB" altLang="en-US" sz="2400" dirty="0" smtClean="0">
              <a:solidFill>
                <a:schemeClr val="accent1">
                  <a:lumMod val="40000"/>
                  <a:lumOff val="60000"/>
                </a:schemeClr>
              </a:solidFill>
              <a:latin typeface="Comic Sans MS" pitchFamily="66" charset="0"/>
            </a:endParaRPr>
          </a:p>
        </p:txBody>
      </p:sp>
      <p:sp>
        <p:nvSpPr>
          <p:cNvPr id="78851" name="Footer Placeholder 4"/>
          <p:cNvSpPr>
            <a:spLocks noGrp="1"/>
          </p:cNvSpPr>
          <p:nvPr>
            <p:ph type="ftr" sz="quarter" idx="11"/>
          </p:nvPr>
        </p:nvSpPr>
        <p:spPr>
          <a:ln>
            <a:miter lim="800000"/>
            <a:headEnd/>
            <a:tailEnd/>
          </a:ln>
        </p:spPr>
        <p:txBody>
          <a:bodyPr/>
          <a:lstStyle/>
          <a:p>
            <a:pPr>
              <a:spcBef>
                <a:spcPct val="0"/>
              </a:spcBef>
              <a:defRPr/>
            </a:pPr>
            <a:endParaRPr lang="en-US" dirty="0" smtClean="0">
              <a:solidFill>
                <a:srgbClr val="00B0F0"/>
              </a:solidFill>
              <a:latin typeface="Arial Narrow" pitchFamily="34" charset="0"/>
            </a:endParaRPr>
          </a:p>
          <a:p>
            <a:pPr>
              <a:spcBef>
                <a:spcPct val="0"/>
              </a:spcBef>
              <a:defRPr/>
            </a:pPr>
            <a:endParaRPr lang="en-US" altLang="en-US" dirty="0" smtClean="0">
              <a:solidFill>
                <a:schemeClr val="tx1"/>
              </a:solidFill>
              <a:latin typeface="Times New Roman" pitchFamily="18" charset="0"/>
            </a:endParaRPr>
          </a:p>
        </p:txBody>
      </p:sp>
      <p:sp>
        <p:nvSpPr>
          <p:cNvPr id="78852" name="Slide Number Placeholder 5"/>
          <p:cNvSpPr>
            <a:spLocks noGrp="1"/>
          </p:cNvSpPr>
          <p:nvPr>
            <p:ph type="sldNum" sz="quarter" idx="12"/>
          </p:nvPr>
        </p:nvSpPr>
        <p:spPr>
          <a:ln>
            <a:miter lim="800000"/>
            <a:headEnd/>
            <a:tailEnd/>
          </a:ln>
        </p:spPr>
        <p:txBody>
          <a:bodyPr/>
          <a:lstStyle/>
          <a:p>
            <a:pPr>
              <a:spcBef>
                <a:spcPct val="0"/>
              </a:spcBef>
              <a:defRPr/>
            </a:pPr>
            <a:fld id="{05E3F4FA-5F49-4A74-BE83-56178D005395}" type="slidenum">
              <a:rPr lang="en-US" altLang="en-US" smtClean="0">
                <a:solidFill>
                  <a:schemeClr val="tx1"/>
                </a:solidFill>
                <a:latin typeface="Times New Roman" pitchFamily="18" charset="0"/>
              </a:rPr>
              <a:pPr>
                <a:spcBef>
                  <a:spcPct val="0"/>
                </a:spcBef>
                <a:defRPr/>
              </a:pPr>
              <a:t>3</a:t>
            </a:fld>
            <a:endParaRPr lang="en-US" altLang="en-US" dirty="0" smtClean="0">
              <a:solidFill>
                <a:schemeClr val="tx1"/>
              </a:solidFill>
              <a:latin typeface="Times New Roman" pitchFamily="18" charset="0"/>
            </a:endParaRPr>
          </a:p>
        </p:txBody>
      </p:sp>
      <p:pic>
        <p:nvPicPr>
          <p:cNvPr id="6" name="Picture 3"/>
          <p:cNvPicPr>
            <a:picLocks noChangeAspect="1" noChangeArrowheads="1"/>
          </p:cNvPicPr>
          <p:nvPr/>
        </p:nvPicPr>
        <p:blipFill>
          <a:blip r:embed="rId3" cstate="print"/>
          <a:srcRect/>
          <a:stretch>
            <a:fillRect/>
          </a:stretch>
        </p:blipFill>
        <p:spPr bwMode="auto">
          <a:xfrm>
            <a:off x="4953000" y="4419600"/>
            <a:ext cx="3657600" cy="2133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6">
                                            <p:bg/>
                                          </p:spTgt>
                                        </p:tgtEl>
                                        <p:attrNameLst>
                                          <p:attrName>style.visibility</p:attrName>
                                        </p:attrNameLst>
                                      </p:cBhvr>
                                      <p:to>
                                        <p:strVal val="visible"/>
                                      </p:to>
                                    </p:set>
                                    <p:anim calcmode="lin" valueType="num">
                                      <p:cBhvr additive="base">
                                        <p:cTn id="7" dur="500" fill="hold"/>
                                        <p:tgtEl>
                                          <p:spTgt spid="5126">
                                            <p:bg/>
                                          </p:spTgt>
                                        </p:tgtEl>
                                        <p:attrNameLst>
                                          <p:attrName>ppt_x</p:attrName>
                                        </p:attrNameLst>
                                      </p:cBhvr>
                                      <p:tavLst>
                                        <p:tav tm="0">
                                          <p:val>
                                            <p:strVal val="#ppt_x"/>
                                          </p:val>
                                        </p:tav>
                                        <p:tav tm="100000">
                                          <p:val>
                                            <p:strVal val="#ppt_x"/>
                                          </p:val>
                                        </p:tav>
                                      </p:tavLst>
                                    </p:anim>
                                    <p:anim calcmode="lin" valueType="num">
                                      <p:cBhvr additive="base">
                                        <p:cTn id="8" dur="500" fill="hold"/>
                                        <p:tgtEl>
                                          <p:spTgt spid="5126">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6">
                                            <p:txEl>
                                              <p:pRg st="0" end="0"/>
                                            </p:txEl>
                                          </p:spTgt>
                                        </p:tgtEl>
                                        <p:attrNameLst>
                                          <p:attrName>style.visibility</p:attrName>
                                        </p:attrNameLst>
                                      </p:cBhvr>
                                      <p:to>
                                        <p:strVal val="visible"/>
                                      </p:to>
                                    </p:set>
                                    <p:anim calcmode="lin" valueType="num">
                                      <p:cBhvr additive="base">
                                        <p:cTn id="13" dur="500" fill="hold"/>
                                        <p:tgtEl>
                                          <p:spTgt spid="512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126">
                                            <p:txEl>
                                              <p:pRg st="1" end="1"/>
                                            </p:txEl>
                                          </p:spTgt>
                                        </p:tgtEl>
                                        <p:attrNameLst>
                                          <p:attrName>style.visibility</p:attrName>
                                        </p:attrNameLst>
                                      </p:cBhvr>
                                      <p:to>
                                        <p:strVal val="visible"/>
                                      </p:to>
                                    </p:set>
                                    <p:anim calcmode="lin" valueType="num">
                                      <p:cBhvr additive="base">
                                        <p:cTn id="19" dur="500" fill="hold"/>
                                        <p:tgtEl>
                                          <p:spTgt spid="512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126">
                                            <p:txEl>
                                              <p:pRg st="2" end="2"/>
                                            </p:txEl>
                                          </p:spTgt>
                                        </p:tgtEl>
                                        <p:attrNameLst>
                                          <p:attrName>style.visibility</p:attrName>
                                        </p:attrNameLst>
                                      </p:cBhvr>
                                      <p:to>
                                        <p:strVal val="visible"/>
                                      </p:to>
                                    </p:set>
                                    <p:anim calcmode="lin" valueType="num">
                                      <p:cBhvr additive="base">
                                        <p:cTn id="25" dur="500" fill="hold"/>
                                        <p:tgtEl>
                                          <p:spTgt spid="5126">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126">
                                            <p:txEl>
                                              <p:pRg st="3" end="3"/>
                                            </p:txEl>
                                          </p:spTgt>
                                        </p:tgtEl>
                                        <p:attrNameLst>
                                          <p:attrName>style.visibility</p:attrName>
                                        </p:attrNameLst>
                                      </p:cBhvr>
                                      <p:to>
                                        <p:strVal val="visible"/>
                                      </p:to>
                                    </p:set>
                                    <p:anim calcmode="lin" valueType="num">
                                      <p:cBhvr additive="base">
                                        <p:cTn id="31" dur="500" fill="hold"/>
                                        <p:tgtEl>
                                          <p:spTgt spid="5126">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12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126">
                                            <p:txEl>
                                              <p:pRg st="4" end="4"/>
                                            </p:txEl>
                                          </p:spTgt>
                                        </p:tgtEl>
                                        <p:attrNameLst>
                                          <p:attrName>style.visibility</p:attrName>
                                        </p:attrNameLst>
                                      </p:cBhvr>
                                      <p:to>
                                        <p:strVal val="visible"/>
                                      </p:to>
                                    </p:set>
                                    <p:anim calcmode="lin" valueType="num">
                                      <p:cBhvr additive="base">
                                        <p:cTn id="37" dur="500" fill="hold"/>
                                        <p:tgtEl>
                                          <p:spTgt spid="5126">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12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126">
                                            <p:txEl>
                                              <p:pRg st="5" end="5"/>
                                            </p:txEl>
                                          </p:spTgt>
                                        </p:tgtEl>
                                        <p:attrNameLst>
                                          <p:attrName>style.visibility</p:attrName>
                                        </p:attrNameLst>
                                      </p:cBhvr>
                                      <p:to>
                                        <p:strVal val="visible"/>
                                      </p:to>
                                    </p:set>
                                    <p:anim calcmode="lin" valueType="num">
                                      <p:cBhvr additive="base">
                                        <p:cTn id="43" dur="500" fill="hold"/>
                                        <p:tgtEl>
                                          <p:spTgt spid="5126">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12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smtClean="0"/>
              <a:t>Scope ........</a:t>
            </a:r>
            <a:endParaRPr lang="en-ZW" dirty="0"/>
          </a:p>
        </p:txBody>
      </p:sp>
      <p:pic>
        <p:nvPicPr>
          <p:cNvPr id="4" name="vlb1lightboxImage" descr="https://thumbs.dreamstime.com/z/road-construction-worker-operating-asphalt-paver-machine-repairing-works-33262669.jpg"/>
          <p:cNvPicPr>
            <a:picLocks noGrp="1"/>
          </p:cNvPicPr>
          <p:nvPr>
            <p:ph idx="1"/>
          </p:nvPr>
        </p:nvPicPr>
        <p:blipFill>
          <a:blip r:embed="rId2" cstate="print"/>
          <a:srcRect/>
          <a:stretch>
            <a:fillRect/>
          </a:stretch>
        </p:blipFill>
        <p:spPr bwMode="auto">
          <a:xfrm>
            <a:off x="914400" y="1295400"/>
            <a:ext cx="8229600" cy="62484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28600"/>
            <a:ext cx="7498080" cy="1066800"/>
          </a:xfrm>
        </p:spPr>
        <p:txBody>
          <a:bodyPr>
            <a:noAutofit/>
          </a:bodyPr>
          <a:lstStyle/>
          <a:p>
            <a:pPr algn="ctr"/>
            <a:r>
              <a:rPr lang="en-GB" sz="3600" b="1" dirty="0" smtClean="0">
                <a:solidFill>
                  <a:schemeClr val="accent6"/>
                </a:solidFill>
                <a:latin typeface="Gill Sans MT" panose="020B0502020104020203" pitchFamily="34" charset="0"/>
              </a:rPr>
              <a:t>What is Health &amp; Safety about?</a:t>
            </a:r>
            <a:br>
              <a:rPr lang="en-GB" sz="3600" b="1" dirty="0" smtClean="0">
                <a:solidFill>
                  <a:schemeClr val="accent6"/>
                </a:solidFill>
                <a:latin typeface="Gill Sans MT" panose="020B0502020104020203" pitchFamily="34" charset="0"/>
              </a:rPr>
            </a:br>
            <a:endParaRPr lang="en-ZW" sz="3600" dirty="0">
              <a:latin typeface="Gill Sans MT" panose="020B0502020104020203" pitchFamily="34" charset="0"/>
            </a:endParaRPr>
          </a:p>
        </p:txBody>
      </p:sp>
      <p:sp>
        <p:nvSpPr>
          <p:cNvPr id="3" name="Content Placeholder 2"/>
          <p:cNvSpPr>
            <a:spLocks noGrp="1"/>
          </p:cNvSpPr>
          <p:nvPr>
            <p:ph idx="1"/>
          </p:nvPr>
        </p:nvSpPr>
        <p:spPr>
          <a:xfrm>
            <a:off x="1143000" y="1219200"/>
            <a:ext cx="7543800" cy="4906963"/>
          </a:xfrm>
          <a:solidFill>
            <a:schemeClr val="accent1">
              <a:lumMod val="40000"/>
              <a:lumOff val="60000"/>
            </a:schemeClr>
          </a:solidFill>
        </p:spPr>
        <p:txBody>
          <a:bodyPr/>
          <a:lstStyle/>
          <a:p>
            <a:pPr>
              <a:buNone/>
              <a:defRPr/>
            </a:pPr>
            <a:r>
              <a:rPr lang="en-GB" dirty="0" smtClean="0">
                <a:latin typeface="Comic Sans MS" pitchFamily="66" charset="0"/>
              </a:rPr>
              <a:t>  </a:t>
            </a:r>
            <a:r>
              <a:rPr lang="en-GB" dirty="0" smtClean="0">
                <a:latin typeface="Gill Sans MT" panose="020B0502020104020203" pitchFamily="34" charset="0"/>
              </a:rPr>
              <a:t>Preventing </a:t>
            </a:r>
            <a:r>
              <a:rPr lang="en-GB" dirty="0">
                <a:latin typeface="Gill Sans MT" panose="020B0502020104020203" pitchFamily="34" charset="0"/>
              </a:rPr>
              <a:t>people from being harmed </a:t>
            </a:r>
            <a:r>
              <a:rPr lang="en-GB" dirty="0" smtClean="0">
                <a:latin typeface="Gill Sans MT" panose="020B0502020104020203" pitchFamily="34" charset="0"/>
              </a:rPr>
              <a:t>    at </a:t>
            </a:r>
            <a:r>
              <a:rPr lang="en-GB" dirty="0">
                <a:latin typeface="Gill Sans MT" panose="020B0502020104020203" pitchFamily="34" charset="0"/>
              </a:rPr>
              <a:t>work </a:t>
            </a:r>
            <a:r>
              <a:rPr lang="en-GB" dirty="0" smtClean="0">
                <a:latin typeface="Gill Sans MT" panose="020B0502020104020203" pitchFamily="34" charset="0"/>
              </a:rPr>
              <a:t>or becoming </a:t>
            </a:r>
            <a:r>
              <a:rPr lang="en-GB" dirty="0">
                <a:latin typeface="Gill Sans MT" panose="020B0502020104020203" pitchFamily="34" charset="0"/>
              </a:rPr>
              <a:t>ill by taking the right precautions – and </a:t>
            </a:r>
            <a:r>
              <a:rPr lang="en-GB" dirty="0" smtClean="0">
                <a:latin typeface="Gill Sans MT" panose="020B0502020104020203" pitchFamily="34" charset="0"/>
              </a:rPr>
              <a:t>providing </a:t>
            </a:r>
            <a:r>
              <a:rPr lang="en-GB" dirty="0">
                <a:latin typeface="Gill Sans MT" panose="020B0502020104020203" pitchFamily="34" charset="0"/>
              </a:rPr>
              <a:t>a satisfactory working environment.</a:t>
            </a:r>
            <a:r>
              <a:rPr lang="en-GB" b="1" dirty="0">
                <a:latin typeface="Gill Sans MT" panose="020B0502020104020203" pitchFamily="34" charset="0"/>
              </a:rPr>
              <a:t> </a:t>
            </a:r>
          </a:p>
          <a:p>
            <a:endParaRPr lang="en-ZW" dirty="0"/>
          </a:p>
        </p:txBody>
      </p:sp>
      <p:pic>
        <p:nvPicPr>
          <p:cNvPr id="4" name="Picture 3"/>
          <p:cNvPicPr>
            <a:picLocks noChangeAspect="1" noChangeArrowheads="1"/>
          </p:cNvPicPr>
          <p:nvPr/>
        </p:nvPicPr>
        <p:blipFill>
          <a:blip r:embed="rId2" cstate="print"/>
          <a:srcRect/>
          <a:stretch>
            <a:fillRect/>
          </a:stretch>
        </p:blipFill>
        <p:spPr bwMode="auto">
          <a:xfrm>
            <a:off x="4953000" y="3276600"/>
            <a:ext cx="3657600" cy="2971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arn(inVertical)">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W" dirty="0" smtClean="0"/>
              <a:t>Advantages of Putting Health and Safety First!</a:t>
            </a:r>
            <a:endParaRPr lang="en-ZW" dirty="0"/>
          </a:p>
        </p:txBody>
      </p:sp>
      <p:sp>
        <p:nvSpPr>
          <p:cNvPr id="3" name="Content Placeholder 2"/>
          <p:cNvSpPr>
            <a:spLocks noGrp="1"/>
          </p:cNvSpPr>
          <p:nvPr>
            <p:ph idx="1"/>
          </p:nvPr>
        </p:nvSpPr>
        <p:spPr>
          <a:solidFill>
            <a:schemeClr val="accent1">
              <a:lumMod val="20000"/>
              <a:lumOff val="80000"/>
            </a:schemeClr>
          </a:solidFill>
        </p:spPr>
        <p:txBody>
          <a:bodyPr>
            <a:normAutofit fontScale="77500" lnSpcReduction="20000"/>
          </a:bodyPr>
          <a:lstStyle/>
          <a:p>
            <a:r>
              <a:rPr lang="en-ZW" dirty="0" smtClean="0"/>
              <a:t>Increased quality</a:t>
            </a:r>
          </a:p>
          <a:p>
            <a:pPr>
              <a:buNone/>
            </a:pPr>
            <a:endParaRPr lang="en-ZW" dirty="0" smtClean="0"/>
          </a:p>
          <a:p>
            <a:r>
              <a:rPr lang="en-ZW" dirty="0" smtClean="0"/>
              <a:t>Decreased scrap/waste</a:t>
            </a:r>
          </a:p>
          <a:p>
            <a:pPr>
              <a:buNone/>
            </a:pPr>
            <a:endParaRPr lang="en-ZW" dirty="0" smtClean="0"/>
          </a:p>
          <a:p>
            <a:r>
              <a:rPr lang="en-ZW" dirty="0" smtClean="0"/>
              <a:t>Increased employee morale</a:t>
            </a:r>
          </a:p>
          <a:p>
            <a:pPr>
              <a:buNone/>
            </a:pPr>
            <a:endParaRPr lang="en-ZW" dirty="0" smtClean="0"/>
          </a:p>
          <a:p>
            <a:r>
              <a:rPr lang="en-ZW" dirty="0" smtClean="0"/>
              <a:t>Decreased health care</a:t>
            </a:r>
          </a:p>
          <a:p>
            <a:pPr>
              <a:buNone/>
            </a:pPr>
            <a:r>
              <a:rPr lang="en-ZW" dirty="0" smtClean="0"/>
              <a:t> costs</a:t>
            </a:r>
          </a:p>
          <a:p>
            <a:pPr>
              <a:buNone/>
            </a:pPr>
            <a:endParaRPr lang="en-ZW" dirty="0" smtClean="0"/>
          </a:p>
          <a:p>
            <a:r>
              <a:rPr lang="en-ZW" dirty="0" smtClean="0"/>
              <a:t>Decreased workers’ </a:t>
            </a:r>
          </a:p>
          <a:p>
            <a:pPr>
              <a:buNone/>
            </a:pPr>
            <a:r>
              <a:rPr lang="en-ZW" dirty="0" smtClean="0"/>
              <a:t>compensation costs</a:t>
            </a:r>
          </a:p>
          <a:p>
            <a:pPr>
              <a:buNone/>
            </a:pPr>
            <a:r>
              <a:rPr lang="en-ZW" dirty="0" smtClean="0"/>
              <a:t> </a:t>
            </a:r>
          </a:p>
          <a:p>
            <a:endParaRPr lang="en-ZW" dirty="0"/>
          </a:p>
        </p:txBody>
      </p:sp>
      <p:pic>
        <p:nvPicPr>
          <p:cNvPr id="4" name="Picture 2" descr="http://media5.picsearch.com/is?IfVPfQtFxvTVysODyTdy7cVtLrUEpe6rd6Z8-1uBdjs&amp;height=341"/>
          <p:cNvPicPr>
            <a:picLocks noChangeAspect="1" noChangeArrowheads="1"/>
          </p:cNvPicPr>
          <p:nvPr/>
        </p:nvPicPr>
        <p:blipFill>
          <a:blip r:embed="rId2" cstate="print"/>
          <a:srcRect/>
          <a:stretch>
            <a:fillRect/>
          </a:stretch>
        </p:blipFill>
        <p:spPr bwMode="auto">
          <a:xfrm>
            <a:off x="5562600" y="1447800"/>
            <a:ext cx="3581399" cy="54102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 calcmode="lin" valueType="num">
                                      <p:cBhvr additive="base">
                                        <p:cTn id="4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11" end="11"/>
                                            </p:txEl>
                                          </p:spTgt>
                                        </p:tgtEl>
                                        <p:attrNameLst>
                                          <p:attrName>style.visibility</p:attrName>
                                        </p:attrNameLst>
                                      </p:cBhvr>
                                      <p:to>
                                        <p:strVal val="visible"/>
                                      </p:to>
                                    </p:set>
                                    <p:anim calcmode="lin" valueType="num">
                                      <p:cBhvr additive="base">
                                        <p:cTn id="55"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solidFill>
                  <a:schemeClr val="accent6"/>
                </a:solidFill>
              </a:rPr>
              <a:t>Root Causes for Accidents in Construction Sites</a:t>
            </a:r>
            <a:endParaRPr lang="en-ZW" b="1" dirty="0">
              <a:solidFill>
                <a:schemeClr val="accent6"/>
              </a:solidFill>
            </a:endParaRPr>
          </a:p>
        </p:txBody>
      </p:sp>
      <p:sp>
        <p:nvSpPr>
          <p:cNvPr id="3" name="Content Placeholder 2"/>
          <p:cNvSpPr>
            <a:spLocks noGrp="1"/>
          </p:cNvSpPr>
          <p:nvPr>
            <p:ph idx="1"/>
          </p:nvPr>
        </p:nvSpPr>
        <p:spPr>
          <a:xfrm>
            <a:off x="1143000" y="1828800"/>
            <a:ext cx="7543800" cy="4297363"/>
          </a:xfrm>
          <a:solidFill>
            <a:schemeClr val="accent1">
              <a:lumMod val="40000"/>
              <a:lumOff val="60000"/>
            </a:schemeClr>
          </a:solidFill>
        </p:spPr>
        <p:txBody>
          <a:bodyPr/>
          <a:lstStyle/>
          <a:p>
            <a:pPr>
              <a:lnSpc>
                <a:spcPct val="80000"/>
              </a:lnSpc>
              <a:defRPr/>
            </a:pPr>
            <a:r>
              <a:rPr lang="en-US" dirty="0" smtClean="0"/>
              <a:t>Inadequate construction planning</a:t>
            </a:r>
          </a:p>
          <a:p>
            <a:pPr>
              <a:lnSpc>
                <a:spcPct val="80000"/>
              </a:lnSpc>
              <a:defRPr/>
            </a:pPr>
            <a:r>
              <a:rPr lang="en-US" dirty="0" smtClean="0"/>
              <a:t>Lack of proper training</a:t>
            </a:r>
          </a:p>
          <a:p>
            <a:pPr>
              <a:lnSpc>
                <a:spcPct val="80000"/>
              </a:lnSpc>
              <a:defRPr/>
            </a:pPr>
            <a:r>
              <a:rPr lang="en-US" dirty="0" smtClean="0"/>
              <a:t>Deficient enforcement of training</a:t>
            </a:r>
          </a:p>
          <a:p>
            <a:pPr>
              <a:lnSpc>
                <a:spcPct val="80000"/>
              </a:lnSpc>
              <a:defRPr/>
            </a:pPr>
            <a:r>
              <a:rPr lang="en-US" dirty="0" smtClean="0"/>
              <a:t>Unsafe equipment</a:t>
            </a:r>
          </a:p>
          <a:p>
            <a:pPr>
              <a:lnSpc>
                <a:spcPct val="80000"/>
              </a:lnSpc>
              <a:defRPr/>
            </a:pPr>
            <a:r>
              <a:rPr lang="en-US" dirty="0" smtClean="0"/>
              <a:t>Unsafe methods or sequencing</a:t>
            </a:r>
          </a:p>
          <a:p>
            <a:pPr>
              <a:lnSpc>
                <a:spcPct val="80000"/>
              </a:lnSpc>
              <a:defRPr/>
            </a:pPr>
            <a:r>
              <a:rPr lang="en-US" dirty="0" smtClean="0"/>
              <a:t>Unsafe site conditions</a:t>
            </a:r>
          </a:p>
          <a:p>
            <a:pPr>
              <a:lnSpc>
                <a:spcPct val="80000"/>
              </a:lnSpc>
              <a:defRPr/>
            </a:pPr>
            <a:r>
              <a:rPr lang="en-US" dirty="0" smtClean="0"/>
              <a:t>Not using safety equipment </a:t>
            </a:r>
            <a:endParaRPr lang="en-ZW"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983412" y="44355"/>
            <a:ext cx="7772400" cy="1524000"/>
          </a:xfrm>
        </p:spPr>
        <p:txBody>
          <a:bodyPr>
            <a:normAutofit fontScale="90000"/>
          </a:bodyPr>
          <a:lstStyle/>
          <a:p>
            <a:pPr algn="ctr">
              <a:defRPr/>
            </a:pPr>
            <a:r>
              <a:rPr lang="en-ZW" i="0" dirty="0" smtClean="0">
                <a:solidFill>
                  <a:schemeClr val="tx1"/>
                </a:solidFill>
                <a:latin typeface="Arial" pitchFamily="34" charset="0"/>
                <a:ea typeface="Times New Roman" pitchFamily="18" charset="0"/>
                <a:cs typeface="Arial" pitchFamily="34" charset="0"/>
              </a:rPr>
              <a:t/>
            </a:r>
            <a:br>
              <a:rPr lang="en-ZW" i="0" dirty="0" smtClean="0">
                <a:solidFill>
                  <a:schemeClr val="tx1"/>
                </a:solidFill>
                <a:latin typeface="Arial" pitchFamily="34" charset="0"/>
                <a:ea typeface="Times New Roman" pitchFamily="18" charset="0"/>
                <a:cs typeface="Arial" pitchFamily="34" charset="0"/>
              </a:rPr>
            </a:br>
            <a:r>
              <a:rPr lang="en-ZW" b="1" i="0" dirty="0" smtClean="0">
                <a:solidFill>
                  <a:schemeClr val="accent6"/>
                </a:solidFill>
                <a:ea typeface="Times New Roman" pitchFamily="18" charset="0"/>
                <a:cs typeface="Arial" pitchFamily="34" charset="0"/>
              </a:rPr>
              <a:t>How can you help to get </a:t>
            </a:r>
            <a:r>
              <a:rPr lang="en-ZW" sz="1050" b="1" i="0" dirty="0" smtClean="0">
                <a:solidFill>
                  <a:schemeClr val="accent6"/>
                </a:solidFill>
              </a:rPr>
              <a:t/>
            </a:r>
            <a:br>
              <a:rPr lang="en-ZW" sz="1050" b="1" i="0" dirty="0" smtClean="0">
                <a:solidFill>
                  <a:schemeClr val="accent6"/>
                </a:solidFill>
              </a:rPr>
            </a:br>
            <a:r>
              <a:rPr lang="en-ZW" b="1" i="0" dirty="0" smtClean="0">
                <a:solidFill>
                  <a:schemeClr val="accent6"/>
                </a:solidFill>
                <a:ea typeface="Times New Roman" pitchFamily="18" charset="0"/>
                <a:cs typeface="Arial" pitchFamily="34" charset="0"/>
              </a:rPr>
              <a:t>health and safety right?</a:t>
            </a:r>
            <a:r>
              <a:rPr lang="en-ZW" sz="1050" i="0" dirty="0" smtClean="0">
                <a:solidFill>
                  <a:schemeClr val="tx1"/>
                </a:solidFill>
              </a:rPr>
              <a:t/>
            </a:r>
            <a:br>
              <a:rPr lang="en-ZW" sz="1050" i="0" dirty="0" smtClean="0">
                <a:solidFill>
                  <a:schemeClr val="tx1"/>
                </a:solidFill>
              </a:rPr>
            </a:br>
            <a:endParaRPr lang="en-ZW" dirty="0" smtClean="0"/>
          </a:p>
        </p:txBody>
      </p:sp>
      <p:sp>
        <p:nvSpPr>
          <p:cNvPr id="37892" name="Slide Number Placeholder 3"/>
          <p:cNvSpPr>
            <a:spLocks noGrp="1"/>
          </p:cNvSpPr>
          <p:nvPr>
            <p:ph type="sldNum" sz="quarter" idx="12"/>
          </p:nvPr>
        </p:nvSpPr>
        <p:spPr>
          <a:noFill/>
          <a:ln>
            <a:miter lim="800000"/>
            <a:headEnd/>
            <a:tailEnd/>
          </a:ln>
        </p:spPr>
        <p:txBody>
          <a:bodyPr/>
          <a:lstStyle/>
          <a:p>
            <a:fld id="{E12472CB-9C5E-4CAC-9252-1A9FC387C04D}" type="slidenum">
              <a:rPr lang="en-US" altLang="en-US" smtClean="0">
                <a:latin typeface="Times New Roman" pitchFamily="18" charset="0"/>
              </a:rPr>
              <a:pPr/>
              <a:t>8</a:t>
            </a:fld>
            <a:endParaRPr lang="en-US" altLang="en-US" smtClean="0">
              <a:latin typeface="Times New Roman" pitchFamily="18" charset="0"/>
            </a:endParaRPr>
          </a:p>
        </p:txBody>
      </p:sp>
      <p:sp>
        <p:nvSpPr>
          <p:cNvPr id="6" name="Rectangle 5"/>
          <p:cNvSpPr/>
          <p:nvPr/>
        </p:nvSpPr>
        <p:spPr>
          <a:xfrm>
            <a:off x="1250112" y="1676400"/>
            <a:ext cx="7239000" cy="4524315"/>
          </a:xfrm>
          <a:prstGeom prst="rect">
            <a:avLst/>
          </a:prstGeom>
          <a:solidFill>
            <a:schemeClr val="accent1">
              <a:lumMod val="40000"/>
              <a:lumOff val="60000"/>
            </a:schemeClr>
          </a:solidFill>
        </p:spPr>
        <p:txBody>
          <a:bodyPr wrap="square">
            <a:spAutoFit/>
          </a:bodyPr>
          <a:lstStyle/>
          <a:p>
            <a:pPr eaLnBrk="0" hangingPunct="0">
              <a:defRPr/>
            </a:pPr>
            <a:r>
              <a:rPr lang="en-ZW" sz="3200" b="1" dirty="0" smtClean="0">
                <a:latin typeface="+mj-lt"/>
                <a:ea typeface="Times New Roman" pitchFamily="18" charset="0"/>
                <a:cs typeface="Arial" pitchFamily="34" charset="0"/>
              </a:rPr>
              <a:t>Training</a:t>
            </a:r>
            <a:endParaRPr lang="en-ZW" sz="3200" b="1" dirty="0" smtClean="0">
              <a:latin typeface="+mj-lt"/>
            </a:endParaRPr>
          </a:p>
          <a:p>
            <a:pPr marL="342900" indent="-342900" eaLnBrk="0" hangingPunct="0">
              <a:buFont typeface="Arial" panose="020B0604020202020204" pitchFamily="34" charset="0"/>
              <a:buChar char="•"/>
              <a:defRPr/>
            </a:pPr>
            <a:r>
              <a:rPr lang="en-ZW" sz="3200" dirty="0" smtClean="0">
                <a:latin typeface="+mj-lt"/>
                <a:ea typeface="Times New Roman" pitchFamily="18" charset="0"/>
                <a:cs typeface="Arial" pitchFamily="34" charset="0"/>
              </a:rPr>
              <a:t>Training makes people safer and reduces accidents and incidents</a:t>
            </a:r>
            <a:endParaRPr lang="en-ZW" sz="3200" dirty="0" smtClean="0">
              <a:latin typeface="+mj-lt"/>
            </a:endParaRPr>
          </a:p>
          <a:p>
            <a:pPr marL="342900" indent="-342900" eaLnBrk="0" hangingPunct="0">
              <a:buFont typeface="Arial" panose="020B0604020202020204" pitchFamily="34" charset="0"/>
              <a:buChar char="•"/>
              <a:defRPr/>
            </a:pPr>
            <a:r>
              <a:rPr lang="en-ZW" sz="3200" dirty="0" smtClean="0">
                <a:latin typeface="+mj-lt"/>
                <a:ea typeface="Times New Roman" pitchFamily="18" charset="0"/>
                <a:cs typeface="Arial" pitchFamily="34" charset="0"/>
              </a:rPr>
              <a:t>Everyone </a:t>
            </a:r>
            <a:r>
              <a:rPr lang="en-ZW" sz="3200" dirty="0">
                <a:latin typeface="+mj-lt"/>
                <a:ea typeface="Times New Roman" pitchFamily="18" charset="0"/>
                <a:cs typeface="Arial" pitchFamily="34" charset="0"/>
              </a:rPr>
              <a:t>needs some form of health and safety training:</a:t>
            </a:r>
            <a:endParaRPr lang="en-ZW" sz="3200" dirty="0">
              <a:latin typeface="+mj-lt"/>
            </a:endParaRPr>
          </a:p>
          <a:p>
            <a:pPr marL="342900" indent="-342900" eaLnBrk="0" hangingPunct="0">
              <a:buFont typeface="Arial" panose="020B0604020202020204" pitchFamily="34" charset="0"/>
              <a:buChar char="•"/>
              <a:defRPr/>
            </a:pPr>
            <a:r>
              <a:rPr lang="en-ZW" sz="3200" dirty="0">
                <a:latin typeface="+mj-lt"/>
                <a:ea typeface="Times New Roman" pitchFamily="18" charset="0"/>
                <a:cs typeface="Arial" pitchFamily="34" charset="0"/>
              </a:rPr>
              <a:t>Managers and supervisors need training to help them plan  </a:t>
            </a:r>
            <a:endParaRPr lang="en-ZW" sz="3200" dirty="0">
              <a:latin typeface="+mj-lt"/>
            </a:endParaRPr>
          </a:p>
          <a:p>
            <a:pPr marL="342900" indent="-342900" eaLnBrk="0" hangingPunct="0">
              <a:buFont typeface="Arial" panose="020B0604020202020204" pitchFamily="34" charset="0"/>
              <a:buChar char="•"/>
              <a:defRPr/>
            </a:pPr>
            <a:r>
              <a:rPr lang="en-ZW" sz="3200" dirty="0">
                <a:latin typeface="+mj-lt"/>
                <a:ea typeface="Times New Roman" pitchFamily="18" charset="0"/>
                <a:cs typeface="Arial" pitchFamily="34" charset="0"/>
              </a:rPr>
              <a:t>‘Frontline’ employees need basic training, </a:t>
            </a:r>
            <a:r>
              <a:rPr lang="en-ZW" sz="3200" dirty="0" err="1">
                <a:latin typeface="+mj-lt"/>
                <a:ea typeface="Times New Roman" pitchFamily="18" charset="0"/>
                <a:cs typeface="Arial" pitchFamily="34" charset="0"/>
              </a:rPr>
              <a:t>eg</a:t>
            </a:r>
            <a:r>
              <a:rPr lang="en-ZW" sz="3200" dirty="0">
                <a:latin typeface="+mj-lt"/>
                <a:ea typeface="Times New Roman" pitchFamily="18" charset="0"/>
                <a:cs typeface="Arial" pitchFamily="34" charset="0"/>
              </a:rPr>
              <a:t> on safe systems of work</a:t>
            </a:r>
            <a:endParaRPr lang="en-ZW" sz="32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ZW" b="1" dirty="0" smtClean="0">
                <a:solidFill>
                  <a:schemeClr val="accent6"/>
                </a:solidFill>
              </a:rPr>
              <a:t>Enforcing Safety Management</a:t>
            </a:r>
            <a:endParaRPr lang="en-ZW" b="1" dirty="0">
              <a:solidFill>
                <a:schemeClr val="accent6"/>
              </a:solidFill>
            </a:endParaRPr>
          </a:p>
        </p:txBody>
      </p:sp>
      <p:sp>
        <p:nvSpPr>
          <p:cNvPr id="3" name="Content Placeholder 2"/>
          <p:cNvSpPr>
            <a:spLocks noGrp="1"/>
          </p:cNvSpPr>
          <p:nvPr>
            <p:ph idx="1"/>
          </p:nvPr>
        </p:nvSpPr>
        <p:spPr>
          <a:xfrm>
            <a:off x="1435608" y="1295400"/>
            <a:ext cx="7498080" cy="4953000"/>
          </a:xfrm>
          <a:solidFill>
            <a:schemeClr val="accent1">
              <a:lumMod val="20000"/>
              <a:lumOff val="80000"/>
            </a:schemeClr>
          </a:solidFill>
        </p:spPr>
        <p:txBody>
          <a:bodyPr/>
          <a:lstStyle/>
          <a:p>
            <a:endParaRPr lang="en-ZW" dirty="0" smtClean="0"/>
          </a:p>
          <a:p>
            <a:pPr>
              <a:buNone/>
            </a:pPr>
            <a:r>
              <a:rPr lang="en-ZW" dirty="0" smtClean="0"/>
              <a:t>The safety management team follows</a:t>
            </a:r>
          </a:p>
          <a:p>
            <a:pPr>
              <a:buNone/>
            </a:pPr>
            <a:r>
              <a:rPr lang="en-ZW" dirty="0" smtClean="0"/>
              <a:t>“ PDCA” cycles to ensure safety at site. </a:t>
            </a:r>
          </a:p>
          <a:p>
            <a:r>
              <a:rPr lang="en-ZW" b="1" dirty="0" smtClean="0"/>
              <a:t>PDCA</a:t>
            </a:r>
            <a:r>
              <a:rPr lang="en-ZW" dirty="0" smtClean="0"/>
              <a:t> stands for:</a:t>
            </a:r>
          </a:p>
          <a:p>
            <a:endParaRPr lang="en-ZW" dirty="0" smtClean="0"/>
          </a:p>
          <a:p>
            <a:r>
              <a:rPr lang="en-ZW" dirty="0" smtClean="0">
                <a:solidFill>
                  <a:schemeClr val="accent6"/>
                </a:solidFill>
              </a:rPr>
              <a:t>P- Plan </a:t>
            </a:r>
          </a:p>
          <a:p>
            <a:r>
              <a:rPr lang="en-ZW" dirty="0" smtClean="0">
                <a:solidFill>
                  <a:schemeClr val="accent6"/>
                </a:solidFill>
              </a:rPr>
              <a:t>D- Do (Responsibility &amp; Communication)</a:t>
            </a:r>
          </a:p>
          <a:p>
            <a:r>
              <a:rPr lang="en-ZW" dirty="0" smtClean="0">
                <a:solidFill>
                  <a:schemeClr val="accent6"/>
                </a:solidFill>
              </a:rPr>
              <a:t> C- Check Act -review</a:t>
            </a:r>
            <a:endParaRPr lang="en-ZW" dirty="0">
              <a:solidFill>
                <a:schemeClr val="accent6"/>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1247</TotalTime>
  <Words>1119</Words>
  <Application>Microsoft Office PowerPoint</Application>
  <PresentationFormat>On-screen Show (4:3)</PresentationFormat>
  <Paragraphs>173</Paragraphs>
  <Slides>23</Slides>
  <Notes>4</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23</vt:i4>
      </vt:variant>
    </vt:vector>
  </HeadingPairs>
  <TitlesOfParts>
    <vt:vector size="34" baseType="lpstr">
      <vt:lpstr>SimSun</vt:lpstr>
      <vt:lpstr>Arial</vt:lpstr>
      <vt:lpstr>Arial Narrow</vt:lpstr>
      <vt:lpstr>Calibri</vt:lpstr>
      <vt:lpstr>Comic Sans MS</vt:lpstr>
      <vt:lpstr>Gill Sans MT</vt:lpstr>
      <vt:lpstr>Times New Roman</vt:lpstr>
      <vt:lpstr>Verdana</vt:lpstr>
      <vt:lpstr>Wingdings</vt:lpstr>
      <vt:lpstr>Wingdings 2</vt:lpstr>
      <vt:lpstr>Solstice</vt:lpstr>
      <vt:lpstr>Health &amp; Safety:</vt:lpstr>
      <vt:lpstr>AGENDA</vt:lpstr>
      <vt:lpstr>Scope of Construction</vt:lpstr>
      <vt:lpstr>Scope ........</vt:lpstr>
      <vt:lpstr>What is Health &amp; Safety about? </vt:lpstr>
      <vt:lpstr>Advantages of Putting Health and Safety First!</vt:lpstr>
      <vt:lpstr>Root Causes for Accidents in Construction Sites</vt:lpstr>
      <vt:lpstr> How can you help to get  health and safety right? </vt:lpstr>
      <vt:lpstr>Enforcing Safety Management</vt:lpstr>
      <vt:lpstr>Having a SAFETY POLICY</vt:lpstr>
      <vt:lpstr>  Policies should entail </vt:lpstr>
      <vt:lpstr>Considering Safety During Design Offers the Most Payoff</vt:lpstr>
      <vt:lpstr>PowerPoint Presentation</vt:lpstr>
      <vt:lpstr>Contractor Pre-qualification </vt:lpstr>
      <vt:lpstr>What to look for in a Health &amp; Safety Plan? Pre-tender Phase </vt:lpstr>
      <vt:lpstr>What to look for in a Health &amp; Safety Plan? Construction Phase </vt:lpstr>
      <vt:lpstr>Monitoring -Job Safety Task Analysis</vt:lpstr>
      <vt:lpstr>Employers’ obligations</vt:lpstr>
      <vt:lpstr>Employers’ Obligation cont:</vt:lpstr>
      <vt:lpstr>  Safety Plan </vt:lpstr>
      <vt:lpstr>Reviewing On-Going Operations </vt:lpstr>
      <vt:lpstr>Health &amp; Safety File</vt:lpstr>
      <vt:lpstr>Conclusion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Faith Chino</dc:creator>
  <cp:lastModifiedBy>Harold</cp:lastModifiedBy>
  <cp:revision>62</cp:revision>
  <dcterms:created xsi:type="dcterms:W3CDTF">2017-04-01T19:08:17Z</dcterms:created>
  <dcterms:modified xsi:type="dcterms:W3CDTF">2017-04-05T08:49:23Z</dcterms:modified>
</cp:coreProperties>
</file>