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drawings/drawing1.xml" ContentType="application/vnd.openxmlformats-officedocument.drawingml.chartshape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22"/>
  </p:notesMasterIdLst>
  <p:sldIdLst>
    <p:sldId id="256" r:id="rId2"/>
    <p:sldId id="270" r:id="rId3"/>
    <p:sldId id="322" r:id="rId4"/>
    <p:sldId id="321" r:id="rId5"/>
    <p:sldId id="307" r:id="rId6"/>
    <p:sldId id="274" r:id="rId7"/>
    <p:sldId id="310" r:id="rId8"/>
    <p:sldId id="308" r:id="rId9"/>
    <p:sldId id="325" r:id="rId10"/>
    <p:sldId id="324" r:id="rId11"/>
    <p:sldId id="259" r:id="rId12"/>
    <p:sldId id="266" r:id="rId13"/>
    <p:sldId id="261" r:id="rId14"/>
    <p:sldId id="262" r:id="rId15"/>
    <p:sldId id="317" r:id="rId16"/>
    <p:sldId id="319" r:id="rId17"/>
    <p:sldId id="320" r:id="rId18"/>
    <p:sldId id="260" r:id="rId19"/>
    <p:sldId id="318" r:id="rId20"/>
    <p:sldId id="267" r:id="rId2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26" autoAdjust="0"/>
    <p:restoredTop sz="94660"/>
  </p:normalViewPr>
  <p:slideViewPr>
    <p:cSldViewPr snapToGrid="0">
      <p:cViewPr varScale="1">
        <p:scale>
          <a:sx n="86" d="100"/>
          <a:sy n="86" d="100"/>
        </p:scale>
        <p:origin x="1387"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5" Type="http://schemas.openxmlformats.org/officeDocument/2006/relationships/chartUserShapes" Target="../drawings/drawing1.xml"/><Relationship Id="rId4"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
          <c:y val="0.31206073199183437"/>
          <c:w val="0.95686274509803926"/>
          <c:h val="0.61228310002916297"/>
        </c:manualLayout>
      </c:layout>
      <c:barChart>
        <c:barDir val="col"/>
        <c:grouping val="clustered"/>
        <c:varyColors val="0"/>
        <c:ser>
          <c:idx val="0"/>
          <c:order val="0"/>
          <c:tx>
            <c:strRef>
              <c:f>'Projects Funding'!$A$14</c:f>
              <c:strCache>
                <c:ptCount val="1"/>
                <c:pt idx="0">
                  <c:v>Actual Expenditure </c:v>
                </c:pt>
              </c:strCache>
            </c:strRef>
          </c:tx>
          <c:spPr>
            <a:solidFill>
              <a:schemeClr val="accent1"/>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1100" b="0" i="0" u="none" strike="noStrike" kern="1200" baseline="0">
                    <a:solidFill>
                      <a:schemeClr val="tx1">
                        <a:lumMod val="50000"/>
                        <a:lumOff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'Projects Funding'!$B$13:$I$13</c:f>
              <c:numCache>
                <c:formatCode>0_);\(0\)</c:formatCode>
                <c:ptCount val="8"/>
                <c:pt idx="0">
                  <c:v>2009</c:v>
                </c:pt>
                <c:pt idx="1">
                  <c:v>2010</c:v>
                </c:pt>
                <c:pt idx="2">
                  <c:v>2011</c:v>
                </c:pt>
                <c:pt idx="3">
                  <c:v>2012</c:v>
                </c:pt>
                <c:pt idx="4">
                  <c:v>2013</c:v>
                </c:pt>
                <c:pt idx="5">
                  <c:v>2014</c:v>
                </c:pt>
                <c:pt idx="6">
                  <c:v>2015</c:v>
                </c:pt>
                <c:pt idx="7">
                  <c:v>2016</c:v>
                </c:pt>
              </c:numCache>
            </c:numRef>
          </c:cat>
          <c:val>
            <c:numRef>
              <c:f>'Projects Funding'!$B$14:$I$14</c:f>
              <c:numCache>
                <c:formatCode>0.0\ "Bln"</c:formatCode>
                <c:ptCount val="8"/>
                <c:pt idx="0">
                  <c:v>7.3750977299999968E-3</c:v>
                </c:pt>
                <c:pt idx="1">
                  <c:v>0.21513863667000002</c:v>
                </c:pt>
                <c:pt idx="2">
                  <c:v>0.26461009000000002</c:v>
                </c:pt>
                <c:pt idx="3">
                  <c:v>0.31351134457000002</c:v>
                </c:pt>
                <c:pt idx="4">
                  <c:v>9.1705999999999996E-2</c:v>
                </c:pt>
                <c:pt idx="5">
                  <c:v>0.20649999999999999</c:v>
                </c:pt>
                <c:pt idx="6">
                  <c:v>0.3483</c:v>
                </c:pt>
                <c:pt idx="7">
                  <c:v>0.52</c:v>
                </c:pt>
              </c:numCache>
            </c:numRef>
          </c:val>
          <c:extLst>
            <c:ext xmlns:c16="http://schemas.microsoft.com/office/drawing/2014/chart" uri="{C3380CC4-5D6E-409C-BE32-E72D297353CC}">
              <c16:uniqueId val="{00000000-66B3-44EF-A5A3-8032C89E5365}"/>
            </c:ext>
          </c:extLst>
        </c:ser>
        <c:ser>
          <c:idx val="1"/>
          <c:order val="1"/>
          <c:tx>
            <c:strRef>
              <c:f>'Projects Funding'!$A$15</c:f>
              <c:strCache>
                <c:ptCount val="1"/>
                <c:pt idx="0">
                  <c:v>World Bank Estimate</c:v>
                </c:pt>
              </c:strCache>
            </c:strRef>
          </c:tx>
          <c:spPr>
            <a:solidFill>
              <a:schemeClr val="accent2"/>
            </a:solidFill>
            <a:ln>
              <a:noFill/>
            </a:ln>
            <a:effectLst/>
          </c:spPr>
          <c:invertIfNegative val="0"/>
          <c:dLbls>
            <c:dLbl>
              <c:idx val="0"/>
              <c:tx>
                <c:rich>
                  <a:bodyPr/>
                  <a:lstStyle/>
                  <a:p>
                    <a:r>
                      <a:rPr lang="en-US" dirty="0"/>
                      <a:t>1.7</a:t>
                    </a:r>
                    <a:r>
                      <a:rPr lang="en-US" baseline="0" dirty="0"/>
                      <a:t> B</a:t>
                    </a:r>
                    <a:endParaRPr lang="en-US" dirty="0"/>
                  </a:p>
                  <a:p>
                    <a:endParaRPr lang="en-US" dirty="0"/>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66B3-44EF-A5A3-8032C89E5365}"/>
                </c:ext>
              </c:extLst>
            </c:dLbl>
            <c:dLbl>
              <c:idx val="1"/>
              <c:tx>
                <c:rich>
                  <a:bodyPr/>
                  <a:lstStyle/>
                  <a:p>
                    <a:r>
                      <a:rPr lang="en-US"/>
                      <a:t>1.7 b</a:t>
                    </a:r>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66B3-44EF-A5A3-8032C89E5365}"/>
                </c:ext>
              </c:extLst>
            </c:dLbl>
            <c:dLbl>
              <c:idx val="2"/>
              <c:tx>
                <c:rich>
                  <a:bodyPr/>
                  <a:lstStyle/>
                  <a:p>
                    <a:r>
                      <a:rPr lang="en-US"/>
                      <a:t>1.7B</a:t>
                    </a:r>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66B3-44EF-A5A3-8032C89E5365}"/>
                </c:ext>
              </c:extLst>
            </c:dLbl>
            <c:dLbl>
              <c:idx val="3"/>
              <c:tx>
                <c:rich>
                  <a:bodyPr/>
                  <a:lstStyle/>
                  <a:p>
                    <a:r>
                      <a:rPr lang="en-US"/>
                      <a:t>1.7B</a:t>
                    </a:r>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66B3-44EF-A5A3-8032C89E5365}"/>
                </c:ext>
              </c:extLst>
            </c:dLbl>
            <c:dLbl>
              <c:idx val="4"/>
              <c:tx>
                <c:rich>
                  <a:bodyPr/>
                  <a:lstStyle/>
                  <a:p>
                    <a:r>
                      <a:rPr lang="en-US"/>
                      <a:t>1.7B</a:t>
                    </a:r>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66B3-44EF-A5A3-8032C89E5365}"/>
                </c:ext>
              </c:extLst>
            </c:dLbl>
            <c:dLbl>
              <c:idx val="5"/>
              <c:tx>
                <c:rich>
                  <a:bodyPr/>
                  <a:lstStyle/>
                  <a:p>
                    <a:r>
                      <a:rPr lang="en-US"/>
                      <a:t>1.7B</a:t>
                    </a:r>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66B3-44EF-A5A3-8032C89E5365}"/>
                </c:ext>
              </c:extLst>
            </c:dLbl>
            <c:dLbl>
              <c:idx val="6"/>
              <c:tx>
                <c:rich>
                  <a:bodyPr/>
                  <a:lstStyle/>
                  <a:p>
                    <a:r>
                      <a:rPr lang="en-US"/>
                      <a:t>1.7B</a:t>
                    </a:r>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66B3-44EF-A5A3-8032C89E5365}"/>
                </c:ext>
              </c:extLst>
            </c:dLbl>
            <c:dLbl>
              <c:idx val="7"/>
              <c:tx>
                <c:rich>
                  <a:bodyPr/>
                  <a:lstStyle/>
                  <a:p>
                    <a:r>
                      <a:rPr lang="en-US"/>
                      <a:t>1.7B</a:t>
                    </a:r>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66B3-44EF-A5A3-8032C89E5365}"/>
                </c:ext>
              </c:extLst>
            </c:dLbl>
            <c:spPr>
              <a:noFill/>
              <a:ln>
                <a:noFill/>
              </a:ln>
              <a:effectLst/>
            </c:spPr>
            <c:txPr>
              <a:bodyPr rot="-5400000" spcFirstLastPara="1" vertOverflow="clip" horzOverflow="clip" vert="horz" wrap="square" lIns="38100" tIns="19050" rIns="38100" bIns="19050" anchor="ctr" anchorCtr="1">
                <a:spAutoFit/>
              </a:bodyPr>
              <a:lstStyle/>
              <a:p>
                <a:pPr>
                  <a:defRPr sz="1100" b="0" i="0" u="none" strike="noStrike" kern="1200" baseline="0">
                    <a:solidFill>
                      <a:schemeClr val="tx1">
                        <a:lumMod val="50000"/>
                        <a:lumOff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'Projects Funding'!$B$13:$I$13</c:f>
              <c:numCache>
                <c:formatCode>0_);\(0\)</c:formatCode>
                <c:ptCount val="8"/>
                <c:pt idx="0">
                  <c:v>2009</c:v>
                </c:pt>
                <c:pt idx="1">
                  <c:v>2010</c:v>
                </c:pt>
                <c:pt idx="2">
                  <c:v>2011</c:v>
                </c:pt>
                <c:pt idx="3">
                  <c:v>2012</c:v>
                </c:pt>
                <c:pt idx="4">
                  <c:v>2013</c:v>
                </c:pt>
                <c:pt idx="5">
                  <c:v>2014</c:v>
                </c:pt>
                <c:pt idx="6">
                  <c:v>2015</c:v>
                </c:pt>
                <c:pt idx="7">
                  <c:v>2016</c:v>
                </c:pt>
              </c:numCache>
            </c:numRef>
          </c:cat>
          <c:val>
            <c:numRef>
              <c:f>'Projects Funding'!$B$15:$I$15</c:f>
              <c:numCache>
                <c:formatCode>0.0\ "Bln"</c:formatCode>
                <c:ptCount val="8"/>
                <c:pt idx="0">
                  <c:v>2</c:v>
                </c:pt>
                <c:pt idx="1">
                  <c:v>2</c:v>
                </c:pt>
                <c:pt idx="2">
                  <c:v>2</c:v>
                </c:pt>
                <c:pt idx="3">
                  <c:v>2</c:v>
                </c:pt>
                <c:pt idx="4">
                  <c:v>2</c:v>
                </c:pt>
                <c:pt idx="5">
                  <c:v>2</c:v>
                </c:pt>
                <c:pt idx="6">
                  <c:v>2</c:v>
                </c:pt>
                <c:pt idx="7">
                  <c:v>2</c:v>
                </c:pt>
              </c:numCache>
            </c:numRef>
          </c:val>
          <c:extLst>
            <c:ext xmlns:c16="http://schemas.microsoft.com/office/drawing/2014/chart" uri="{C3380CC4-5D6E-409C-BE32-E72D297353CC}">
              <c16:uniqueId val="{00000001-66B3-44EF-A5A3-8032C89E5365}"/>
            </c:ext>
          </c:extLst>
        </c:ser>
        <c:dLbls>
          <c:dLblPos val="outEnd"/>
          <c:showLegendKey val="0"/>
          <c:showVal val="1"/>
          <c:showCatName val="0"/>
          <c:showSerName val="0"/>
          <c:showPercent val="0"/>
          <c:showBubbleSize val="0"/>
        </c:dLbls>
        <c:gapWidth val="444"/>
        <c:overlap val="-90"/>
        <c:axId val="215234432"/>
        <c:axId val="215235968"/>
      </c:barChart>
      <c:catAx>
        <c:axId val="215234432"/>
        <c:scaling>
          <c:orientation val="minMax"/>
        </c:scaling>
        <c:delete val="0"/>
        <c:axPos val="b"/>
        <c:majorGridlines>
          <c:spPr>
            <a:ln w="9525" cap="flat" cmpd="sng" algn="ctr">
              <a:solidFill>
                <a:schemeClr val="tx1">
                  <a:lumMod val="15000"/>
                  <a:lumOff val="85000"/>
                </a:schemeClr>
              </a:solidFill>
              <a:round/>
            </a:ln>
            <a:effectLst/>
          </c:spPr>
        </c:majorGridlines>
        <c:numFmt formatCode="0_);\(0\)"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1" i="0" u="none" strike="noStrike" kern="1200" cap="all" spc="120" normalizeH="0" baseline="0">
                <a:solidFill>
                  <a:schemeClr val="tx1"/>
                </a:solidFill>
                <a:latin typeface="+mn-lt"/>
                <a:ea typeface="+mn-ea"/>
                <a:cs typeface="+mn-cs"/>
              </a:defRPr>
            </a:pPr>
            <a:endParaRPr lang="en-US"/>
          </a:p>
        </c:txPr>
        <c:crossAx val="215235968"/>
        <c:crosses val="autoZero"/>
        <c:auto val="1"/>
        <c:lblAlgn val="ctr"/>
        <c:lblOffset val="100"/>
        <c:noMultiLvlLbl val="0"/>
      </c:catAx>
      <c:valAx>
        <c:axId val="215235968"/>
        <c:scaling>
          <c:orientation val="minMax"/>
        </c:scaling>
        <c:delete val="1"/>
        <c:axPos val="l"/>
        <c:numFmt formatCode="0.0\ &quot;Bln&quot;" sourceLinked="1"/>
        <c:majorTickMark val="none"/>
        <c:minorTickMark val="none"/>
        <c:tickLblPos val="nextTo"/>
        <c:crossAx val="215234432"/>
        <c:crosses val="autoZero"/>
        <c:crossBetween val="between"/>
      </c:valAx>
      <c:spPr>
        <a:noFill/>
        <a:ln>
          <a:noFill/>
        </a:ln>
        <a:effectLst/>
      </c:spPr>
    </c:plotArea>
    <c:legend>
      <c:legendPos val="t"/>
      <c:layout>
        <c:manualLayout>
          <c:xMode val="edge"/>
          <c:yMode val="edge"/>
          <c:x val="0.56061132695009852"/>
          <c:y val="8.8665321583978579E-2"/>
          <c:w val="0.41790278788237728"/>
          <c:h val="7.8125546806649182E-2"/>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sz="1100"/>
      </a:pPr>
      <a:endParaRPr lang="en-US"/>
    </a:p>
  </c:txPr>
  <c:externalData r:id="rId4">
    <c:autoUpdate val="0"/>
  </c:externalData>
  <c:userShapes r:id="rId5"/>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stacked"/>
        <c:varyColors val="0"/>
        <c:ser>
          <c:idx val="0"/>
          <c:order val="0"/>
          <c:spPr>
            <a:solidFill>
              <a:schemeClr val="accent1"/>
            </a:solidFill>
            <a:ln>
              <a:noFill/>
            </a:ln>
            <a:effectLst/>
            <a:sp3d/>
          </c:spPr>
          <c:invertIfNegative val="0"/>
          <c:cat>
            <c:strRef>
              <c:f>Sheet1!$C$18:$C$33</c:f>
              <c:strCache>
                <c:ptCount val="16"/>
                <c:pt idx="0">
                  <c:v>Policy instability</c:v>
                </c:pt>
                <c:pt idx="1">
                  <c:v>Access to Financing</c:v>
                </c:pt>
                <c:pt idx="2">
                  <c:v>Corruption</c:v>
                </c:pt>
                <c:pt idx="3">
                  <c:v>Inefficient Government Bureacracy</c:v>
                </c:pt>
                <c:pt idx="4">
                  <c:v>Inadequate supply of infrastructure</c:v>
                </c:pt>
                <c:pt idx="5">
                  <c:v>Restrictive labour regulations</c:v>
                </c:pt>
                <c:pt idx="6">
                  <c:v>Tax rates</c:v>
                </c:pt>
                <c:pt idx="7">
                  <c:v>Foreign currecny regulations</c:v>
                </c:pt>
                <c:pt idx="8">
                  <c:v>Government Instibility</c:v>
                </c:pt>
                <c:pt idx="9">
                  <c:v>Insufficient capacity to innovate</c:v>
                </c:pt>
                <c:pt idx="10">
                  <c:v>Tax regulations</c:v>
                </c:pt>
                <c:pt idx="11">
                  <c:v>Inflation</c:v>
                </c:pt>
                <c:pt idx="12">
                  <c:v>Poor work ethic in national labour force</c:v>
                </c:pt>
                <c:pt idx="13">
                  <c:v>Crime and theft</c:v>
                </c:pt>
                <c:pt idx="14">
                  <c:v>Inadequate educated workforce</c:v>
                </c:pt>
                <c:pt idx="15">
                  <c:v>Poor public health</c:v>
                </c:pt>
              </c:strCache>
            </c:strRef>
          </c:cat>
          <c:val>
            <c:numRef>
              <c:f>Sheet1!$D$18:$D$33</c:f>
              <c:numCache>
                <c:formatCode>General</c:formatCode>
                <c:ptCount val="16"/>
                <c:pt idx="0">
                  <c:v>24.6</c:v>
                </c:pt>
                <c:pt idx="1">
                  <c:v>14.5</c:v>
                </c:pt>
                <c:pt idx="2">
                  <c:v>12.7</c:v>
                </c:pt>
                <c:pt idx="3">
                  <c:v>11.2</c:v>
                </c:pt>
                <c:pt idx="4">
                  <c:v>10.1</c:v>
                </c:pt>
                <c:pt idx="5">
                  <c:v>6.4</c:v>
                </c:pt>
                <c:pt idx="6">
                  <c:v>5.0999999999999996</c:v>
                </c:pt>
                <c:pt idx="7">
                  <c:v>5.0999999999999996</c:v>
                </c:pt>
                <c:pt idx="8">
                  <c:v>3.3</c:v>
                </c:pt>
                <c:pt idx="9">
                  <c:v>2.4</c:v>
                </c:pt>
                <c:pt idx="10">
                  <c:v>1.8</c:v>
                </c:pt>
                <c:pt idx="11">
                  <c:v>1.3</c:v>
                </c:pt>
                <c:pt idx="12">
                  <c:v>0.8</c:v>
                </c:pt>
                <c:pt idx="13">
                  <c:v>0.5</c:v>
                </c:pt>
                <c:pt idx="14">
                  <c:v>0.1</c:v>
                </c:pt>
                <c:pt idx="15">
                  <c:v>0</c:v>
                </c:pt>
              </c:numCache>
            </c:numRef>
          </c:val>
          <c:extLst>
            <c:ext xmlns:c16="http://schemas.microsoft.com/office/drawing/2014/chart" uri="{C3380CC4-5D6E-409C-BE32-E72D297353CC}">
              <c16:uniqueId val="{00000000-5A41-4A25-AD25-E2EF42A5211C}"/>
            </c:ext>
          </c:extLst>
        </c:ser>
        <c:dLbls>
          <c:showLegendKey val="0"/>
          <c:showVal val="0"/>
          <c:showCatName val="0"/>
          <c:showSerName val="0"/>
          <c:showPercent val="0"/>
          <c:showBubbleSize val="0"/>
        </c:dLbls>
        <c:gapWidth val="150"/>
        <c:shape val="box"/>
        <c:axId val="201564712"/>
        <c:axId val="201565368"/>
        <c:axId val="0"/>
      </c:bar3DChart>
      <c:catAx>
        <c:axId val="201564712"/>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1565368"/>
        <c:crosses val="autoZero"/>
        <c:auto val="1"/>
        <c:lblAlgn val="ctr"/>
        <c:lblOffset val="100"/>
        <c:noMultiLvlLbl val="0"/>
      </c:catAx>
      <c:valAx>
        <c:axId val="20156536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156471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2">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800"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50000"/>
        <a:lumOff val="50000"/>
      </a:schemeClr>
    </cs:fontRef>
    <cs:defRPr sz="800" b="0" i="0" u="none" strike="noStrike" kern="1200" baseline="0"/>
    <cs:bodyPr rot="-5400000" spcFirstLastPara="1" vertOverflow="clip" horzOverflow="clip" vert="horz" wrap="square" lIns="38100" tIns="19050" rIns="38100" bIns="19050" anchor="ctr" anchorCtr="1">
      <a:spAutoFit/>
    </cs:bodyPr>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8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900"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cdr:x>
      <cdr:y>0.43874</cdr:y>
    </cdr:from>
    <cdr:to>
      <cdr:x>0.90099</cdr:x>
      <cdr:y>0.92863</cdr:y>
    </cdr:to>
    <cdr:cxnSp macro="">
      <cdr:nvCxnSpPr>
        <cdr:cNvPr id="6" name="Straight Arrow Connector 5">
          <a:extLst xmlns:a="http://schemas.openxmlformats.org/drawingml/2006/main">
            <a:ext uri="{FF2B5EF4-FFF2-40B4-BE49-F238E27FC236}">
              <a16:creationId xmlns:a16="http://schemas.microsoft.com/office/drawing/2014/main" id="{F59E0F9E-DE5F-4B13-92F6-087019B7562E}"/>
            </a:ext>
          </a:extLst>
        </cdr:cNvPr>
        <cdr:cNvCxnSpPr/>
      </cdr:nvCxnSpPr>
      <cdr:spPr>
        <a:xfrm xmlns:a="http://schemas.openxmlformats.org/drawingml/2006/main" flipV="1">
          <a:off x="0" y="1908136"/>
          <a:ext cx="7180379" cy="2130641"/>
        </a:xfrm>
        <a:prstGeom xmlns:a="http://schemas.openxmlformats.org/drawingml/2006/main" prst="straightConnector1">
          <a:avLst/>
        </a:prstGeom>
        <a:ln xmlns:a="http://schemas.openxmlformats.org/drawingml/2006/main">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cdr:x>
      <cdr:y>0.5</cdr:y>
    </cdr:from>
    <cdr:to>
      <cdr:x>0.55823</cdr:x>
      <cdr:y>0.72415</cdr:y>
    </cdr:to>
    <cdr:sp macro="" textlink="">
      <cdr:nvSpPr>
        <cdr:cNvPr id="7" name="Arrow: Right 6">
          <a:extLst xmlns:a="http://schemas.openxmlformats.org/drawingml/2006/main">
            <a:ext uri="{FF2B5EF4-FFF2-40B4-BE49-F238E27FC236}">
              <a16:creationId xmlns:a16="http://schemas.microsoft.com/office/drawing/2014/main" id="{7501CDC1-366B-427A-A442-7BD22E77C7AA}"/>
            </a:ext>
          </a:extLst>
        </cdr:cNvPr>
        <cdr:cNvSpPr/>
      </cdr:nvSpPr>
      <cdr:spPr>
        <a:xfrm xmlns:a="http://schemas.openxmlformats.org/drawingml/2006/main">
          <a:off x="0" y="2281806"/>
          <a:ext cx="4448733" cy="1022933"/>
        </a:xfrm>
        <a:prstGeom xmlns:a="http://schemas.openxmlformats.org/drawingml/2006/main" prst="rightArrow">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r>
            <a:rPr lang="en-US" sz="2800" dirty="0"/>
            <a:t>Ideal Trend to close the gap </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6BD6048-3EA0-4245-87B5-325B18BCBA34}" type="datetimeFigureOut">
              <a:rPr lang="en-US" smtClean="0"/>
              <a:t>10/26/2018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CB9082C-6C2E-433C-9D21-FAAA2019FBA4}" type="slidenum">
              <a:rPr lang="en-US" smtClean="0"/>
              <a:t>‹#›</a:t>
            </a:fld>
            <a:endParaRPr lang="en-US"/>
          </a:p>
        </p:txBody>
      </p:sp>
    </p:spTree>
    <p:extLst>
      <p:ext uri="{BB962C8B-B14F-4D97-AF65-F5344CB8AC3E}">
        <p14:creationId xmlns:p14="http://schemas.microsoft.com/office/powerpoint/2010/main" val="9770696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942416" y="2514601"/>
            <a:ext cx="6600451"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1942416" y="4777380"/>
            <a:ext cx="6600451"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27E2D60-82B4-49E8-8197-387470A3AFE9}" type="datetimeFigureOut">
              <a:rPr lang="en-ZW" smtClean="0"/>
              <a:t>26/10/2018</a:t>
            </a:fld>
            <a:endParaRPr lang="en-ZW"/>
          </a:p>
        </p:txBody>
      </p:sp>
      <p:sp>
        <p:nvSpPr>
          <p:cNvPr id="5" name="Footer Placeholder 4"/>
          <p:cNvSpPr>
            <a:spLocks noGrp="1"/>
          </p:cNvSpPr>
          <p:nvPr>
            <p:ph type="ftr" sz="quarter" idx="11"/>
          </p:nvPr>
        </p:nvSpPr>
        <p:spPr/>
        <p:txBody>
          <a:bodyPr/>
          <a:lstStyle/>
          <a:p>
            <a:endParaRPr lang="en-ZW"/>
          </a:p>
        </p:txBody>
      </p:sp>
      <p:sp>
        <p:nvSpPr>
          <p:cNvPr id="9" name="Freeform 8"/>
          <p:cNvSpPr/>
          <p:nvPr/>
        </p:nvSpPr>
        <p:spPr bwMode="auto">
          <a:xfrm>
            <a:off x="-31719" y="4321158"/>
            <a:ext cx="1395473" cy="781781"/>
          </a:xfrm>
          <a:custGeom>
            <a:avLst/>
            <a:gdLst/>
            <a:ahLst/>
            <a:cxnLst/>
            <a:rect l="l" t="t" r="r" b="b"/>
            <a:pathLst>
              <a:path w="8042" h="10000">
                <a:moveTo>
                  <a:pt x="5799" y="10000"/>
                </a:moveTo>
                <a:cubicBezTo>
                  <a:pt x="5880" y="10000"/>
                  <a:pt x="5934" y="9940"/>
                  <a:pt x="5961" y="9880"/>
                </a:cubicBezTo>
                <a:cubicBezTo>
                  <a:pt x="5961" y="9820"/>
                  <a:pt x="5988" y="9820"/>
                  <a:pt x="5988" y="9820"/>
                </a:cubicBezTo>
                <a:lnTo>
                  <a:pt x="8042" y="5260"/>
                </a:lnTo>
                <a:cubicBezTo>
                  <a:pt x="8096" y="5140"/>
                  <a:pt x="8096" y="4901"/>
                  <a:pt x="8042" y="4721"/>
                </a:cubicBezTo>
                <a:lnTo>
                  <a:pt x="5988" y="221"/>
                </a:lnTo>
                <a:cubicBezTo>
                  <a:pt x="5988" y="160"/>
                  <a:pt x="5961" y="160"/>
                  <a:pt x="5961" y="160"/>
                </a:cubicBezTo>
                <a:cubicBezTo>
                  <a:pt x="5934" y="101"/>
                  <a:pt x="5880" y="41"/>
                  <a:pt x="5799" y="41"/>
                </a:cubicBezTo>
                <a:lnTo>
                  <a:pt x="18" y="0"/>
                </a:lnTo>
                <a:cubicBezTo>
                  <a:pt x="12" y="3330"/>
                  <a:pt x="6" y="6661"/>
                  <a:pt x="0" y="9991"/>
                </a:cubicBezTo>
                <a:lnTo>
                  <a:pt x="5799" y="10000"/>
                </a:lnTo>
                <a:close/>
              </a:path>
            </a:pathLst>
          </a:custGeom>
          <a:solidFill>
            <a:schemeClr val="accent1"/>
          </a:solidFill>
          <a:ln>
            <a:noFill/>
          </a:ln>
        </p:spPr>
      </p:sp>
      <p:sp>
        <p:nvSpPr>
          <p:cNvPr id="6" name="Slide Number Placeholder 5"/>
          <p:cNvSpPr>
            <a:spLocks noGrp="1"/>
          </p:cNvSpPr>
          <p:nvPr>
            <p:ph type="sldNum" sz="quarter" idx="12"/>
          </p:nvPr>
        </p:nvSpPr>
        <p:spPr>
          <a:xfrm>
            <a:off x="423334" y="4529541"/>
            <a:ext cx="584978" cy="365125"/>
          </a:xfrm>
        </p:spPr>
        <p:txBody>
          <a:bodyPr/>
          <a:lstStyle/>
          <a:p>
            <a:fld id="{A73B2393-A998-4558-A0B4-D7ABD075BB81}" type="slidenum">
              <a:rPr lang="en-ZW" smtClean="0"/>
              <a:t>‹#›</a:t>
            </a:fld>
            <a:endParaRPr lang="en-ZW"/>
          </a:p>
        </p:txBody>
      </p:sp>
    </p:spTree>
    <p:extLst>
      <p:ext uri="{BB962C8B-B14F-4D97-AF65-F5344CB8AC3E}">
        <p14:creationId xmlns:p14="http://schemas.microsoft.com/office/powerpoint/2010/main" val="34757712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942415" y="609600"/>
            <a:ext cx="6591985"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27E2D60-82B4-49E8-8197-387470A3AFE9}" type="datetimeFigureOut">
              <a:rPr lang="en-ZW" smtClean="0"/>
              <a:t>26/10/2018</a:t>
            </a:fld>
            <a:endParaRPr lang="en-ZW"/>
          </a:p>
        </p:txBody>
      </p:sp>
      <p:sp>
        <p:nvSpPr>
          <p:cNvPr id="5" name="Footer Placeholder 4"/>
          <p:cNvSpPr>
            <a:spLocks noGrp="1"/>
          </p:cNvSpPr>
          <p:nvPr>
            <p:ph type="ftr" sz="quarter" idx="11"/>
          </p:nvPr>
        </p:nvSpPr>
        <p:spPr/>
        <p:txBody>
          <a:bodyPr/>
          <a:lstStyle/>
          <a:p>
            <a:endParaRPr lang="en-ZW"/>
          </a:p>
        </p:txBody>
      </p:sp>
      <p:sp>
        <p:nvSpPr>
          <p:cNvPr id="10"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A73B2393-A998-4558-A0B4-D7ABD075BB81}" type="slidenum">
              <a:rPr lang="en-ZW" smtClean="0"/>
              <a:t>‹#›</a:t>
            </a:fld>
            <a:endParaRPr lang="en-ZW"/>
          </a:p>
        </p:txBody>
      </p:sp>
    </p:spTree>
    <p:extLst>
      <p:ext uri="{BB962C8B-B14F-4D97-AF65-F5344CB8AC3E}">
        <p14:creationId xmlns:p14="http://schemas.microsoft.com/office/powerpoint/2010/main" val="41700294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2415972" y="3505200"/>
            <a:ext cx="5653888"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27E2D60-82B4-49E8-8197-387470A3AFE9}" type="datetimeFigureOut">
              <a:rPr lang="en-ZW" smtClean="0"/>
              <a:t>26/10/2018</a:t>
            </a:fld>
            <a:endParaRPr lang="en-ZW"/>
          </a:p>
        </p:txBody>
      </p:sp>
      <p:sp>
        <p:nvSpPr>
          <p:cNvPr id="5" name="Footer Placeholder 4"/>
          <p:cNvSpPr>
            <a:spLocks noGrp="1"/>
          </p:cNvSpPr>
          <p:nvPr>
            <p:ph type="ftr" sz="quarter" idx="11"/>
          </p:nvPr>
        </p:nvSpPr>
        <p:spPr/>
        <p:txBody>
          <a:bodyPr/>
          <a:lstStyle/>
          <a:p>
            <a:endParaRPr lang="en-ZW"/>
          </a:p>
        </p:txBody>
      </p:sp>
      <p:sp>
        <p:nvSpPr>
          <p:cNvPr id="19"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A73B2393-A998-4558-A0B4-D7ABD075BB81}" type="slidenum">
              <a:rPr lang="en-ZW" smtClean="0"/>
              <a:t>‹#›</a:t>
            </a:fld>
            <a:endParaRPr lang="en-ZW"/>
          </a:p>
        </p:txBody>
      </p:sp>
      <p:sp>
        <p:nvSpPr>
          <p:cNvPr id="14" name="TextBox 13"/>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9115915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942415" y="2438401"/>
            <a:ext cx="6591985"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727E2D60-82B4-49E8-8197-387470A3AFE9}" type="datetimeFigureOut">
              <a:rPr lang="en-ZW" smtClean="0"/>
              <a:t>26/10/2018</a:t>
            </a:fld>
            <a:endParaRPr lang="en-ZW"/>
          </a:p>
        </p:txBody>
      </p:sp>
      <p:sp>
        <p:nvSpPr>
          <p:cNvPr id="6" name="Footer Placeholder 5"/>
          <p:cNvSpPr>
            <a:spLocks noGrp="1"/>
          </p:cNvSpPr>
          <p:nvPr>
            <p:ph type="ftr" sz="quarter" idx="11"/>
          </p:nvPr>
        </p:nvSpPr>
        <p:spPr/>
        <p:txBody>
          <a:bodyPr/>
          <a:lstStyle/>
          <a:p>
            <a:endParaRPr lang="en-ZW"/>
          </a:p>
        </p:txBody>
      </p:sp>
      <p:sp>
        <p:nvSpPr>
          <p:cNvPr id="11"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A73B2393-A998-4558-A0B4-D7ABD075BB81}" type="slidenum">
              <a:rPr lang="en-ZW" smtClean="0"/>
              <a:t>‹#›</a:t>
            </a:fld>
            <a:endParaRPr lang="en-ZW"/>
          </a:p>
        </p:txBody>
      </p:sp>
    </p:spTree>
    <p:extLst>
      <p:ext uri="{BB962C8B-B14F-4D97-AF65-F5344CB8AC3E}">
        <p14:creationId xmlns:p14="http://schemas.microsoft.com/office/powerpoint/2010/main" val="36666869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3"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1942415" y="4343400"/>
            <a:ext cx="6688292"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1942415" y="5181600"/>
            <a:ext cx="6688292"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727E2D60-82B4-49E8-8197-387470A3AFE9}" type="datetimeFigureOut">
              <a:rPr lang="en-ZW" smtClean="0"/>
              <a:t>26/10/2018</a:t>
            </a:fld>
            <a:endParaRPr lang="en-ZW"/>
          </a:p>
        </p:txBody>
      </p:sp>
      <p:sp>
        <p:nvSpPr>
          <p:cNvPr id="6" name="Footer Placeholder 5"/>
          <p:cNvSpPr>
            <a:spLocks noGrp="1"/>
          </p:cNvSpPr>
          <p:nvPr>
            <p:ph type="ftr" sz="quarter" idx="11"/>
          </p:nvPr>
        </p:nvSpPr>
        <p:spPr/>
        <p:txBody>
          <a:bodyPr/>
          <a:lstStyle/>
          <a:p>
            <a:endParaRPr lang="en-ZW"/>
          </a:p>
        </p:txBody>
      </p:sp>
      <p:sp>
        <p:nvSpPr>
          <p:cNvPr id="2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A73B2393-A998-4558-A0B4-D7ABD075BB81}" type="slidenum">
              <a:rPr lang="en-ZW" smtClean="0"/>
              <a:t>‹#›</a:t>
            </a:fld>
            <a:endParaRPr lang="en-ZW"/>
          </a:p>
        </p:txBody>
      </p:sp>
      <p:sp>
        <p:nvSpPr>
          <p:cNvPr id="11" name="TextBox 10"/>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2" name="TextBox 11"/>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8869120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942416" y="627407"/>
            <a:ext cx="6591984"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1942415" y="4343400"/>
            <a:ext cx="6591985"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727E2D60-82B4-49E8-8197-387470A3AFE9}" type="datetimeFigureOut">
              <a:rPr lang="en-ZW" smtClean="0"/>
              <a:t>26/10/2018</a:t>
            </a:fld>
            <a:endParaRPr lang="en-ZW"/>
          </a:p>
        </p:txBody>
      </p:sp>
      <p:sp>
        <p:nvSpPr>
          <p:cNvPr id="6" name="Footer Placeholder 5"/>
          <p:cNvSpPr>
            <a:spLocks noGrp="1"/>
          </p:cNvSpPr>
          <p:nvPr>
            <p:ph type="ftr" sz="quarter" idx="11"/>
          </p:nvPr>
        </p:nvSpPr>
        <p:spPr/>
        <p:txBody>
          <a:bodyPr/>
          <a:lstStyle/>
          <a:p>
            <a:endParaRPr lang="en-ZW"/>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A73B2393-A998-4558-A0B4-D7ABD075BB81}" type="slidenum">
              <a:rPr lang="en-ZW" smtClean="0"/>
              <a:t>‹#›</a:t>
            </a:fld>
            <a:endParaRPr lang="en-ZW"/>
          </a:p>
        </p:txBody>
      </p:sp>
    </p:spTree>
    <p:extLst>
      <p:ext uri="{BB962C8B-B14F-4D97-AF65-F5344CB8AC3E}">
        <p14:creationId xmlns:p14="http://schemas.microsoft.com/office/powerpoint/2010/main" val="30929693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27E2D60-82B4-49E8-8197-387470A3AFE9}" type="datetimeFigureOut">
              <a:rPr lang="en-ZW" smtClean="0"/>
              <a:t>26/10/2018</a:t>
            </a:fld>
            <a:endParaRPr lang="en-ZW"/>
          </a:p>
        </p:txBody>
      </p:sp>
      <p:sp>
        <p:nvSpPr>
          <p:cNvPr id="5" name="Footer Placeholder 4"/>
          <p:cNvSpPr>
            <a:spLocks noGrp="1"/>
          </p:cNvSpPr>
          <p:nvPr>
            <p:ph type="ftr" sz="quarter" idx="11"/>
          </p:nvPr>
        </p:nvSpPr>
        <p:spPr/>
        <p:txBody>
          <a:bodyPr/>
          <a:lstStyle/>
          <a:p>
            <a:endParaRPr lang="en-ZW"/>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A73B2393-A998-4558-A0B4-D7ABD075BB81}" type="slidenum">
              <a:rPr lang="en-ZW" smtClean="0"/>
              <a:t>‹#›</a:t>
            </a:fld>
            <a:endParaRPr lang="en-ZW"/>
          </a:p>
        </p:txBody>
      </p:sp>
    </p:spTree>
    <p:extLst>
      <p:ext uri="{BB962C8B-B14F-4D97-AF65-F5344CB8AC3E}">
        <p14:creationId xmlns:p14="http://schemas.microsoft.com/office/powerpoint/2010/main" val="25821176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8535" y="627406"/>
            <a:ext cx="1656132"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1942416" y="627406"/>
            <a:ext cx="4716348" cy="528381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27E2D60-82B4-49E8-8197-387470A3AFE9}" type="datetimeFigureOut">
              <a:rPr lang="en-ZW" smtClean="0"/>
              <a:t>26/10/2018</a:t>
            </a:fld>
            <a:endParaRPr lang="en-ZW"/>
          </a:p>
        </p:txBody>
      </p:sp>
      <p:sp>
        <p:nvSpPr>
          <p:cNvPr id="5" name="Footer Placeholder 4"/>
          <p:cNvSpPr>
            <a:spLocks noGrp="1"/>
          </p:cNvSpPr>
          <p:nvPr>
            <p:ph type="ftr" sz="quarter" idx="11"/>
          </p:nvPr>
        </p:nvSpPr>
        <p:spPr/>
        <p:txBody>
          <a:bodyPr/>
          <a:lstStyle/>
          <a:p>
            <a:endParaRPr lang="en-ZW"/>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A73B2393-A998-4558-A0B4-D7ABD075BB81}" type="slidenum">
              <a:rPr lang="en-ZW" smtClean="0"/>
              <a:t>‹#›</a:t>
            </a:fld>
            <a:endParaRPr lang="en-ZW"/>
          </a:p>
        </p:txBody>
      </p:sp>
    </p:spTree>
    <p:extLst>
      <p:ext uri="{BB962C8B-B14F-4D97-AF65-F5344CB8AC3E}">
        <p14:creationId xmlns:p14="http://schemas.microsoft.com/office/powerpoint/2010/main" val="4160246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45201" y="624110"/>
            <a:ext cx="6589199"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1942415" y="2133600"/>
            <a:ext cx="6591985" cy="37776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27E2D60-82B4-49E8-8197-387470A3AFE9}" type="datetimeFigureOut">
              <a:rPr lang="en-ZW" smtClean="0"/>
              <a:t>26/10/2018</a:t>
            </a:fld>
            <a:endParaRPr lang="en-ZW"/>
          </a:p>
        </p:txBody>
      </p:sp>
      <p:sp>
        <p:nvSpPr>
          <p:cNvPr id="5" name="Footer Placeholder 4"/>
          <p:cNvSpPr>
            <a:spLocks noGrp="1"/>
          </p:cNvSpPr>
          <p:nvPr>
            <p:ph type="ftr" sz="quarter" idx="11"/>
          </p:nvPr>
        </p:nvSpPr>
        <p:spPr/>
        <p:txBody>
          <a:bodyPr/>
          <a:lstStyle/>
          <a:p>
            <a:endParaRPr lang="en-ZW"/>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A73B2393-A998-4558-A0B4-D7ABD075BB81}" type="slidenum">
              <a:rPr lang="en-ZW" smtClean="0"/>
              <a:t>‹#›</a:t>
            </a:fld>
            <a:endParaRPr lang="en-ZW"/>
          </a:p>
        </p:txBody>
      </p:sp>
    </p:spTree>
    <p:extLst>
      <p:ext uri="{BB962C8B-B14F-4D97-AF65-F5344CB8AC3E}">
        <p14:creationId xmlns:p14="http://schemas.microsoft.com/office/powerpoint/2010/main" val="24665513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42415" y="2074562"/>
            <a:ext cx="6591985"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942415" y="3581400"/>
            <a:ext cx="6591985"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27E2D60-82B4-49E8-8197-387470A3AFE9}" type="datetimeFigureOut">
              <a:rPr lang="en-ZW" smtClean="0"/>
              <a:t>26/10/2018</a:t>
            </a:fld>
            <a:endParaRPr lang="en-ZW"/>
          </a:p>
        </p:txBody>
      </p:sp>
      <p:sp>
        <p:nvSpPr>
          <p:cNvPr id="5" name="Footer Placeholder 4"/>
          <p:cNvSpPr>
            <a:spLocks noGrp="1"/>
          </p:cNvSpPr>
          <p:nvPr>
            <p:ph type="ftr" sz="quarter" idx="11"/>
          </p:nvPr>
        </p:nvSpPr>
        <p:spPr/>
        <p:txBody>
          <a:bodyPr/>
          <a:lstStyle/>
          <a:p>
            <a:endParaRPr lang="en-ZW"/>
          </a:p>
        </p:txBody>
      </p:sp>
      <p:sp>
        <p:nvSpPr>
          <p:cNvPr id="11"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A73B2393-A998-4558-A0B4-D7ABD075BB81}" type="slidenum">
              <a:rPr lang="en-ZW" smtClean="0"/>
              <a:t>‹#›</a:t>
            </a:fld>
            <a:endParaRPr lang="en-ZW"/>
          </a:p>
        </p:txBody>
      </p:sp>
    </p:spTree>
    <p:extLst>
      <p:ext uri="{BB962C8B-B14F-4D97-AF65-F5344CB8AC3E}">
        <p14:creationId xmlns:p14="http://schemas.microsoft.com/office/powerpoint/2010/main" val="30599344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942416" y="2136706"/>
            <a:ext cx="3197531" cy="376739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337307" y="2136706"/>
            <a:ext cx="3197093" cy="376739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27E2D60-82B4-49E8-8197-387470A3AFE9}" type="datetimeFigureOut">
              <a:rPr lang="en-ZW" smtClean="0"/>
              <a:t>26/10/2018</a:t>
            </a:fld>
            <a:endParaRPr lang="en-ZW"/>
          </a:p>
        </p:txBody>
      </p:sp>
      <p:sp>
        <p:nvSpPr>
          <p:cNvPr id="6" name="Footer Placeholder 5"/>
          <p:cNvSpPr>
            <a:spLocks noGrp="1"/>
          </p:cNvSpPr>
          <p:nvPr>
            <p:ph type="ftr" sz="quarter" idx="11"/>
          </p:nvPr>
        </p:nvSpPr>
        <p:spPr/>
        <p:txBody>
          <a:bodyPr/>
          <a:lstStyle/>
          <a:p>
            <a:endParaRPr lang="en-ZW"/>
          </a:p>
        </p:txBody>
      </p:sp>
      <p:sp>
        <p:nvSpPr>
          <p:cNvPr id="9"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0" name="Slide Number Placeholder 5"/>
          <p:cNvSpPr>
            <a:spLocks noGrp="1"/>
          </p:cNvSpPr>
          <p:nvPr>
            <p:ph type="sldNum" sz="quarter" idx="12"/>
          </p:nvPr>
        </p:nvSpPr>
        <p:spPr>
          <a:xfrm>
            <a:off x="511228" y="787783"/>
            <a:ext cx="584978" cy="365125"/>
          </a:xfrm>
        </p:spPr>
        <p:txBody>
          <a:bodyPr/>
          <a:lstStyle/>
          <a:p>
            <a:fld id="{A73B2393-A998-4558-A0B4-D7ABD075BB81}" type="slidenum">
              <a:rPr lang="en-ZW" smtClean="0"/>
              <a:t>‹#›</a:t>
            </a:fld>
            <a:endParaRPr lang="en-ZW"/>
          </a:p>
        </p:txBody>
      </p:sp>
    </p:spTree>
    <p:extLst>
      <p:ext uri="{BB962C8B-B14F-4D97-AF65-F5344CB8AC3E}">
        <p14:creationId xmlns:p14="http://schemas.microsoft.com/office/powerpoint/2010/main" val="11242878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265352" y="2226626"/>
            <a:ext cx="2874596"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942415" y="2802888"/>
            <a:ext cx="3197532" cy="3105703"/>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6154" y="2223398"/>
            <a:ext cx="2873239"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333715" y="2799660"/>
            <a:ext cx="3195680" cy="3105703"/>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27E2D60-82B4-49E8-8197-387470A3AFE9}" type="datetimeFigureOut">
              <a:rPr lang="en-ZW" smtClean="0"/>
              <a:t>26/10/2018</a:t>
            </a:fld>
            <a:endParaRPr lang="en-ZW"/>
          </a:p>
        </p:txBody>
      </p:sp>
      <p:sp>
        <p:nvSpPr>
          <p:cNvPr id="8" name="Footer Placeholder 7"/>
          <p:cNvSpPr>
            <a:spLocks noGrp="1"/>
          </p:cNvSpPr>
          <p:nvPr>
            <p:ph type="ftr" sz="quarter" idx="11"/>
          </p:nvPr>
        </p:nvSpPr>
        <p:spPr/>
        <p:txBody>
          <a:bodyPr/>
          <a:lstStyle/>
          <a:p>
            <a:endParaRPr lang="en-ZW"/>
          </a:p>
        </p:txBody>
      </p:sp>
      <p:sp>
        <p:nvSpPr>
          <p:cNvPr id="11"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2" name="Slide Number Placeholder 5"/>
          <p:cNvSpPr>
            <a:spLocks noGrp="1"/>
          </p:cNvSpPr>
          <p:nvPr>
            <p:ph type="sldNum" sz="quarter" idx="12"/>
          </p:nvPr>
        </p:nvSpPr>
        <p:spPr>
          <a:xfrm>
            <a:off x="511228" y="787783"/>
            <a:ext cx="584978" cy="365125"/>
          </a:xfrm>
        </p:spPr>
        <p:txBody>
          <a:bodyPr/>
          <a:lstStyle/>
          <a:p>
            <a:fld id="{A73B2393-A998-4558-A0B4-D7ABD075BB81}" type="slidenum">
              <a:rPr lang="en-ZW" smtClean="0"/>
              <a:t>‹#›</a:t>
            </a:fld>
            <a:endParaRPr lang="en-ZW"/>
          </a:p>
        </p:txBody>
      </p:sp>
    </p:spTree>
    <p:extLst>
      <p:ext uri="{BB962C8B-B14F-4D97-AF65-F5344CB8AC3E}">
        <p14:creationId xmlns:p14="http://schemas.microsoft.com/office/powerpoint/2010/main" val="5405279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945200" y="624110"/>
            <a:ext cx="6589200" cy="128089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27E2D60-82B4-49E8-8197-387470A3AFE9}" type="datetimeFigureOut">
              <a:rPr lang="en-ZW" smtClean="0"/>
              <a:t>26/10/2018</a:t>
            </a:fld>
            <a:endParaRPr lang="en-ZW"/>
          </a:p>
        </p:txBody>
      </p:sp>
      <p:sp>
        <p:nvSpPr>
          <p:cNvPr id="4" name="Footer Placeholder 3"/>
          <p:cNvSpPr>
            <a:spLocks noGrp="1"/>
          </p:cNvSpPr>
          <p:nvPr>
            <p:ph type="ftr" sz="quarter" idx="11"/>
          </p:nvPr>
        </p:nvSpPr>
        <p:spPr/>
        <p:txBody>
          <a:bodyPr/>
          <a:lstStyle/>
          <a:p>
            <a:endParaRPr lang="en-ZW"/>
          </a:p>
        </p:txBody>
      </p:sp>
      <p:sp>
        <p:nvSpPr>
          <p:cNvPr id="8"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A73B2393-A998-4558-A0B4-D7ABD075BB81}" type="slidenum">
              <a:rPr lang="en-ZW" smtClean="0"/>
              <a:t>‹#›</a:t>
            </a:fld>
            <a:endParaRPr lang="en-ZW"/>
          </a:p>
        </p:txBody>
      </p:sp>
    </p:spTree>
    <p:extLst>
      <p:ext uri="{BB962C8B-B14F-4D97-AF65-F5344CB8AC3E}">
        <p14:creationId xmlns:p14="http://schemas.microsoft.com/office/powerpoint/2010/main" val="26828719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27E2D60-82B4-49E8-8197-387470A3AFE9}" type="datetimeFigureOut">
              <a:rPr lang="en-ZW" smtClean="0"/>
              <a:t>26/10/2018</a:t>
            </a:fld>
            <a:endParaRPr lang="en-ZW"/>
          </a:p>
        </p:txBody>
      </p:sp>
      <p:sp>
        <p:nvSpPr>
          <p:cNvPr id="3" name="Footer Placeholder 2"/>
          <p:cNvSpPr>
            <a:spLocks noGrp="1"/>
          </p:cNvSpPr>
          <p:nvPr>
            <p:ph type="ftr" sz="quarter" idx="11"/>
          </p:nvPr>
        </p:nvSpPr>
        <p:spPr/>
        <p:txBody>
          <a:bodyPr/>
          <a:lstStyle/>
          <a:p>
            <a:endParaRPr lang="en-ZW"/>
          </a:p>
        </p:txBody>
      </p:sp>
      <p:sp>
        <p:nvSpPr>
          <p:cNvPr id="6"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A73B2393-A998-4558-A0B4-D7ABD075BB81}" type="slidenum">
              <a:rPr lang="en-ZW" smtClean="0"/>
              <a:t>‹#›</a:t>
            </a:fld>
            <a:endParaRPr lang="en-ZW"/>
          </a:p>
        </p:txBody>
      </p:sp>
    </p:spTree>
    <p:extLst>
      <p:ext uri="{BB962C8B-B14F-4D97-AF65-F5344CB8AC3E}">
        <p14:creationId xmlns:p14="http://schemas.microsoft.com/office/powerpoint/2010/main" val="12596523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2415" y="446088"/>
            <a:ext cx="2629584"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4743494" y="446089"/>
            <a:ext cx="3790906" cy="5414963"/>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942415" y="1598613"/>
            <a:ext cx="2629584"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727E2D60-82B4-49E8-8197-387470A3AFE9}" type="datetimeFigureOut">
              <a:rPr lang="en-ZW" smtClean="0"/>
              <a:t>26/10/2018</a:t>
            </a:fld>
            <a:endParaRPr lang="en-ZW"/>
          </a:p>
        </p:txBody>
      </p:sp>
      <p:sp>
        <p:nvSpPr>
          <p:cNvPr id="6" name="Footer Placeholder 5"/>
          <p:cNvSpPr>
            <a:spLocks noGrp="1"/>
          </p:cNvSpPr>
          <p:nvPr>
            <p:ph type="ftr" sz="quarter" idx="11"/>
          </p:nvPr>
        </p:nvSpPr>
        <p:spPr/>
        <p:txBody>
          <a:bodyPr/>
          <a:lstStyle/>
          <a:p>
            <a:endParaRPr lang="en-ZW"/>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A73B2393-A998-4558-A0B4-D7ABD075BB81}" type="slidenum">
              <a:rPr lang="en-ZW" smtClean="0"/>
              <a:t>‹#›</a:t>
            </a:fld>
            <a:endParaRPr lang="en-ZW"/>
          </a:p>
        </p:txBody>
      </p:sp>
    </p:spTree>
    <p:extLst>
      <p:ext uri="{BB962C8B-B14F-4D97-AF65-F5344CB8AC3E}">
        <p14:creationId xmlns:p14="http://schemas.microsoft.com/office/powerpoint/2010/main" val="27060231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2415" y="4800600"/>
            <a:ext cx="6591985"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942415" y="634965"/>
            <a:ext cx="6591985"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942415" y="5367338"/>
            <a:ext cx="6591985"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727E2D60-82B4-49E8-8197-387470A3AFE9}" type="datetimeFigureOut">
              <a:rPr lang="en-ZW" smtClean="0"/>
              <a:t>26/10/2018</a:t>
            </a:fld>
            <a:endParaRPr lang="en-ZW"/>
          </a:p>
        </p:txBody>
      </p:sp>
      <p:sp>
        <p:nvSpPr>
          <p:cNvPr id="6" name="Footer Placeholder 5"/>
          <p:cNvSpPr>
            <a:spLocks noGrp="1"/>
          </p:cNvSpPr>
          <p:nvPr>
            <p:ph type="ftr" sz="quarter" idx="11"/>
          </p:nvPr>
        </p:nvSpPr>
        <p:spPr/>
        <p:txBody>
          <a:bodyPr/>
          <a:lstStyle/>
          <a:p>
            <a:endParaRPr lang="en-ZW"/>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A73B2393-A998-4558-A0B4-D7ABD075BB81}" type="slidenum">
              <a:rPr lang="en-ZW" smtClean="0"/>
              <a:t>‹#›</a:t>
            </a:fld>
            <a:endParaRPr lang="en-ZW"/>
          </a:p>
        </p:txBody>
      </p:sp>
    </p:spTree>
    <p:extLst>
      <p:ext uri="{BB962C8B-B14F-4D97-AF65-F5344CB8AC3E}">
        <p14:creationId xmlns:p14="http://schemas.microsoft.com/office/powerpoint/2010/main" val="7116386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36" name="Group 35"/>
          <p:cNvGrpSpPr/>
          <p:nvPr/>
        </p:nvGrpSpPr>
        <p:grpSpPr>
          <a:xfrm>
            <a:off x="1" y="228600"/>
            <a:ext cx="1981200" cy="6638628"/>
            <a:chOff x="2487613" y="285750"/>
            <a:chExt cx="2428875" cy="5654676"/>
          </a:xfrm>
        </p:grpSpPr>
        <p:sp>
          <p:nvSpPr>
            <p:cNvPr id="37"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38"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39"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40"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41"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42"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43"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44"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45"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46"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47"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48"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49" name="Group 48"/>
          <p:cNvGrpSpPr/>
          <p:nvPr/>
        </p:nvGrpSpPr>
        <p:grpSpPr>
          <a:xfrm>
            <a:off x="20421" y="285"/>
            <a:ext cx="1952272" cy="6852968"/>
            <a:chOff x="6627813" y="195717"/>
            <a:chExt cx="1952625" cy="5678034"/>
          </a:xfrm>
        </p:grpSpPr>
        <p:sp>
          <p:nvSpPr>
            <p:cNvPr id="50" name="Freeform 27"/>
            <p:cNvSpPr/>
            <p:nvPr/>
          </p:nvSpPr>
          <p:spPr bwMode="auto">
            <a:xfrm>
              <a:off x="6627813" y="195717"/>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51"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52"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53"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54"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55"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56"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57"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58"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59"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60"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61"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62" name="Rectangle 61"/>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1945200" y="624110"/>
            <a:ext cx="6589200"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942415" y="2133600"/>
            <a:ext cx="6591985" cy="38862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772400" y="6135089"/>
            <a:ext cx="766380" cy="370171"/>
          </a:xfrm>
          <a:prstGeom prst="rect">
            <a:avLst/>
          </a:prstGeom>
        </p:spPr>
        <p:txBody>
          <a:bodyPr vert="horz" lIns="91440" tIns="45720" rIns="91440" bIns="45720" rtlCol="0" anchor="ctr"/>
          <a:lstStyle>
            <a:lvl1pPr algn="r">
              <a:defRPr sz="900">
                <a:solidFill>
                  <a:schemeClr val="tx1">
                    <a:tint val="75000"/>
                  </a:schemeClr>
                </a:solidFill>
              </a:defRPr>
            </a:lvl1pPr>
          </a:lstStyle>
          <a:p>
            <a:fld id="{727E2D60-82B4-49E8-8197-387470A3AFE9}" type="datetimeFigureOut">
              <a:rPr lang="en-ZW" smtClean="0"/>
              <a:t>26/10/2018</a:t>
            </a:fld>
            <a:endParaRPr lang="en-ZW"/>
          </a:p>
        </p:txBody>
      </p:sp>
      <p:sp>
        <p:nvSpPr>
          <p:cNvPr id="5" name="Footer Placeholder 4"/>
          <p:cNvSpPr>
            <a:spLocks noGrp="1"/>
          </p:cNvSpPr>
          <p:nvPr>
            <p:ph type="ftr" sz="quarter" idx="3"/>
          </p:nvPr>
        </p:nvSpPr>
        <p:spPr>
          <a:xfrm>
            <a:off x="1942415" y="6135809"/>
            <a:ext cx="5716488"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ZW"/>
          </a:p>
        </p:txBody>
      </p:sp>
      <p:sp>
        <p:nvSpPr>
          <p:cNvPr id="6" name="Slide Number Placeholder 5"/>
          <p:cNvSpPr>
            <a:spLocks noGrp="1"/>
          </p:cNvSpPr>
          <p:nvPr>
            <p:ph type="sldNum" sz="quarter" idx="4"/>
          </p:nvPr>
        </p:nvSpPr>
        <p:spPr bwMode="gray">
          <a:xfrm>
            <a:off x="511228" y="787783"/>
            <a:ext cx="584978" cy="365125"/>
          </a:xfrm>
          <a:prstGeom prst="rect">
            <a:avLst/>
          </a:prstGeom>
        </p:spPr>
        <p:txBody>
          <a:bodyPr vert="horz" lIns="91440" tIns="45720" rIns="91440" bIns="45720" rtlCol="0" anchor="ctr"/>
          <a:lstStyle>
            <a:lvl1pPr algn="r">
              <a:defRPr sz="2000">
                <a:solidFill>
                  <a:srgbClr val="FEFFFF"/>
                </a:solidFill>
              </a:defRPr>
            </a:lvl1pPr>
          </a:lstStyle>
          <a:p>
            <a:fld id="{A73B2393-A998-4558-A0B4-D7ABD075BB81}" type="slidenum">
              <a:rPr lang="en-ZW" smtClean="0"/>
              <a:t>‹#›</a:t>
            </a:fld>
            <a:endParaRPr lang="en-ZW"/>
          </a:p>
        </p:txBody>
      </p:sp>
    </p:spTree>
    <p:extLst>
      <p:ext uri="{BB962C8B-B14F-4D97-AF65-F5344CB8AC3E}">
        <p14:creationId xmlns:p14="http://schemas.microsoft.com/office/powerpoint/2010/main" val="386769777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 id="2147483700"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1.png"/><Relationship Id="rId2" Type="http://schemas.openxmlformats.org/officeDocument/2006/relationships/image" Target="../media/image8.jpg"/><Relationship Id="rId1" Type="http://schemas.openxmlformats.org/officeDocument/2006/relationships/slideLayout" Target="../slideLayouts/slideLayout2.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1.png"/><Relationship Id="rId2" Type="http://schemas.openxmlformats.org/officeDocument/2006/relationships/image" Target="../media/image10.jpg"/><Relationship Id="rId1" Type="http://schemas.openxmlformats.org/officeDocument/2006/relationships/slideLayout" Target="../slideLayouts/slideLayout3.xml"/><Relationship Id="rId6" Type="http://schemas.openxmlformats.org/officeDocument/2006/relationships/image" Target="../media/image13.png"/><Relationship Id="rId5" Type="http://schemas.openxmlformats.org/officeDocument/2006/relationships/image" Target="../media/image11.jpg"/><Relationship Id="rId4" Type="http://schemas.openxmlformats.org/officeDocument/2006/relationships/image" Target="../media/image8.jpg"/></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1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4E8ADF3-14CF-4819-8AE2-D5ECAB604651}"/>
              </a:ext>
            </a:extLst>
          </p:cNvPr>
          <p:cNvPicPr>
            <a:picLocks noChangeAspect="1"/>
          </p:cNvPicPr>
          <p:nvPr/>
        </p:nvPicPr>
        <p:blipFill rotWithShape="1">
          <a:blip r:embed="rId2"/>
          <a:srcRect t="3474" r="-3" b="-3"/>
          <a:stretch/>
        </p:blipFill>
        <p:spPr>
          <a:xfrm>
            <a:off x="-1" y="837808"/>
            <a:ext cx="3048237" cy="1730405"/>
          </a:xfrm>
          <a:prstGeom prst="rect">
            <a:avLst/>
          </a:prstGeom>
        </p:spPr>
      </p:pic>
      <p:sp>
        <p:nvSpPr>
          <p:cNvPr id="3" name="Subtitle 2">
            <a:extLst>
              <a:ext uri="{FF2B5EF4-FFF2-40B4-BE49-F238E27FC236}">
                <a16:creationId xmlns:a16="http://schemas.microsoft.com/office/drawing/2014/main" id="{DF634ACD-1A33-4804-AAF7-BE4D28E856E2}"/>
              </a:ext>
            </a:extLst>
          </p:cNvPr>
          <p:cNvSpPr>
            <a:spLocks noGrp="1"/>
          </p:cNvSpPr>
          <p:nvPr>
            <p:ph type="subTitle" idx="1"/>
          </p:nvPr>
        </p:nvSpPr>
        <p:spPr>
          <a:xfrm>
            <a:off x="3666552" y="3126780"/>
            <a:ext cx="4848965" cy="2434775"/>
          </a:xfrm>
        </p:spPr>
        <p:txBody>
          <a:bodyPr>
            <a:normAutofit fontScale="85000" lnSpcReduction="20000"/>
          </a:bodyPr>
          <a:lstStyle/>
          <a:p>
            <a:pPr algn="ctr"/>
            <a:r>
              <a:rPr lang="en-ZW" sz="4500" dirty="0">
                <a:solidFill>
                  <a:srgbClr val="C00000"/>
                </a:solidFill>
              </a:rPr>
              <a:t>CIFOZ Congress 2018</a:t>
            </a:r>
          </a:p>
          <a:p>
            <a:pPr algn="ctr"/>
            <a:endParaRPr lang="en-ZW" sz="800" dirty="0">
              <a:solidFill>
                <a:srgbClr val="FFFFFF"/>
              </a:solidFill>
            </a:endParaRPr>
          </a:p>
          <a:p>
            <a:pPr algn="ctr"/>
            <a:r>
              <a:rPr lang="en-ZW" sz="2100" dirty="0">
                <a:solidFill>
                  <a:srgbClr val="0070C0"/>
                </a:solidFill>
              </a:rPr>
              <a:t>Presentation by </a:t>
            </a:r>
          </a:p>
          <a:p>
            <a:pPr algn="ctr"/>
            <a:endParaRPr lang="en-ZW" sz="1100" dirty="0">
              <a:solidFill>
                <a:srgbClr val="0070C0"/>
              </a:solidFill>
            </a:endParaRPr>
          </a:p>
          <a:p>
            <a:pPr algn="ctr"/>
            <a:r>
              <a:rPr lang="en-ZW" sz="2100" dirty="0">
                <a:solidFill>
                  <a:srgbClr val="0070C0"/>
                </a:solidFill>
              </a:rPr>
              <a:t>Infrastructure Development Bank of Zimbabwe (IDBZ)</a:t>
            </a:r>
          </a:p>
          <a:p>
            <a:endParaRPr lang="en-ZW" sz="2100" dirty="0">
              <a:solidFill>
                <a:srgbClr val="0070C0"/>
              </a:solidFill>
            </a:endParaRPr>
          </a:p>
          <a:p>
            <a:endParaRPr lang="en-ZW" sz="2100" dirty="0">
              <a:solidFill>
                <a:srgbClr val="0070C0"/>
              </a:solidFill>
            </a:endParaRPr>
          </a:p>
        </p:txBody>
      </p:sp>
      <p:pic>
        <p:nvPicPr>
          <p:cNvPr id="2" name="Picture 1">
            <a:extLst>
              <a:ext uri="{FF2B5EF4-FFF2-40B4-BE49-F238E27FC236}">
                <a16:creationId xmlns:a16="http://schemas.microsoft.com/office/drawing/2014/main" id="{490B60F9-FD9E-476B-B05A-4A4846A5CBD1}"/>
              </a:ext>
            </a:extLst>
          </p:cNvPr>
          <p:cNvPicPr>
            <a:picLocks noChangeAspect="1"/>
          </p:cNvPicPr>
          <p:nvPr/>
        </p:nvPicPr>
        <p:blipFill>
          <a:blip r:embed="rId3"/>
          <a:stretch>
            <a:fillRect/>
          </a:stretch>
        </p:blipFill>
        <p:spPr>
          <a:xfrm>
            <a:off x="3050623" y="856233"/>
            <a:ext cx="2889457" cy="1730404"/>
          </a:xfrm>
          <a:prstGeom prst="rect">
            <a:avLst/>
          </a:prstGeom>
        </p:spPr>
      </p:pic>
      <p:pic>
        <p:nvPicPr>
          <p:cNvPr id="4" name="Picture 3">
            <a:extLst>
              <a:ext uri="{FF2B5EF4-FFF2-40B4-BE49-F238E27FC236}">
                <a16:creationId xmlns:a16="http://schemas.microsoft.com/office/drawing/2014/main" id="{F9896769-20C4-4439-BDC6-CBC73D6ACD2A}"/>
              </a:ext>
            </a:extLst>
          </p:cNvPr>
          <p:cNvPicPr>
            <a:picLocks noChangeAspect="1"/>
          </p:cNvPicPr>
          <p:nvPr/>
        </p:nvPicPr>
        <p:blipFill>
          <a:blip r:embed="rId4"/>
          <a:stretch>
            <a:fillRect/>
          </a:stretch>
        </p:blipFill>
        <p:spPr>
          <a:xfrm>
            <a:off x="0" y="2582730"/>
            <a:ext cx="3045858" cy="1815982"/>
          </a:xfrm>
          <a:prstGeom prst="rect">
            <a:avLst/>
          </a:prstGeom>
        </p:spPr>
      </p:pic>
      <p:pic>
        <p:nvPicPr>
          <p:cNvPr id="5" name="Picture 4">
            <a:extLst>
              <a:ext uri="{FF2B5EF4-FFF2-40B4-BE49-F238E27FC236}">
                <a16:creationId xmlns:a16="http://schemas.microsoft.com/office/drawing/2014/main" id="{CC81CD8A-8940-461E-B95A-F5FB56976BDB}"/>
              </a:ext>
            </a:extLst>
          </p:cNvPr>
          <p:cNvPicPr>
            <a:picLocks noChangeAspect="1"/>
          </p:cNvPicPr>
          <p:nvPr/>
        </p:nvPicPr>
        <p:blipFill>
          <a:blip r:embed="rId5"/>
          <a:stretch>
            <a:fillRect/>
          </a:stretch>
        </p:blipFill>
        <p:spPr>
          <a:xfrm>
            <a:off x="6091035" y="857252"/>
            <a:ext cx="2924368" cy="1725478"/>
          </a:xfrm>
          <a:prstGeom prst="rect">
            <a:avLst/>
          </a:prstGeom>
          <a:ln>
            <a:solidFill>
              <a:schemeClr val="tx1"/>
            </a:solidFill>
          </a:ln>
        </p:spPr>
      </p:pic>
      <p:pic>
        <p:nvPicPr>
          <p:cNvPr id="6" name="Picture 5">
            <a:extLst>
              <a:ext uri="{FF2B5EF4-FFF2-40B4-BE49-F238E27FC236}">
                <a16:creationId xmlns:a16="http://schemas.microsoft.com/office/drawing/2014/main" id="{2F44B2FB-FBA8-4730-B23D-6C55671B8736}"/>
              </a:ext>
            </a:extLst>
          </p:cNvPr>
          <p:cNvPicPr>
            <a:picLocks noChangeAspect="1"/>
          </p:cNvPicPr>
          <p:nvPr/>
        </p:nvPicPr>
        <p:blipFill>
          <a:blip r:embed="rId6"/>
          <a:stretch>
            <a:fillRect/>
          </a:stretch>
        </p:blipFill>
        <p:spPr>
          <a:xfrm>
            <a:off x="0" y="4398712"/>
            <a:ext cx="3045857" cy="1586476"/>
          </a:xfrm>
          <a:prstGeom prst="rect">
            <a:avLst/>
          </a:prstGeom>
        </p:spPr>
      </p:pic>
    </p:spTree>
    <p:extLst>
      <p:ext uri="{BB962C8B-B14F-4D97-AF65-F5344CB8AC3E}">
        <p14:creationId xmlns:p14="http://schemas.microsoft.com/office/powerpoint/2010/main" val="309948082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grpSp>
        <p:nvGrpSpPr>
          <p:cNvPr id="50" name="Group 49">
            <a:extLst>
              <a:ext uri="{FF2B5EF4-FFF2-40B4-BE49-F238E27FC236}">
                <a16:creationId xmlns:a16="http://schemas.microsoft.com/office/drawing/2014/main" id="{166BF9EE-F7AC-4FA5-AC7E-001B3A642F7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 y="228600"/>
            <a:ext cx="2138628" cy="6638625"/>
            <a:chOff x="2487613" y="285750"/>
            <a:chExt cx="2428875" cy="5654676"/>
          </a:xfrm>
        </p:grpSpPr>
        <p:sp>
          <p:nvSpPr>
            <p:cNvPr id="51" name="Freeform 11">
              <a:extLst>
                <a:ext uri="{FF2B5EF4-FFF2-40B4-BE49-F238E27FC236}">
                  <a16:creationId xmlns:a16="http://schemas.microsoft.com/office/drawing/2014/main" id="{3B48D182-44E3-4D8B-ACEF-F1A900BE44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52" name="Freeform 12">
              <a:extLst>
                <a:ext uri="{FF2B5EF4-FFF2-40B4-BE49-F238E27FC236}">
                  <a16:creationId xmlns:a16="http://schemas.microsoft.com/office/drawing/2014/main" id="{355A535A-A489-477F-A314-593AA8CAFB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53" name="Freeform 13">
              <a:extLst>
                <a:ext uri="{FF2B5EF4-FFF2-40B4-BE49-F238E27FC236}">
                  <a16:creationId xmlns:a16="http://schemas.microsoft.com/office/drawing/2014/main" id="{954C2D4C-FD83-4EF4-9312-04442ABD66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54" name="Freeform 14">
              <a:extLst>
                <a:ext uri="{FF2B5EF4-FFF2-40B4-BE49-F238E27FC236}">
                  <a16:creationId xmlns:a16="http://schemas.microsoft.com/office/drawing/2014/main" id="{C20701C2-CD9A-4698-BC97-E1085820C2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55" name="Freeform 15">
              <a:extLst>
                <a:ext uri="{FF2B5EF4-FFF2-40B4-BE49-F238E27FC236}">
                  <a16:creationId xmlns:a16="http://schemas.microsoft.com/office/drawing/2014/main" id="{62575C35-466F-42AE-87A1-D691849AB8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56" name="Freeform 16">
              <a:extLst>
                <a:ext uri="{FF2B5EF4-FFF2-40B4-BE49-F238E27FC236}">
                  <a16:creationId xmlns:a16="http://schemas.microsoft.com/office/drawing/2014/main" id="{58236F37-6119-45AC-80A0-CD2C311B50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57" name="Freeform 17">
              <a:extLst>
                <a:ext uri="{FF2B5EF4-FFF2-40B4-BE49-F238E27FC236}">
                  <a16:creationId xmlns:a16="http://schemas.microsoft.com/office/drawing/2014/main" id="{F3FDD799-39FE-4D6F-9A64-2F472B2150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58" name="Freeform 18">
              <a:extLst>
                <a:ext uri="{FF2B5EF4-FFF2-40B4-BE49-F238E27FC236}">
                  <a16:creationId xmlns:a16="http://schemas.microsoft.com/office/drawing/2014/main" id="{9820D241-1D49-442C-A95A-00BC1BF9E2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59" name="Freeform 19">
              <a:extLst>
                <a:ext uri="{FF2B5EF4-FFF2-40B4-BE49-F238E27FC236}">
                  <a16:creationId xmlns:a16="http://schemas.microsoft.com/office/drawing/2014/main" id="{EBC2197C-B383-4866-8ABD-74222400BE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60" name="Freeform 20">
              <a:extLst>
                <a:ext uri="{FF2B5EF4-FFF2-40B4-BE49-F238E27FC236}">
                  <a16:creationId xmlns:a16="http://schemas.microsoft.com/office/drawing/2014/main" id="{404B06AA-FC93-4471-9DE4-56A401E70A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61" name="Freeform 21">
              <a:extLst>
                <a:ext uri="{FF2B5EF4-FFF2-40B4-BE49-F238E27FC236}">
                  <a16:creationId xmlns:a16="http://schemas.microsoft.com/office/drawing/2014/main" id="{E580600C-013F-4FAF-8FB7-4CC0FA80A9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62" name="Freeform 22">
              <a:extLst>
                <a:ext uri="{FF2B5EF4-FFF2-40B4-BE49-F238E27FC236}">
                  <a16:creationId xmlns:a16="http://schemas.microsoft.com/office/drawing/2014/main" id="{9BFCF199-64B2-4AEE-88C4-E954ABF362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64" name="Group 63">
            <a:extLst>
              <a:ext uri="{FF2B5EF4-FFF2-40B4-BE49-F238E27FC236}">
                <a16:creationId xmlns:a16="http://schemas.microsoft.com/office/drawing/2014/main" id="{E312DBA5-56D8-42B2-BA94-28168C2A670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0412" y="-786"/>
            <a:ext cx="1767505" cy="6854040"/>
            <a:chOff x="6627813" y="194833"/>
            <a:chExt cx="1952625" cy="5678918"/>
          </a:xfrm>
        </p:grpSpPr>
        <p:sp>
          <p:nvSpPr>
            <p:cNvPr id="65" name="Freeform 27">
              <a:extLst>
                <a:ext uri="{FF2B5EF4-FFF2-40B4-BE49-F238E27FC236}">
                  <a16:creationId xmlns:a16="http://schemas.microsoft.com/office/drawing/2014/main" id="{7AD46C74-3117-46B0-B267-0F61B57CAC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66" name="Freeform 28">
              <a:extLst>
                <a:ext uri="{FF2B5EF4-FFF2-40B4-BE49-F238E27FC236}">
                  <a16:creationId xmlns:a16="http://schemas.microsoft.com/office/drawing/2014/main" id="{8C13B810-9664-45D8-8510-D6ED0ADD72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67" name="Freeform 29">
              <a:extLst>
                <a:ext uri="{FF2B5EF4-FFF2-40B4-BE49-F238E27FC236}">
                  <a16:creationId xmlns:a16="http://schemas.microsoft.com/office/drawing/2014/main" id="{10306E52-A922-4458-BCCE-C3C840CC75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68" name="Freeform 30">
              <a:extLst>
                <a:ext uri="{FF2B5EF4-FFF2-40B4-BE49-F238E27FC236}">
                  <a16:creationId xmlns:a16="http://schemas.microsoft.com/office/drawing/2014/main" id="{CB578819-B7E7-4250-932F-52AE2A2A9A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69" name="Freeform 31">
              <a:extLst>
                <a:ext uri="{FF2B5EF4-FFF2-40B4-BE49-F238E27FC236}">
                  <a16:creationId xmlns:a16="http://schemas.microsoft.com/office/drawing/2014/main" id="{454B9C91-B623-424A-B16E-F764F189D3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70" name="Freeform 32">
              <a:extLst>
                <a:ext uri="{FF2B5EF4-FFF2-40B4-BE49-F238E27FC236}">
                  <a16:creationId xmlns:a16="http://schemas.microsoft.com/office/drawing/2014/main" id="{EFD03C4A-8484-41E6-B458-032F1DCA70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71" name="Freeform 33">
              <a:extLst>
                <a:ext uri="{FF2B5EF4-FFF2-40B4-BE49-F238E27FC236}">
                  <a16:creationId xmlns:a16="http://schemas.microsoft.com/office/drawing/2014/main" id="{DDC2F3C3-1D4E-4913-9C5C-F9A65B47E5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72" name="Freeform 34">
              <a:extLst>
                <a:ext uri="{FF2B5EF4-FFF2-40B4-BE49-F238E27FC236}">
                  <a16:creationId xmlns:a16="http://schemas.microsoft.com/office/drawing/2014/main" id="{1E15BCA2-2420-4C53-ADE9-40FBAC2384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73" name="Freeform 35">
              <a:extLst>
                <a:ext uri="{FF2B5EF4-FFF2-40B4-BE49-F238E27FC236}">
                  <a16:creationId xmlns:a16="http://schemas.microsoft.com/office/drawing/2014/main" id="{73D5FBF4-7129-4C51-B603-E3BC334195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74" name="Freeform 36">
              <a:extLst>
                <a:ext uri="{FF2B5EF4-FFF2-40B4-BE49-F238E27FC236}">
                  <a16:creationId xmlns:a16="http://schemas.microsoft.com/office/drawing/2014/main" id="{0165B164-CE2A-494C-88FC-507232B37C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75" name="Freeform 37">
              <a:extLst>
                <a:ext uri="{FF2B5EF4-FFF2-40B4-BE49-F238E27FC236}">
                  <a16:creationId xmlns:a16="http://schemas.microsoft.com/office/drawing/2014/main" id="{87F127E5-B10B-4D18-BCF0-E7C3C7F401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76" name="Freeform 38">
              <a:extLst>
                <a:ext uri="{FF2B5EF4-FFF2-40B4-BE49-F238E27FC236}">
                  <a16:creationId xmlns:a16="http://schemas.microsoft.com/office/drawing/2014/main" id="{FC692D59-F28D-4E42-B435-225F2C6CFA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8" name="Rectangle 77">
            <a:extLst>
              <a:ext uri="{FF2B5EF4-FFF2-40B4-BE49-F238E27FC236}">
                <a16:creationId xmlns:a16="http://schemas.microsoft.com/office/drawing/2014/main" id="{1996130F-9AB5-4DE9-8574-3AF891C5C1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3716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80" name="Freeform 6">
            <a:extLst>
              <a:ext uri="{FF2B5EF4-FFF2-40B4-BE49-F238E27FC236}">
                <a16:creationId xmlns:a16="http://schemas.microsoft.com/office/drawing/2014/main" id="{3623DEAC-F39C-45D6-86DC-1033F64295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4323810"/>
            <a:ext cx="1308489"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useBgFill="1">
        <p:nvSpPr>
          <p:cNvPr id="82" name="Rectangle 81">
            <a:extLst>
              <a:ext uri="{FF2B5EF4-FFF2-40B4-BE49-F238E27FC236}">
                <a16:creationId xmlns:a16="http://schemas.microsoft.com/office/drawing/2014/main" id="{513EBF72-EDB5-4278-94B8-34AAC2FA6E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6"/>
            <a:ext cx="9144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a:extLst>
              <a:ext uri="{FF2B5EF4-FFF2-40B4-BE49-F238E27FC236}">
                <a16:creationId xmlns:a16="http://schemas.microsoft.com/office/drawing/2014/main" id="{DBD486FF-4365-499B-AFF7-0F07549D97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035" y="935646"/>
            <a:ext cx="3638392" cy="4968016"/>
          </a:xfrm>
          <a:prstGeom prst="rect">
            <a:avLst/>
          </a:prstGeom>
          <a:solidFill>
            <a:schemeClr val="bg1"/>
          </a:solidFill>
          <a:ln w="12700" cap="sq">
            <a:solidFill>
              <a:schemeClr val="tx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a:extLst>
              <a:ext uri="{FF2B5EF4-FFF2-40B4-BE49-F238E27FC236}">
                <a16:creationId xmlns:a16="http://schemas.microsoft.com/office/drawing/2014/main" id="{6CB731FB-FF3E-4D53-9E6A-67C4DAD74D3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565507" y="228600"/>
            <a:ext cx="2138628" cy="6638625"/>
            <a:chOff x="2487613" y="285750"/>
            <a:chExt cx="2428875" cy="5654676"/>
          </a:xfrm>
        </p:grpSpPr>
        <p:sp>
          <p:nvSpPr>
            <p:cNvPr id="87" name="Freeform 11">
              <a:extLst>
                <a:ext uri="{FF2B5EF4-FFF2-40B4-BE49-F238E27FC236}">
                  <a16:creationId xmlns:a16="http://schemas.microsoft.com/office/drawing/2014/main" id="{F76669B2-AA72-48F0-BE02-E23B199227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88" name="Freeform 12">
              <a:extLst>
                <a:ext uri="{FF2B5EF4-FFF2-40B4-BE49-F238E27FC236}">
                  <a16:creationId xmlns:a16="http://schemas.microsoft.com/office/drawing/2014/main" id="{F7EF4251-A868-4B47-8099-154550F04E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89" name="Freeform 13">
              <a:extLst>
                <a:ext uri="{FF2B5EF4-FFF2-40B4-BE49-F238E27FC236}">
                  <a16:creationId xmlns:a16="http://schemas.microsoft.com/office/drawing/2014/main" id="{089C3DFC-191F-40B9-93AF-2E59D51266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90" name="Freeform 14">
              <a:extLst>
                <a:ext uri="{FF2B5EF4-FFF2-40B4-BE49-F238E27FC236}">
                  <a16:creationId xmlns:a16="http://schemas.microsoft.com/office/drawing/2014/main" id="{F0B594F9-A7B5-471C-BFBE-74E9F73879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91" name="Freeform 15">
              <a:extLst>
                <a:ext uri="{FF2B5EF4-FFF2-40B4-BE49-F238E27FC236}">
                  <a16:creationId xmlns:a16="http://schemas.microsoft.com/office/drawing/2014/main" id="{562B3703-0AD3-4477-ACE3-9792DB070C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92" name="Freeform 16">
              <a:extLst>
                <a:ext uri="{FF2B5EF4-FFF2-40B4-BE49-F238E27FC236}">
                  <a16:creationId xmlns:a16="http://schemas.microsoft.com/office/drawing/2014/main" id="{AFC61811-5AD7-40A8-9E5C-80020778D8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93" name="Freeform 17">
              <a:extLst>
                <a:ext uri="{FF2B5EF4-FFF2-40B4-BE49-F238E27FC236}">
                  <a16:creationId xmlns:a16="http://schemas.microsoft.com/office/drawing/2014/main" id="{CEACC779-3664-47DA-AF86-A2D8EF93AA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94" name="Freeform 18">
              <a:extLst>
                <a:ext uri="{FF2B5EF4-FFF2-40B4-BE49-F238E27FC236}">
                  <a16:creationId xmlns:a16="http://schemas.microsoft.com/office/drawing/2014/main" id="{BF9F040E-FE57-4AD6-8CBF-3579622469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95" name="Freeform 19">
              <a:extLst>
                <a:ext uri="{FF2B5EF4-FFF2-40B4-BE49-F238E27FC236}">
                  <a16:creationId xmlns:a16="http://schemas.microsoft.com/office/drawing/2014/main" id="{9BBEC815-1ED3-430D-B771-4CFC3952F78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96" name="Freeform 20">
              <a:extLst>
                <a:ext uri="{FF2B5EF4-FFF2-40B4-BE49-F238E27FC236}">
                  <a16:creationId xmlns:a16="http://schemas.microsoft.com/office/drawing/2014/main" id="{E076923D-B0A5-40D9-BE13-91C93F1E48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97" name="Freeform 21">
              <a:extLst>
                <a:ext uri="{FF2B5EF4-FFF2-40B4-BE49-F238E27FC236}">
                  <a16:creationId xmlns:a16="http://schemas.microsoft.com/office/drawing/2014/main" id="{1CA2364B-42C8-4755-9072-E60C435614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98" name="Freeform 22">
              <a:extLst>
                <a:ext uri="{FF2B5EF4-FFF2-40B4-BE49-F238E27FC236}">
                  <a16:creationId xmlns:a16="http://schemas.microsoft.com/office/drawing/2014/main" id="{D01B42BD-FD31-49A1-A45A-C98410BC80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0" name="Group 99">
            <a:extLst>
              <a:ext uri="{FF2B5EF4-FFF2-40B4-BE49-F238E27FC236}">
                <a16:creationId xmlns:a16="http://schemas.microsoft.com/office/drawing/2014/main" id="{3D79CD01-D829-46FC-843C-D4F80BD91CF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585933" y="-786"/>
            <a:ext cx="1767505" cy="6854040"/>
            <a:chOff x="6627813" y="194833"/>
            <a:chExt cx="1952625" cy="5678918"/>
          </a:xfrm>
        </p:grpSpPr>
        <p:sp>
          <p:nvSpPr>
            <p:cNvPr id="101" name="Freeform 27">
              <a:extLst>
                <a:ext uri="{FF2B5EF4-FFF2-40B4-BE49-F238E27FC236}">
                  <a16:creationId xmlns:a16="http://schemas.microsoft.com/office/drawing/2014/main" id="{252D6E81-1EBB-4132-B5B0-556E4A35F1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02" name="Freeform 28">
              <a:extLst>
                <a:ext uri="{FF2B5EF4-FFF2-40B4-BE49-F238E27FC236}">
                  <a16:creationId xmlns:a16="http://schemas.microsoft.com/office/drawing/2014/main" id="{BE7131A3-1888-4927-B822-590D341514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03" name="Freeform 29">
              <a:extLst>
                <a:ext uri="{FF2B5EF4-FFF2-40B4-BE49-F238E27FC236}">
                  <a16:creationId xmlns:a16="http://schemas.microsoft.com/office/drawing/2014/main" id="{024990C0-6285-4C3B-A5B5-B6AC370985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04" name="Freeform 30">
              <a:extLst>
                <a:ext uri="{FF2B5EF4-FFF2-40B4-BE49-F238E27FC236}">
                  <a16:creationId xmlns:a16="http://schemas.microsoft.com/office/drawing/2014/main" id="{D262A308-5E13-40AA-AA87-D105F5533C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05" name="Freeform 31">
              <a:extLst>
                <a:ext uri="{FF2B5EF4-FFF2-40B4-BE49-F238E27FC236}">
                  <a16:creationId xmlns:a16="http://schemas.microsoft.com/office/drawing/2014/main" id="{F7DF2F8A-7C9D-4727-A7D6-C74AF47929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06" name="Freeform 32">
              <a:extLst>
                <a:ext uri="{FF2B5EF4-FFF2-40B4-BE49-F238E27FC236}">
                  <a16:creationId xmlns:a16="http://schemas.microsoft.com/office/drawing/2014/main" id="{93DA702E-EE7A-4584-9847-803FDCDB19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07" name="Freeform 33">
              <a:extLst>
                <a:ext uri="{FF2B5EF4-FFF2-40B4-BE49-F238E27FC236}">
                  <a16:creationId xmlns:a16="http://schemas.microsoft.com/office/drawing/2014/main" id="{AF7E021C-0B5A-4035-8A00-029A528472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08" name="Freeform 34">
              <a:extLst>
                <a:ext uri="{FF2B5EF4-FFF2-40B4-BE49-F238E27FC236}">
                  <a16:creationId xmlns:a16="http://schemas.microsoft.com/office/drawing/2014/main" id="{CE46A368-BBD8-41CC-B450-E298BE02DB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09" name="Freeform 35">
              <a:extLst>
                <a:ext uri="{FF2B5EF4-FFF2-40B4-BE49-F238E27FC236}">
                  <a16:creationId xmlns:a16="http://schemas.microsoft.com/office/drawing/2014/main" id="{A99CD41F-58F2-4092-9F39-26AE634EC0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110" name="Freeform 36">
              <a:extLst>
                <a:ext uri="{FF2B5EF4-FFF2-40B4-BE49-F238E27FC236}">
                  <a16:creationId xmlns:a16="http://schemas.microsoft.com/office/drawing/2014/main" id="{D368702B-EDA4-4EB6-A760-C68F022DAF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111" name="Freeform 37">
              <a:extLst>
                <a:ext uri="{FF2B5EF4-FFF2-40B4-BE49-F238E27FC236}">
                  <a16:creationId xmlns:a16="http://schemas.microsoft.com/office/drawing/2014/main" id="{2FB0ECE4-08DF-4876-8CC9-7EB32EF25A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112" name="Freeform 38">
              <a:extLst>
                <a:ext uri="{FF2B5EF4-FFF2-40B4-BE49-F238E27FC236}">
                  <a16:creationId xmlns:a16="http://schemas.microsoft.com/office/drawing/2014/main" id="{C978BD1A-4BF4-42EC-B61D-9D7700FE1F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2" name="Title 1">
            <a:extLst>
              <a:ext uri="{FF2B5EF4-FFF2-40B4-BE49-F238E27FC236}">
                <a16:creationId xmlns:a16="http://schemas.microsoft.com/office/drawing/2014/main" id="{5D12A2CE-6961-4F3A-94A0-81DDDCB97B0F}"/>
              </a:ext>
            </a:extLst>
          </p:cNvPr>
          <p:cNvSpPr>
            <a:spLocks noGrp="1"/>
          </p:cNvSpPr>
          <p:nvPr>
            <p:ph type="title"/>
          </p:nvPr>
        </p:nvSpPr>
        <p:spPr>
          <a:xfrm>
            <a:off x="6243451" y="935646"/>
            <a:ext cx="2386198" cy="3841735"/>
          </a:xfrm>
        </p:spPr>
        <p:txBody>
          <a:bodyPr vert="horz" lIns="91440" tIns="45720" rIns="91440" bIns="45720" rtlCol="0" anchor="b">
            <a:normAutofit/>
          </a:bodyPr>
          <a:lstStyle/>
          <a:p>
            <a:r>
              <a:rPr lang="en-US" sz="3800" dirty="0"/>
              <a:t>PART B</a:t>
            </a:r>
          </a:p>
        </p:txBody>
      </p:sp>
      <p:pic>
        <p:nvPicPr>
          <p:cNvPr id="6" name="Graphic 5" descr="Theatre">
            <a:extLst>
              <a:ext uri="{FF2B5EF4-FFF2-40B4-BE49-F238E27FC236}">
                <a16:creationId xmlns:a16="http://schemas.microsoft.com/office/drawing/2014/main" id="{B0298923-D0C8-4752-8B89-DF0779A25F2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97256" y="1833296"/>
            <a:ext cx="3160141" cy="3160141"/>
          </a:xfrm>
          <a:prstGeom prst="rect">
            <a:avLst/>
          </a:prstGeom>
        </p:spPr>
      </p:pic>
      <p:sp>
        <p:nvSpPr>
          <p:cNvPr id="114" name="Rectangle 113">
            <a:extLst>
              <a:ext uri="{FF2B5EF4-FFF2-40B4-BE49-F238E27FC236}">
                <a16:creationId xmlns:a16="http://schemas.microsoft.com/office/drawing/2014/main" id="{AEC89D32-0839-4A5D-80DB-D12259CA40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65516" y="0"/>
            <a:ext cx="13716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116" name="Freeform 33">
            <a:extLst>
              <a:ext uri="{FF2B5EF4-FFF2-40B4-BE49-F238E27FC236}">
                <a16:creationId xmlns:a16="http://schemas.microsoft.com/office/drawing/2014/main" id="{7229C60D-EFB4-4944-AEB7-4773C1A7B2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565516" y="4323810"/>
            <a:ext cx="1308489"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Tree>
    <p:extLst>
      <p:ext uri="{BB962C8B-B14F-4D97-AF65-F5344CB8AC3E}">
        <p14:creationId xmlns:p14="http://schemas.microsoft.com/office/powerpoint/2010/main" val="262570147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941DD5-AA1A-4C2C-9109-13611795B8CA}"/>
              </a:ext>
            </a:extLst>
          </p:cNvPr>
          <p:cNvSpPr>
            <a:spLocks noGrp="1"/>
          </p:cNvSpPr>
          <p:nvPr>
            <p:ph type="title"/>
          </p:nvPr>
        </p:nvSpPr>
        <p:spPr>
          <a:xfrm>
            <a:off x="829066" y="705180"/>
            <a:ext cx="7886700" cy="994172"/>
          </a:xfrm>
          <a:noFill/>
          <a:ln>
            <a:noFill/>
          </a:ln>
        </p:spPr>
        <p:txBody>
          <a:bodyPr>
            <a:normAutofit/>
          </a:bodyPr>
          <a:lstStyle/>
          <a:p>
            <a:pPr marL="457200" lvl="1" algn="ctr" rtl="0">
              <a:lnSpc>
                <a:spcPct val="90000"/>
              </a:lnSpc>
              <a:spcBef>
                <a:spcPct val="0"/>
              </a:spcBef>
              <a:defRPr/>
            </a:pPr>
            <a:r>
              <a:rPr lang="en-ZW" sz="2800" b="1" kern="1200" dirty="0">
                <a:solidFill>
                  <a:schemeClr val="tx1"/>
                </a:solidFill>
                <a:latin typeface="+mn-lt"/>
                <a:ea typeface="+mj-ea"/>
                <a:cs typeface="Arial" pitchFamily="34" charset="0"/>
              </a:rPr>
              <a:t>The Role of IDBZ in Infrastructure Projects</a:t>
            </a:r>
          </a:p>
        </p:txBody>
      </p:sp>
      <p:sp>
        <p:nvSpPr>
          <p:cNvPr id="3" name="Content Placeholder 2">
            <a:extLst>
              <a:ext uri="{FF2B5EF4-FFF2-40B4-BE49-F238E27FC236}">
                <a16:creationId xmlns:a16="http://schemas.microsoft.com/office/drawing/2014/main" id="{6402ABBE-2E49-4FEA-8C61-051992D4AC21}"/>
              </a:ext>
            </a:extLst>
          </p:cNvPr>
          <p:cNvSpPr>
            <a:spLocks noGrp="1"/>
          </p:cNvSpPr>
          <p:nvPr>
            <p:ph idx="1"/>
          </p:nvPr>
        </p:nvSpPr>
        <p:spPr>
          <a:xfrm>
            <a:off x="829066" y="1699352"/>
            <a:ext cx="7886700" cy="3849677"/>
          </a:xfrm>
          <a:blipFill>
            <a:blip r:embed="rId2">
              <a:alphaModFix amt="45000"/>
            </a:blip>
            <a:tile tx="0" ty="0" sx="100000" sy="100000" flip="none" algn="tl"/>
          </a:blipFill>
        </p:spPr>
        <p:txBody>
          <a:bodyPr>
            <a:normAutofit fontScale="85000" lnSpcReduction="20000"/>
          </a:bodyPr>
          <a:lstStyle/>
          <a:p>
            <a:pPr marL="514350" lvl="0" indent="-514350">
              <a:buFont typeface="+mj-lt"/>
              <a:buAutoNum type="romanUcPeriod"/>
            </a:pPr>
            <a:r>
              <a:rPr lang="en-ZW" sz="1950" b="1" dirty="0">
                <a:solidFill>
                  <a:prstClr val="black"/>
                </a:solidFill>
                <a:cs typeface="Times New Roman" panose="02020603050405020304" pitchFamily="18" charset="0"/>
              </a:rPr>
              <a:t>Project Preparation and Packaging:</a:t>
            </a:r>
          </a:p>
          <a:p>
            <a:pPr lvl="1">
              <a:buFont typeface="Wingdings" panose="05000000000000000000" pitchFamily="2" charset="2"/>
              <a:buChar char="q"/>
            </a:pPr>
            <a:r>
              <a:rPr lang="en-ZW" sz="1600" b="1" dirty="0">
                <a:solidFill>
                  <a:prstClr val="black"/>
                </a:solidFill>
                <a:cs typeface="Times New Roman" panose="02020603050405020304" pitchFamily="18" charset="0"/>
              </a:rPr>
              <a:t> </a:t>
            </a:r>
            <a:r>
              <a:rPr lang="en-ZW" sz="1400" dirty="0">
                <a:solidFill>
                  <a:prstClr val="black"/>
                </a:solidFill>
                <a:cs typeface="Times New Roman" panose="02020603050405020304" pitchFamily="18" charset="0"/>
              </a:rPr>
              <a:t>T</a:t>
            </a:r>
            <a:r>
              <a:rPr lang="en-US" sz="1600" dirty="0" err="1">
                <a:solidFill>
                  <a:prstClr val="black"/>
                </a:solidFill>
                <a:cs typeface="Times New Roman" panose="02020603050405020304" pitchFamily="18" charset="0"/>
              </a:rPr>
              <a:t>echnical</a:t>
            </a:r>
            <a:r>
              <a:rPr lang="en-US" sz="1600" dirty="0">
                <a:solidFill>
                  <a:prstClr val="black"/>
                </a:solidFill>
                <a:cs typeface="Times New Roman" panose="02020603050405020304" pitchFamily="18" charset="0"/>
              </a:rPr>
              <a:t> assistance on Feasibility Studies, project structuring, arranging project preparation finance, preparation of marketing/tender documentation (EOIs, RFPs, PIMs, etc.)</a:t>
            </a:r>
            <a:endParaRPr lang="en-ZW" sz="1600" dirty="0">
              <a:solidFill>
                <a:prstClr val="black"/>
              </a:solidFill>
              <a:cs typeface="Times New Roman" panose="02020603050405020304" pitchFamily="18" charset="0"/>
            </a:endParaRPr>
          </a:p>
          <a:p>
            <a:pPr marL="514350" lvl="0" indent="-514350">
              <a:buFont typeface="+mj-lt"/>
              <a:buAutoNum type="romanUcPeriod"/>
            </a:pPr>
            <a:r>
              <a:rPr lang="en-ZW" sz="1950" b="1" dirty="0">
                <a:solidFill>
                  <a:prstClr val="black"/>
                </a:solidFill>
                <a:cs typeface="Times New Roman" panose="02020603050405020304" pitchFamily="18" charset="0"/>
              </a:rPr>
              <a:t>Project Financing:</a:t>
            </a:r>
          </a:p>
          <a:p>
            <a:pPr lvl="1">
              <a:buFont typeface="Wingdings" panose="05000000000000000000" pitchFamily="2" charset="2"/>
              <a:buChar char="q"/>
            </a:pPr>
            <a:r>
              <a:rPr lang="en-US" sz="1600" dirty="0">
                <a:solidFill>
                  <a:prstClr val="black"/>
                </a:solidFill>
                <a:cs typeface="Times New Roman" panose="02020603050405020304" pitchFamily="18" charset="0"/>
              </a:rPr>
              <a:t>Determination of suitable financing models, resource mobilization, negotiating funding terms/agreements with investors, administering funding arrangements, etc.</a:t>
            </a:r>
          </a:p>
          <a:p>
            <a:pPr marL="514350" lvl="0" indent="-514350">
              <a:buFont typeface="+mj-lt"/>
              <a:buAutoNum type="romanUcPeriod"/>
            </a:pPr>
            <a:r>
              <a:rPr lang="en-ZW" sz="1950" b="1" dirty="0">
                <a:solidFill>
                  <a:prstClr val="black"/>
                </a:solidFill>
                <a:cs typeface="Times New Roman" panose="02020603050405020304" pitchFamily="18" charset="0"/>
              </a:rPr>
              <a:t>Procurement</a:t>
            </a:r>
            <a:r>
              <a:rPr lang="en-ZW" sz="1650" b="1" dirty="0">
                <a:solidFill>
                  <a:prstClr val="black"/>
                </a:solidFill>
                <a:cs typeface="Times New Roman" panose="02020603050405020304" pitchFamily="18" charset="0"/>
              </a:rPr>
              <a:t>:</a:t>
            </a:r>
          </a:p>
          <a:p>
            <a:pPr lvl="1">
              <a:buFont typeface="Wingdings" panose="05000000000000000000" pitchFamily="2" charset="2"/>
              <a:buChar char="q"/>
            </a:pPr>
            <a:r>
              <a:rPr lang="en-ZW" sz="1400" dirty="0">
                <a:solidFill>
                  <a:prstClr val="black"/>
                </a:solidFill>
                <a:cs typeface="Times New Roman" panose="02020603050405020304" pitchFamily="18" charset="0"/>
              </a:rPr>
              <a:t>The Bank’s procurement system is geared towards delivering high quality and value for money goods, works, and services through sustainable cost savings. It seeks to promote fairness, best corporate governance practices and endear public confidence. </a:t>
            </a:r>
          </a:p>
          <a:p>
            <a:pPr marL="514350" lvl="0" indent="-514350">
              <a:buFont typeface="+mj-lt"/>
              <a:buAutoNum type="romanUcPeriod"/>
            </a:pPr>
            <a:r>
              <a:rPr lang="en-ZW" sz="1950" b="1" dirty="0">
                <a:solidFill>
                  <a:prstClr val="black"/>
                </a:solidFill>
                <a:cs typeface="Times New Roman" panose="02020603050405020304" pitchFamily="18" charset="0"/>
              </a:rPr>
              <a:t>Project Implementation Monitoring:</a:t>
            </a:r>
          </a:p>
          <a:p>
            <a:pPr lvl="1">
              <a:buFont typeface="Wingdings" panose="05000000000000000000" pitchFamily="2" charset="2"/>
              <a:buChar char="q"/>
            </a:pPr>
            <a:r>
              <a:rPr lang="en-ZW" sz="1400" dirty="0">
                <a:solidFill>
                  <a:prstClr val="black"/>
                </a:solidFill>
                <a:cs typeface="Times New Roman" panose="02020603050405020304" pitchFamily="18" charset="0"/>
              </a:rPr>
              <a:t>Contracts management &amp; administration: </a:t>
            </a:r>
            <a:r>
              <a:rPr lang="en-US" sz="1400" dirty="0">
                <a:solidFill>
                  <a:prstClr val="black"/>
                </a:solidFill>
                <a:cs typeface="Times New Roman" panose="02020603050405020304" pitchFamily="18" charset="0"/>
              </a:rPr>
              <a:t>Validation of Contractor Certificates, handing Disbursements to Contractors/Suppliers, Project Inspections and Progress Reports, etc.</a:t>
            </a:r>
          </a:p>
          <a:p>
            <a:pPr marL="0" indent="0">
              <a:buNone/>
            </a:pPr>
            <a:endParaRPr lang="en-ZW" dirty="0"/>
          </a:p>
        </p:txBody>
      </p:sp>
      <p:pic>
        <p:nvPicPr>
          <p:cNvPr id="7" name="Picture 6">
            <a:extLst>
              <a:ext uri="{FF2B5EF4-FFF2-40B4-BE49-F238E27FC236}">
                <a16:creationId xmlns:a16="http://schemas.microsoft.com/office/drawing/2014/main" id="{7BB34702-19EB-4BFB-B89D-BCFBE408EBCF}"/>
              </a:ext>
            </a:extLst>
          </p:cNvPr>
          <p:cNvPicPr>
            <a:picLocks noChangeAspect="1"/>
          </p:cNvPicPr>
          <p:nvPr/>
        </p:nvPicPr>
        <p:blipFill>
          <a:blip r:embed="rId3"/>
          <a:stretch>
            <a:fillRect/>
          </a:stretch>
        </p:blipFill>
        <p:spPr>
          <a:xfrm>
            <a:off x="7522571" y="5915143"/>
            <a:ext cx="1621429" cy="942857"/>
          </a:xfrm>
          <a:prstGeom prst="rect">
            <a:avLst/>
          </a:prstGeom>
        </p:spPr>
      </p:pic>
      <p:cxnSp>
        <p:nvCxnSpPr>
          <p:cNvPr id="8" name="Straight Connector 7">
            <a:extLst>
              <a:ext uri="{FF2B5EF4-FFF2-40B4-BE49-F238E27FC236}">
                <a16:creationId xmlns:a16="http://schemas.microsoft.com/office/drawing/2014/main" id="{8F65E812-FDA3-45C7-89EA-F0392CED4662}"/>
              </a:ext>
            </a:extLst>
          </p:cNvPr>
          <p:cNvCxnSpPr>
            <a:cxnSpLocks/>
          </p:cNvCxnSpPr>
          <p:nvPr/>
        </p:nvCxnSpPr>
        <p:spPr>
          <a:xfrm>
            <a:off x="1432859" y="1256076"/>
            <a:ext cx="712731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67153845"/>
      </p:ext>
    </p:extLst>
  </p:cSld>
  <p:clrMapOvr>
    <a:masterClrMapping/>
  </p:clrMapOvr>
  <p:transition spd="slow">
    <p:push dir="u"/>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164E1E-4DF3-47A5-8E39-E186A1C29323}"/>
              </a:ext>
            </a:extLst>
          </p:cNvPr>
          <p:cNvSpPr>
            <a:spLocks noGrp="1"/>
          </p:cNvSpPr>
          <p:nvPr>
            <p:ph type="title"/>
          </p:nvPr>
        </p:nvSpPr>
        <p:spPr>
          <a:xfrm>
            <a:off x="1053164" y="407468"/>
            <a:ext cx="7886700" cy="1325563"/>
          </a:xfrm>
        </p:spPr>
        <p:txBody>
          <a:bodyPr>
            <a:normAutofit/>
          </a:bodyPr>
          <a:lstStyle/>
          <a:p>
            <a:pPr marL="457200" lvl="1" algn="ctr" rtl="0">
              <a:lnSpc>
                <a:spcPct val="90000"/>
              </a:lnSpc>
              <a:spcBef>
                <a:spcPct val="0"/>
              </a:spcBef>
              <a:defRPr/>
            </a:pPr>
            <a:r>
              <a:rPr lang="en-ZW" sz="2800" b="1" kern="1200" dirty="0">
                <a:solidFill>
                  <a:schemeClr val="tx1"/>
                </a:solidFill>
                <a:latin typeface="+mn-lt"/>
                <a:ea typeface="+mj-ea"/>
                <a:cs typeface="Arial" pitchFamily="34" charset="0"/>
              </a:rPr>
              <a:t>Implementation/Funding Arrangement Options</a:t>
            </a:r>
          </a:p>
        </p:txBody>
      </p:sp>
      <p:sp>
        <p:nvSpPr>
          <p:cNvPr id="7" name="Content Placeholder 6">
            <a:extLst>
              <a:ext uri="{FF2B5EF4-FFF2-40B4-BE49-F238E27FC236}">
                <a16:creationId xmlns:a16="http://schemas.microsoft.com/office/drawing/2014/main" id="{5F47D133-E7DD-4581-9064-62CD14E836C8}"/>
              </a:ext>
            </a:extLst>
          </p:cNvPr>
          <p:cNvSpPr>
            <a:spLocks noGrp="1"/>
          </p:cNvSpPr>
          <p:nvPr>
            <p:ph idx="1"/>
          </p:nvPr>
        </p:nvSpPr>
        <p:spPr>
          <a:xfrm>
            <a:off x="1433460" y="2743619"/>
            <a:ext cx="2152358" cy="698988"/>
          </a:xfrm>
          <a:prstGeom prst="rightArrow">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buNone/>
            </a:pPr>
            <a:r>
              <a:rPr lang="en-ZW" sz="1350" b="1" dirty="0"/>
              <a:t>BOT</a:t>
            </a:r>
          </a:p>
        </p:txBody>
      </p:sp>
      <p:sp>
        <p:nvSpPr>
          <p:cNvPr id="5" name="Arrow: Right 4">
            <a:extLst>
              <a:ext uri="{FF2B5EF4-FFF2-40B4-BE49-F238E27FC236}">
                <a16:creationId xmlns:a16="http://schemas.microsoft.com/office/drawing/2014/main" id="{AFE8EDB5-4844-4F2A-ACCB-10963FC0F12B}"/>
              </a:ext>
            </a:extLst>
          </p:cNvPr>
          <p:cNvSpPr/>
          <p:nvPr/>
        </p:nvSpPr>
        <p:spPr>
          <a:xfrm>
            <a:off x="1432859" y="1911447"/>
            <a:ext cx="2078502" cy="698988"/>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W" sz="1350" b="1" dirty="0"/>
              <a:t>Joint Venture</a:t>
            </a:r>
          </a:p>
        </p:txBody>
      </p:sp>
      <p:sp>
        <p:nvSpPr>
          <p:cNvPr id="6" name="Rectangle: Rounded Corners 5">
            <a:extLst>
              <a:ext uri="{FF2B5EF4-FFF2-40B4-BE49-F238E27FC236}">
                <a16:creationId xmlns:a16="http://schemas.microsoft.com/office/drawing/2014/main" id="{DFD310C9-67DA-4C0D-AC7D-A80E926F0678}"/>
              </a:ext>
            </a:extLst>
          </p:cNvPr>
          <p:cNvSpPr/>
          <p:nvPr/>
        </p:nvSpPr>
        <p:spPr>
          <a:xfrm>
            <a:off x="3585818" y="1977460"/>
            <a:ext cx="4283612" cy="506437"/>
          </a:xfrm>
          <a:prstGeom prst="round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W" sz="1350" b="1" dirty="0"/>
              <a:t>Projects to be implemented through SPV jointly owned by the two parties</a:t>
            </a:r>
          </a:p>
        </p:txBody>
      </p:sp>
      <p:sp>
        <p:nvSpPr>
          <p:cNvPr id="8" name="Rectangle: Rounded Corners 7">
            <a:extLst>
              <a:ext uri="{FF2B5EF4-FFF2-40B4-BE49-F238E27FC236}">
                <a16:creationId xmlns:a16="http://schemas.microsoft.com/office/drawing/2014/main" id="{81E4DE44-8CA3-4FD7-AEBE-5EA63A209570}"/>
              </a:ext>
            </a:extLst>
          </p:cNvPr>
          <p:cNvSpPr/>
          <p:nvPr/>
        </p:nvSpPr>
        <p:spPr>
          <a:xfrm>
            <a:off x="3585818" y="2833370"/>
            <a:ext cx="4283612" cy="506437"/>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W" sz="1350" b="1" dirty="0"/>
              <a:t>IDBZ constructs and operates facilities under a concession over a period of time</a:t>
            </a:r>
          </a:p>
        </p:txBody>
      </p:sp>
      <p:sp>
        <p:nvSpPr>
          <p:cNvPr id="11" name="Arrow: Right 10">
            <a:extLst>
              <a:ext uri="{FF2B5EF4-FFF2-40B4-BE49-F238E27FC236}">
                <a16:creationId xmlns:a16="http://schemas.microsoft.com/office/drawing/2014/main" id="{3523D386-4F0C-4ABE-A697-415858991BC3}"/>
              </a:ext>
            </a:extLst>
          </p:cNvPr>
          <p:cNvSpPr/>
          <p:nvPr/>
        </p:nvSpPr>
        <p:spPr>
          <a:xfrm>
            <a:off x="1433461" y="3595030"/>
            <a:ext cx="2152357" cy="698988"/>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W" sz="1350" b="1" dirty="0"/>
              <a:t>Outright Sale</a:t>
            </a:r>
          </a:p>
        </p:txBody>
      </p:sp>
      <p:sp>
        <p:nvSpPr>
          <p:cNvPr id="12" name="Rectangle: Rounded Corners 11">
            <a:extLst>
              <a:ext uri="{FF2B5EF4-FFF2-40B4-BE49-F238E27FC236}">
                <a16:creationId xmlns:a16="http://schemas.microsoft.com/office/drawing/2014/main" id="{FC7DAC8C-D1A7-4705-8111-11D071F1BA7F}"/>
              </a:ext>
            </a:extLst>
          </p:cNvPr>
          <p:cNvSpPr/>
          <p:nvPr/>
        </p:nvSpPr>
        <p:spPr>
          <a:xfrm>
            <a:off x="3585818" y="3658246"/>
            <a:ext cx="4283612" cy="506437"/>
          </a:xfrm>
          <a:prstGeom prst="round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W" sz="1350" b="1" dirty="0"/>
              <a:t>Council sells land to the Bank (particularly for housing projects)</a:t>
            </a:r>
          </a:p>
        </p:txBody>
      </p:sp>
      <p:sp>
        <p:nvSpPr>
          <p:cNvPr id="13" name="Arrow: Right 12">
            <a:extLst>
              <a:ext uri="{FF2B5EF4-FFF2-40B4-BE49-F238E27FC236}">
                <a16:creationId xmlns:a16="http://schemas.microsoft.com/office/drawing/2014/main" id="{BDFD65AB-FE38-4D24-838B-67DD5834BF66}"/>
              </a:ext>
            </a:extLst>
          </p:cNvPr>
          <p:cNvSpPr/>
          <p:nvPr/>
        </p:nvSpPr>
        <p:spPr>
          <a:xfrm>
            <a:off x="1400316" y="4388989"/>
            <a:ext cx="2152357" cy="698988"/>
          </a:xfrm>
          <a:prstGeom prst="rightArrow">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W" sz="1350" b="1" dirty="0"/>
              <a:t>Loan</a:t>
            </a:r>
          </a:p>
        </p:txBody>
      </p:sp>
      <p:sp>
        <p:nvSpPr>
          <p:cNvPr id="14" name="Rectangle: Rounded Corners 13">
            <a:extLst>
              <a:ext uri="{FF2B5EF4-FFF2-40B4-BE49-F238E27FC236}">
                <a16:creationId xmlns:a16="http://schemas.microsoft.com/office/drawing/2014/main" id="{9A420967-B968-4D01-98E6-44B9F8F9B641}"/>
              </a:ext>
            </a:extLst>
          </p:cNvPr>
          <p:cNvSpPr/>
          <p:nvPr/>
        </p:nvSpPr>
        <p:spPr>
          <a:xfrm>
            <a:off x="3585818" y="4452294"/>
            <a:ext cx="4283612" cy="506437"/>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W" sz="1350" b="1" dirty="0"/>
              <a:t>Certain revenue streams ring-fenced to repay the loan</a:t>
            </a:r>
          </a:p>
        </p:txBody>
      </p:sp>
      <p:pic>
        <p:nvPicPr>
          <p:cNvPr id="15" name="Picture 14">
            <a:extLst>
              <a:ext uri="{FF2B5EF4-FFF2-40B4-BE49-F238E27FC236}">
                <a16:creationId xmlns:a16="http://schemas.microsoft.com/office/drawing/2014/main" id="{A2A78737-AB57-4EC7-AB48-A9566DC67748}"/>
              </a:ext>
            </a:extLst>
          </p:cNvPr>
          <p:cNvPicPr>
            <a:picLocks noChangeAspect="1"/>
          </p:cNvPicPr>
          <p:nvPr/>
        </p:nvPicPr>
        <p:blipFill>
          <a:blip r:embed="rId2"/>
          <a:stretch>
            <a:fillRect/>
          </a:stretch>
        </p:blipFill>
        <p:spPr>
          <a:xfrm>
            <a:off x="7522571" y="5934419"/>
            <a:ext cx="1621429" cy="942857"/>
          </a:xfrm>
          <a:prstGeom prst="rect">
            <a:avLst/>
          </a:prstGeom>
        </p:spPr>
      </p:pic>
      <p:cxnSp>
        <p:nvCxnSpPr>
          <p:cNvPr id="16" name="Straight Connector 15">
            <a:extLst>
              <a:ext uri="{FF2B5EF4-FFF2-40B4-BE49-F238E27FC236}">
                <a16:creationId xmlns:a16="http://schemas.microsoft.com/office/drawing/2014/main" id="{20C89331-F103-46F7-AD0A-AFBEEB219B53}"/>
              </a:ext>
            </a:extLst>
          </p:cNvPr>
          <p:cNvCxnSpPr>
            <a:cxnSpLocks/>
          </p:cNvCxnSpPr>
          <p:nvPr/>
        </p:nvCxnSpPr>
        <p:spPr>
          <a:xfrm>
            <a:off x="1432859" y="1256076"/>
            <a:ext cx="712731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47844561"/>
      </p:ext>
    </p:extLst>
  </p:cSld>
  <p:clrMapOvr>
    <a:masterClrMapping/>
  </p:clrMapOvr>
  <p:transition spd="slow">
    <p:wip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618017-9C9A-44B6-85D6-60A419139D83}"/>
              </a:ext>
            </a:extLst>
          </p:cNvPr>
          <p:cNvSpPr>
            <a:spLocks noGrp="1"/>
          </p:cNvSpPr>
          <p:nvPr>
            <p:ph type="title"/>
          </p:nvPr>
        </p:nvSpPr>
        <p:spPr>
          <a:xfrm>
            <a:off x="1445385" y="300629"/>
            <a:ext cx="6589199" cy="1280890"/>
          </a:xfrm>
          <a:noFill/>
          <a:ln>
            <a:noFill/>
          </a:ln>
        </p:spPr>
        <p:txBody>
          <a:bodyPr>
            <a:normAutofit/>
          </a:bodyPr>
          <a:lstStyle/>
          <a:p>
            <a:pPr marL="457200" lvl="1" algn="ctr" rtl="0">
              <a:lnSpc>
                <a:spcPct val="90000"/>
              </a:lnSpc>
              <a:spcBef>
                <a:spcPct val="0"/>
              </a:spcBef>
              <a:defRPr/>
            </a:pPr>
            <a:r>
              <a:rPr lang="en-ZW" sz="2800" b="1" kern="1200" dirty="0">
                <a:solidFill>
                  <a:schemeClr val="tx1"/>
                </a:solidFill>
                <a:latin typeface="+mn-lt"/>
                <a:ea typeface="+mj-ea"/>
                <a:cs typeface="Arial" pitchFamily="34" charset="0"/>
              </a:rPr>
              <a:t>Project Development &amp; Preparation Fund (PPDF)</a:t>
            </a:r>
          </a:p>
        </p:txBody>
      </p:sp>
      <p:sp>
        <p:nvSpPr>
          <p:cNvPr id="3" name="Content Placeholder 2">
            <a:extLst>
              <a:ext uri="{FF2B5EF4-FFF2-40B4-BE49-F238E27FC236}">
                <a16:creationId xmlns:a16="http://schemas.microsoft.com/office/drawing/2014/main" id="{65C64ADF-F168-400B-91B1-059AFA6D4687}"/>
              </a:ext>
            </a:extLst>
          </p:cNvPr>
          <p:cNvSpPr>
            <a:spLocks noGrp="1"/>
          </p:cNvSpPr>
          <p:nvPr>
            <p:ph idx="1"/>
          </p:nvPr>
        </p:nvSpPr>
        <p:spPr>
          <a:xfrm>
            <a:off x="1053164" y="1869382"/>
            <a:ext cx="7886700" cy="3432456"/>
          </a:xfrm>
          <a:blipFill>
            <a:blip r:embed="rId2">
              <a:alphaModFix amt="45000"/>
            </a:blip>
            <a:tile tx="0" ty="0" sx="100000" sy="100000" flip="none" algn="tl"/>
          </a:blipFill>
        </p:spPr>
        <p:txBody>
          <a:bodyPr vert="horz" lIns="91440" tIns="45720" rIns="91440" bIns="45720" rtlCol="0">
            <a:normAutofit fontScale="92500"/>
          </a:bodyPr>
          <a:lstStyle/>
          <a:p>
            <a:pPr marL="514350" indent="-514350">
              <a:buFont typeface="+mj-lt"/>
              <a:buAutoNum type="romanUcPeriod"/>
            </a:pPr>
            <a:r>
              <a:rPr lang="en-ZW" sz="2400" dirty="0">
                <a:solidFill>
                  <a:prstClr val="black"/>
                </a:solidFill>
                <a:cs typeface="Times New Roman" panose="02020603050405020304" pitchFamily="18" charset="0"/>
              </a:rPr>
              <a:t>The Bank recognizes that the lack of bankable projects remains a major challenge which militates against efforts to attract investment towards priority infrastructure projects</a:t>
            </a:r>
          </a:p>
          <a:p>
            <a:pPr marL="514350" indent="-514350">
              <a:buFont typeface="+mj-lt"/>
              <a:buAutoNum type="romanUcPeriod"/>
            </a:pPr>
            <a:r>
              <a:rPr lang="en-ZW" sz="2400" dirty="0">
                <a:solidFill>
                  <a:prstClr val="black"/>
                </a:solidFill>
                <a:cs typeface="Times New Roman" panose="02020603050405020304" pitchFamily="18" charset="0"/>
              </a:rPr>
              <a:t>In response, the Bank established PPDF to finance project preparation and development processes such as layouts, designs, EIA and Feasibility Studies</a:t>
            </a:r>
          </a:p>
          <a:p>
            <a:pPr marL="514350" indent="-514350">
              <a:buFont typeface="+mj-lt"/>
              <a:buAutoNum type="romanUcPeriod"/>
            </a:pPr>
            <a:r>
              <a:rPr lang="en-ZW" sz="2400" dirty="0">
                <a:solidFill>
                  <a:prstClr val="black"/>
                </a:solidFill>
                <a:cs typeface="Times New Roman" panose="02020603050405020304" pitchFamily="18" charset="0"/>
              </a:rPr>
              <a:t>Started off with seed capital of US$2.5m but now increased to US$10m</a:t>
            </a:r>
          </a:p>
        </p:txBody>
      </p:sp>
      <p:pic>
        <p:nvPicPr>
          <p:cNvPr id="4" name="Picture 3">
            <a:extLst>
              <a:ext uri="{FF2B5EF4-FFF2-40B4-BE49-F238E27FC236}">
                <a16:creationId xmlns:a16="http://schemas.microsoft.com/office/drawing/2014/main" id="{E45D5A68-81BB-40D1-A82F-CD5D7B36AED5}"/>
              </a:ext>
            </a:extLst>
          </p:cNvPr>
          <p:cNvPicPr>
            <a:picLocks noChangeAspect="1"/>
          </p:cNvPicPr>
          <p:nvPr/>
        </p:nvPicPr>
        <p:blipFill>
          <a:blip r:embed="rId3"/>
          <a:stretch>
            <a:fillRect/>
          </a:stretch>
        </p:blipFill>
        <p:spPr>
          <a:xfrm>
            <a:off x="7522571" y="5915143"/>
            <a:ext cx="1621429" cy="942857"/>
          </a:xfrm>
          <a:prstGeom prst="rect">
            <a:avLst/>
          </a:prstGeom>
        </p:spPr>
      </p:pic>
      <p:cxnSp>
        <p:nvCxnSpPr>
          <p:cNvPr id="5" name="Straight Connector 4">
            <a:extLst>
              <a:ext uri="{FF2B5EF4-FFF2-40B4-BE49-F238E27FC236}">
                <a16:creationId xmlns:a16="http://schemas.microsoft.com/office/drawing/2014/main" id="{FB172D97-AFE5-457A-91F9-4908CD141518}"/>
              </a:ext>
            </a:extLst>
          </p:cNvPr>
          <p:cNvCxnSpPr>
            <a:cxnSpLocks/>
          </p:cNvCxnSpPr>
          <p:nvPr/>
        </p:nvCxnSpPr>
        <p:spPr>
          <a:xfrm>
            <a:off x="1445385" y="1293654"/>
            <a:ext cx="712731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4684125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26A84D-BA49-42D5-9922-04B4C6A5E956}"/>
              </a:ext>
            </a:extLst>
          </p:cNvPr>
          <p:cNvSpPr>
            <a:spLocks noGrp="1"/>
          </p:cNvSpPr>
          <p:nvPr>
            <p:ph type="title"/>
          </p:nvPr>
        </p:nvSpPr>
        <p:spPr>
          <a:xfrm>
            <a:off x="1143955" y="599015"/>
            <a:ext cx="7886700" cy="675725"/>
          </a:xfrm>
          <a:noFill/>
          <a:ln>
            <a:noFill/>
          </a:ln>
        </p:spPr>
        <p:txBody>
          <a:bodyPr>
            <a:normAutofit/>
          </a:bodyPr>
          <a:lstStyle/>
          <a:p>
            <a:pPr marL="457200" lvl="1" algn="ctr" rtl="0">
              <a:lnSpc>
                <a:spcPct val="90000"/>
              </a:lnSpc>
              <a:spcBef>
                <a:spcPct val="0"/>
              </a:spcBef>
              <a:defRPr/>
            </a:pPr>
            <a:r>
              <a:rPr lang="en-ZW" sz="2800" b="1" kern="1200" dirty="0">
                <a:solidFill>
                  <a:schemeClr val="tx1"/>
                </a:solidFill>
                <a:latin typeface="+mn-lt"/>
                <a:ea typeface="+mj-ea"/>
                <a:cs typeface="Arial" pitchFamily="34" charset="0"/>
              </a:rPr>
              <a:t>Examples of Projects Being Undertaken</a:t>
            </a:r>
          </a:p>
        </p:txBody>
      </p:sp>
      <p:graphicFrame>
        <p:nvGraphicFramePr>
          <p:cNvPr id="10" name="Content Placeholder 9">
            <a:extLst>
              <a:ext uri="{FF2B5EF4-FFF2-40B4-BE49-F238E27FC236}">
                <a16:creationId xmlns:a16="http://schemas.microsoft.com/office/drawing/2014/main" id="{7C2E5B60-C757-4FF5-8C46-47A91203BFBB}"/>
              </a:ext>
            </a:extLst>
          </p:cNvPr>
          <p:cNvGraphicFramePr>
            <a:graphicFrameLocks noGrp="1"/>
          </p:cNvGraphicFramePr>
          <p:nvPr>
            <p:ph idx="1"/>
            <p:extLst>
              <p:ext uri="{D42A27DB-BD31-4B8C-83A1-F6EECF244321}">
                <p14:modId xmlns:p14="http://schemas.microsoft.com/office/powerpoint/2010/main" val="1325757750"/>
              </p:ext>
            </p:extLst>
          </p:nvPr>
        </p:nvGraphicFramePr>
        <p:xfrm>
          <a:off x="780699" y="1547356"/>
          <a:ext cx="8037624" cy="4570603"/>
        </p:xfrm>
        <a:graphic>
          <a:graphicData uri="http://schemas.openxmlformats.org/drawingml/2006/table">
            <a:tbl>
              <a:tblPr firstRow="1" firstCol="1" bandRow="1">
                <a:tableStyleId>{9D7B26C5-4107-4FEC-AEDC-1716B250A1EF}</a:tableStyleId>
              </a:tblPr>
              <a:tblGrid>
                <a:gridCol w="2009189">
                  <a:extLst>
                    <a:ext uri="{9D8B030D-6E8A-4147-A177-3AD203B41FA5}">
                      <a16:colId xmlns:a16="http://schemas.microsoft.com/office/drawing/2014/main" val="1006037264"/>
                    </a:ext>
                  </a:extLst>
                </a:gridCol>
                <a:gridCol w="2009189">
                  <a:extLst>
                    <a:ext uri="{9D8B030D-6E8A-4147-A177-3AD203B41FA5}">
                      <a16:colId xmlns:a16="http://schemas.microsoft.com/office/drawing/2014/main" val="4017814692"/>
                    </a:ext>
                  </a:extLst>
                </a:gridCol>
                <a:gridCol w="2009189">
                  <a:extLst>
                    <a:ext uri="{9D8B030D-6E8A-4147-A177-3AD203B41FA5}">
                      <a16:colId xmlns:a16="http://schemas.microsoft.com/office/drawing/2014/main" val="861335126"/>
                    </a:ext>
                  </a:extLst>
                </a:gridCol>
                <a:gridCol w="2010057">
                  <a:extLst>
                    <a:ext uri="{9D8B030D-6E8A-4147-A177-3AD203B41FA5}">
                      <a16:colId xmlns:a16="http://schemas.microsoft.com/office/drawing/2014/main" val="2698618141"/>
                    </a:ext>
                  </a:extLst>
                </a:gridCol>
              </a:tblGrid>
              <a:tr h="202962">
                <a:tc>
                  <a:txBody>
                    <a:bodyPr/>
                    <a:lstStyle/>
                    <a:p>
                      <a:pPr>
                        <a:lnSpc>
                          <a:spcPct val="115000"/>
                        </a:lnSpc>
                        <a:spcAft>
                          <a:spcPts val="0"/>
                        </a:spcAft>
                      </a:pPr>
                      <a:r>
                        <a:rPr lang="en-ZW" sz="1300" dirty="0" err="1">
                          <a:effectLst/>
                        </a:rPr>
                        <a:t>ProjectPhase</a:t>
                      </a:r>
                      <a:r>
                        <a:rPr lang="en-ZW" sz="1300" dirty="0">
                          <a:effectLst/>
                        </a:rPr>
                        <a:t> </a:t>
                      </a:r>
                      <a:endParaRPr lang="en-ZW"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nSpc>
                          <a:spcPct val="115000"/>
                        </a:lnSpc>
                        <a:spcAft>
                          <a:spcPts val="0"/>
                        </a:spcAft>
                      </a:pPr>
                      <a:r>
                        <a:rPr lang="en-ZW" sz="1300" dirty="0">
                          <a:effectLst/>
                        </a:rPr>
                        <a:t>Description</a:t>
                      </a:r>
                      <a:endParaRPr lang="en-ZW"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nSpc>
                          <a:spcPct val="115000"/>
                        </a:lnSpc>
                        <a:spcAft>
                          <a:spcPts val="0"/>
                        </a:spcAft>
                      </a:pPr>
                      <a:r>
                        <a:rPr lang="en-ZW" sz="1300" dirty="0">
                          <a:effectLst/>
                        </a:rPr>
                        <a:t>Project Cost (US$)</a:t>
                      </a:r>
                      <a:endParaRPr lang="en-ZW"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nSpc>
                          <a:spcPct val="115000"/>
                        </a:lnSpc>
                        <a:spcAft>
                          <a:spcPts val="0"/>
                        </a:spcAft>
                      </a:pPr>
                      <a:r>
                        <a:rPr lang="en-ZW" sz="1300" dirty="0">
                          <a:effectLst/>
                        </a:rPr>
                        <a:t>Status</a:t>
                      </a:r>
                      <a:endParaRPr lang="en-ZW"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3067550265"/>
                  </a:ext>
                </a:extLst>
              </a:tr>
              <a:tr h="526274">
                <a:tc>
                  <a:txBody>
                    <a:bodyPr/>
                    <a:lstStyle/>
                    <a:p>
                      <a:pPr>
                        <a:lnSpc>
                          <a:spcPct val="115000"/>
                        </a:lnSpc>
                        <a:spcAft>
                          <a:spcPts val="0"/>
                        </a:spcAft>
                      </a:pPr>
                      <a:r>
                        <a:rPr lang="en-ZW" sz="1300" dirty="0" err="1">
                          <a:effectLst/>
                        </a:rPr>
                        <a:t>Clipsham</a:t>
                      </a:r>
                      <a:r>
                        <a:rPr lang="en-ZW" sz="1300" dirty="0">
                          <a:effectLst/>
                        </a:rPr>
                        <a:t> Views – Masvingo</a:t>
                      </a:r>
                      <a:endParaRPr lang="en-ZW"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nSpc>
                          <a:spcPct val="115000"/>
                        </a:lnSpc>
                        <a:spcAft>
                          <a:spcPts val="0"/>
                        </a:spcAft>
                      </a:pPr>
                      <a:r>
                        <a:rPr lang="en-ZW" sz="1300" dirty="0">
                          <a:effectLst/>
                        </a:rPr>
                        <a:t>Servicing of 704 low density stands</a:t>
                      </a:r>
                      <a:endParaRPr lang="en-ZW" sz="1300" b="1"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nSpc>
                          <a:spcPct val="115000"/>
                        </a:lnSpc>
                        <a:spcAft>
                          <a:spcPts val="0"/>
                        </a:spcAft>
                      </a:pPr>
                      <a:r>
                        <a:rPr lang="en-ZW" sz="1300" dirty="0">
                          <a:effectLst/>
                        </a:rPr>
                        <a:t>6,700,000</a:t>
                      </a:r>
                      <a:endParaRPr lang="en-ZW" sz="1300" b="1"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nSpc>
                          <a:spcPct val="115000"/>
                        </a:lnSpc>
                        <a:spcAft>
                          <a:spcPts val="0"/>
                        </a:spcAft>
                      </a:pPr>
                      <a:r>
                        <a:rPr lang="en-ZW" sz="1300" dirty="0">
                          <a:effectLst/>
                        </a:rPr>
                        <a:t>Completed</a:t>
                      </a:r>
                      <a:endParaRPr lang="en-ZW" sz="1300" b="1"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166496298"/>
                  </a:ext>
                </a:extLst>
              </a:tr>
              <a:tr h="618617">
                <a:tc>
                  <a:txBody>
                    <a:bodyPr/>
                    <a:lstStyle/>
                    <a:p>
                      <a:pPr>
                        <a:lnSpc>
                          <a:spcPct val="115000"/>
                        </a:lnSpc>
                        <a:spcAft>
                          <a:spcPts val="0"/>
                        </a:spcAft>
                      </a:pPr>
                      <a:r>
                        <a:rPr lang="en-ZW" sz="1300" dirty="0">
                          <a:effectLst/>
                        </a:rPr>
                        <a:t>Bulawayo Students Accommodation Complex</a:t>
                      </a:r>
                      <a:endParaRPr lang="en-ZW"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nSpc>
                          <a:spcPct val="115000"/>
                        </a:lnSpc>
                        <a:spcAft>
                          <a:spcPts val="0"/>
                        </a:spcAft>
                      </a:pPr>
                      <a:r>
                        <a:rPr lang="en-ZW" sz="1300" dirty="0">
                          <a:effectLst/>
                        </a:rPr>
                        <a:t>Student Hostels (1032 beds) and commercial centre</a:t>
                      </a:r>
                      <a:endParaRPr lang="en-ZW" sz="1300" b="1"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nSpc>
                          <a:spcPct val="115000"/>
                        </a:lnSpc>
                        <a:spcAft>
                          <a:spcPts val="0"/>
                        </a:spcAft>
                      </a:pPr>
                      <a:r>
                        <a:rPr lang="en-ZW" sz="1300" dirty="0">
                          <a:effectLst/>
                        </a:rPr>
                        <a:t>12,000,000</a:t>
                      </a:r>
                      <a:endParaRPr lang="en-ZW" sz="13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nSpc>
                          <a:spcPct val="115000"/>
                        </a:lnSpc>
                        <a:spcAft>
                          <a:spcPts val="0"/>
                        </a:spcAft>
                      </a:pPr>
                      <a:r>
                        <a:rPr lang="en-ZW" sz="1300" dirty="0">
                          <a:effectLst/>
                        </a:rPr>
                        <a:t>Construction in progress</a:t>
                      </a:r>
                      <a:endParaRPr lang="en-ZW" sz="1300" b="1"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3469938671"/>
                  </a:ext>
                </a:extLst>
              </a:tr>
              <a:tr h="471939">
                <a:tc>
                  <a:txBody>
                    <a:bodyPr/>
                    <a:lstStyle/>
                    <a:p>
                      <a:pPr>
                        <a:lnSpc>
                          <a:spcPct val="115000"/>
                        </a:lnSpc>
                        <a:spcAft>
                          <a:spcPts val="0"/>
                        </a:spcAft>
                      </a:pPr>
                      <a:r>
                        <a:rPr lang="en-ZW" sz="1300" dirty="0">
                          <a:effectLst/>
                        </a:rPr>
                        <a:t>ZETDC Prepaid Metering</a:t>
                      </a:r>
                      <a:endParaRPr lang="en-ZW"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nSpc>
                          <a:spcPct val="115000"/>
                        </a:lnSpc>
                        <a:spcAft>
                          <a:spcPts val="0"/>
                        </a:spcAft>
                      </a:pPr>
                      <a:r>
                        <a:rPr lang="en-ZW" sz="1300" dirty="0">
                          <a:effectLst/>
                        </a:rPr>
                        <a:t>Installation of 800,000 prepaid meters</a:t>
                      </a:r>
                      <a:endParaRPr lang="en-ZW" sz="1300" b="1"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nSpc>
                          <a:spcPct val="115000"/>
                        </a:lnSpc>
                        <a:spcAft>
                          <a:spcPts val="0"/>
                        </a:spcAft>
                      </a:pPr>
                      <a:r>
                        <a:rPr lang="en-ZW" sz="1300" dirty="0">
                          <a:effectLst/>
                        </a:rPr>
                        <a:t>45,000,000</a:t>
                      </a:r>
                      <a:endParaRPr lang="en-ZW" sz="1300" b="1"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nSpc>
                          <a:spcPct val="115000"/>
                        </a:lnSpc>
                        <a:spcAft>
                          <a:spcPts val="0"/>
                        </a:spcAft>
                      </a:pPr>
                      <a:r>
                        <a:rPr lang="en-ZW" sz="1300" dirty="0">
                          <a:effectLst/>
                        </a:rPr>
                        <a:t>Completed</a:t>
                      </a:r>
                      <a:endParaRPr lang="en-ZW" sz="1300" b="1"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1731391131"/>
                  </a:ext>
                </a:extLst>
              </a:tr>
              <a:tr h="408305">
                <a:tc>
                  <a:txBody>
                    <a:bodyPr/>
                    <a:lstStyle/>
                    <a:p>
                      <a:pPr>
                        <a:lnSpc>
                          <a:spcPct val="115000"/>
                        </a:lnSpc>
                        <a:spcAft>
                          <a:spcPts val="0"/>
                        </a:spcAft>
                      </a:pPr>
                      <a:r>
                        <a:rPr lang="en-ZW" sz="1300" dirty="0">
                          <a:effectLst/>
                        </a:rPr>
                        <a:t>Victoria Falls WASH</a:t>
                      </a:r>
                      <a:endParaRPr lang="en-ZW"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nSpc>
                          <a:spcPct val="115000"/>
                        </a:lnSpc>
                        <a:spcAft>
                          <a:spcPts val="0"/>
                        </a:spcAft>
                      </a:pPr>
                      <a:r>
                        <a:rPr lang="en-ZW" sz="1300" dirty="0">
                          <a:effectLst/>
                        </a:rPr>
                        <a:t>Water and Sewer augmentation</a:t>
                      </a:r>
                      <a:endParaRPr lang="en-ZW" sz="1300" b="1"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nSpc>
                          <a:spcPct val="115000"/>
                        </a:lnSpc>
                        <a:spcAft>
                          <a:spcPts val="0"/>
                        </a:spcAft>
                      </a:pPr>
                      <a:r>
                        <a:rPr lang="en-ZW" sz="1300" dirty="0">
                          <a:effectLst/>
                        </a:rPr>
                        <a:t>12,000,000</a:t>
                      </a:r>
                      <a:endParaRPr lang="en-ZW" sz="1300" b="1"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nSpc>
                          <a:spcPct val="115000"/>
                        </a:lnSpc>
                        <a:spcAft>
                          <a:spcPts val="0"/>
                        </a:spcAft>
                      </a:pPr>
                      <a:r>
                        <a:rPr lang="en-ZW" sz="1300" dirty="0">
                          <a:effectLst/>
                        </a:rPr>
                        <a:t>Resource Mobilisation</a:t>
                      </a:r>
                      <a:endParaRPr lang="en-ZW" sz="1300" b="1"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604864144"/>
                  </a:ext>
                </a:extLst>
              </a:tr>
              <a:tr h="408305">
                <a:tc>
                  <a:txBody>
                    <a:bodyPr/>
                    <a:lstStyle/>
                    <a:p>
                      <a:pPr>
                        <a:lnSpc>
                          <a:spcPct val="115000"/>
                        </a:lnSpc>
                        <a:spcAft>
                          <a:spcPts val="0"/>
                        </a:spcAft>
                      </a:pPr>
                      <a:r>
                        <a:rPr lang="en-ZW" sz="1300" dirty="0">
                          <a:effectLst/>
                        </a:rPr>
                        <a:t>New Marimba Housing</a:t>
                      </a:r>
                      <a:endParaRPr lang="en-ZW"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nSpc>
                          <a:spcPct val="115000"/>
                        </a:lnSpc>
                        <a:spcAft>
                          <a:spcPts val="0"/>
                        </a:spcAft>
                      </a:pPr>
                      <a:r>
                        <a:rPr lang="en-ZW" sz="1300" dirty="0">
                          <a:effectLst/>
                        </a:rPr>
                        <a:t>Servicing of 340 residential stands</a:t>
                      </a:r>
                      <a:endParaRPr lang="en-ZW" sz="1300" b="1"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nSpc>
                          <a:spcPct val="115000"/>
                        </a:lnSpc>
                        <a:spcAft>
                          <a:spcPts val="0"/>
                        </a:spcAft>
                      </a:pPr>
                      <a:r>
                        <a:rPr lang="en-ZW" sz="1300" dirty="0">
                          <a:effectLst/>
                        </a:rPr>
                        <a:t>3,600,000</a:t>
                      </a:r>
                      <a:endParaRPr lang="en-ZW" sz="1300" b="1"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nSpc>
                          <a:spcPct val="115000"/>
                        </a:lnSpc>
                        <a:spcAft>
                          <a:spcPts val="0"/>
                        </a:spcAft>
                      </a:pPr>
                      <a:r>
                        <a:rPr lang="en-ZW" sz="1300" dirty="0">
                          <a:effectLst/>
                        </a:rPr>
                        <a:t>Completed </a:t>
                      </a:r>
                      <a:r>
                        <a:rPr lang="en-ZW" sz="1300" dirty="0">
                          <a:solidFill>
                            <a:srgbClr val="FF0000"/>
                          </a:solidFill>
                          <a:effectLst/>
                        </a:rPr>
                        <a:t>PHASE 1</a:t>
                      </a:r>
                      <a:endParaRPr lang="en-ZW" sz="13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3349946721"/>
                  </a:ext>
                </a:extLst>
              </a:tr>
              <a:tr h="828929">
                <a:tc>
                  <a:txBody>
                    <a:bodyPr/>
                    <a:lstStyle/>
                    <a:p>
                      <a:pPr>
                        <a:lnSpc>
                          <a:spcPct val="115000"/>
                        </a:lnSpc>
                        <a:spcAft>
                          <a:spcPts val="0"/>
                        </a:spcAft>
                      </a:pPr>
                      <a:r>
                        <a:rPr lang="en-ZW" sz="1300" dirty="0" err="1">
                          <a:effectLst/>
                        </a:rPr>
                        <a:t>Empumalanga</a:t>
                      </a:r>
                      <a:r>
                        <a:rPr lang="en-ZW" sz="1300" dirty="0">
                          <a:effectLst/>
                        </a:rPr>
                        <a:t> West Housing and Sewer Treatment Plant</a:t>
                      </a:r>
                      <a:endParaRPr lang="en-ZW"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nSpc>
                          <a:spcPct val="115000"/>
                        </a:lnSpc>
                        <a:spcAft>
                          <a:spcPts val="0"/>
                        </a:spcAft>
                      </a:pPr>
                      <a:r>
                        <a:rPr lang="en-ZW" sz="1300" dirty="0">
                          <a:effectLst/>
                        </a:rPr>
                        <a:t>Servicing of 2,300 residential stands and rehabilitation of sewer treatment plant</a:t>
                      </a:r>
                      <a:endParaRPr lang="en-ZW" sz="1300" b="1"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nSpc>
                          <a:spcPct val="115000"/>
                        </a:lnSpc>
                        <a:spcAft>
                          <a:spcPts val="0"/>
                        </a:spcAft>
                      </a:pPr>
                      <a:r>
                        <a:rPr lang="en-ZW" sz="1300" dirty="0">
                          <a:effectLst/>
                        </a:rPr>
                        <a:t>6,000,000</a:t>
                      </a:r>
                      <a:endParaRPr lang="en-ZW" sz="1300" b="1"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nSpc>
                          <a:spcPct val="115000"/>
                        </a:lnSpc>
                        <a:spcAft>
                          <a:spcPts val="0"/>
                        </a:spcAft>
                      </a:pPr>
                      <a:r>
                        <a:rPr lang="en-ZW" sz="1300" dirty="0">
                          <a:effectLst/>
                        </a:rPr>
                        <a:t>Construction in progress</a:t>
                      </a:r>
                      <a:endParaRPr lang="en-ZW" sz="1300" b="1"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2262123161"/>
                  </a:ext>
                </a:extLst>
              </a:tr>
              <a:tr h="408305">
                <a:tc>
                  <a:txBody>
                    <a:bodyPr/>
                    <a:lstStyle/>
                    <a:p>
                      <a:pPr>
                        <a:lnSpc>
                          <a:spcPct val="115000"/>
                        </a:lnSpc>
                        <a:spcAft>
                          <a:spcPts val="0"/>
                        </a:spcAft>
                      </a:pPr>
                      <a:r>
                        <a:rPr lang="en-ZW" sz="1300" dirty="0">
                          <a:effectLst/>
                        </a:rPr>
                        <a:t>Chiredzi WASH</a:t>
                      </a:r>
                      <a:endParaRPr lang="en-ZW"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nSpc>
                          <a:spcPct val="115000"/>
                        </a:lnSpc>
                        <a:spcAft>
                          <a:spcPts val="0"/>
                        </a:spcAft>
                      </a:pPr>
                      <a:r>
                        <a:rPr lang="en-ZW" sz="1300" dirty="0">
                          <a:effectLst/>
                        </a:rPr>
                        <a:t>Water and Sewer Augmentations</a:t>
                      </a:r>
                      <a:endParaRPr lang="en-ZW" sz="1300" b="1"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nSpc>
                          <a:spcPct val="115000"/>
                        </a:lnSpc>
                        <a:spcAft>
                          <a:spcPts val="0"/>
                        </a:spcAft>
                      </a:pPr>
                      <a:r>
                        <a:rPr lang="en-ZW" sz="1300" dirty="0">
                          <a:effectLst/>
                        </a:rPr>
                        <a:t>9,700,000</a:t>
                      </a:r>
                      <a:endParaRPr lang="en-ZW" sz="1300" b="1"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nSpc>
                          <a:spcPct val="115000"/>
                        </a:lnSpc>
                        <a:spcAft>
                          <a:spcPts val="0"/>
                        </a:spcAft>
                      </a:pPr>
                      <a:r>
                        <a:rPr lang="en-ZW" sz="1300" dirty="0">
                          <a:effectLst/>
                        </a:rPr>
                        <a:t>Feasibility Studies in progress</a:t>
                      </a:r>
                      <a:endParaRPr lang="en-ZW" sz="1300" b="1"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3361513919"/>
                  </a:ext>
                </a:extLst>
              </a:tr>
              <a:tr h="471939">
                <a:tc>
                  <a:txBody>
                    <a:bodyPr/>
                    <a:lstStyle/>
                    <a:p>
                      <a:pPr>
                        <a:lnSpc>
                          <a:spcPct val="115000"/>
                        </a:lnSpc>
                        <a:spcAft>
                          <a:spcPts val="0"/>
                        </a:spcAft>
                      </a:pPr>
                      <a:r>
                        <a:rPr lang="en-ZW" sz="1300" dirty="0">
                          <a:effectLst/>
                        </a:rPr>
                        <a:t>Kariba Housing</a:t>
                      </a:r>
                      <a:endParaRPr lang="en-ZW"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nSpc>
                          <a:spcPct val="115000"/>
                        </a:lnSpc>
                        <a:spcAft>
                          <a:spcPts val="0"/>
                        </a:spcAft>
                      </a:pPr>
                      <a:r>
                        <a:rPr lang="en-ZW" sz="1300" dirty="0">
                          <a:effectLst/>
                        </a:rPr>
                        <a:t>Servicing of 1560 mixed density stands</a:t>
                      </a:r>
                      <a:endParaRPr lang="en-ZW" sz="1300" b="1"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nSpc>
                          <a:spcPct val="115000"/>
                        </a:lnSpc>
                        <a:spcAft>
                          <a:spcPts val="0"/>
                        </a:spcAft>
                      </a:pPr>
                      <a:r>
                        <a:rPr lang="en-ZW" sz="1300" dirty="0">
                          <a:effectLst/>
                        </a:rPr>
                        <a:t>15,000,000</a:t>
                      </a:r>
                      <a:endParaRPr lang="en-ZW" sz="1300" b="1"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nSpc>
                          <a:spcPct val="115000"/>
                        </a:lnSpc>
                        <a:spcAft>
                          <a:spcPts val="0"/>
                        </a:spcAft>
                      </a:pPr>
                      <a:r>
                        <a:rPr lang="en-ZW" sz="1300" dirty="0">
                          <a:effectLst/>
                        </a:rPr>
                        <a:t>Construction in progress</a:t>
                      </a:r>
                      <a:endParaRPr lang="en-ZW" sz="1300" b="1"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3624716837"/>
                  </a:ext>
                </a:extLst>
              </a:tr>
            </a:tbl>
          </a:graphicData>
        </a:graphic>
      </p:graphicFrame>
      <p:pic>
        <p:nvPicPr>
          <p:cNvPr id="12" name="Picture 11">
            <a:extLst>
              <a:ext uri="{FF2B5EF4-FFF2-40B4-BE49-F238E27FC236}">
                <a16:creationId xmlns:a16="http://schemas.microsoft.com/office/drawing/2014/main" id="{48CA2818-80E9-4066-9CEA-425449B27747}"/>
              </a:ext>
            </a:extLst>
          </p:cNvPr>
          <p:cNvPicPr>
            <a:picLocks noChangeAspect="1"/>
          </p:cNvPicPr>
          <p:nvPr/>
        </p:nvPicPr>
        <p:blipFill>
          <a:blip r:embed="rId2"/>
          <a:stretch>
            <a:fillRect/>
          </a:stretch>
        </p:blipFill>
        <p:spPr>
          <a:xfrm>
            <a:off x="7522571" y="5915143"/>
            <a:ext cx="1621429" cy="942857"/>
          </a:xfrm>
          <a:prstGeom prst="rect">
            <a:avLst/>
          </a:prstGeom>
        </p:spPr>
      </p:pic>
      <p:cxnSp>
        <p:nvCxnSpPr>
          <p:cNvPr id="5" name="Straight Connector 4">
            <a:extLst>
              <a:ext uri="{FF2B5EF4-FFF2-40B4-BE49-F238E27FC236}">
                <a16:creationId xmlns:a16="http://schemas.microsoft.com/office/drawing/2014/main" id="{927EC8CA-3B1C-4B7D-81A2-25DCFAF1820F}"/>
              </a:ext>
            </a:extLst>
          </p:cNvPr>
          <p:cNvCxnSpPr>
            <a:cxnSpLocks/>
          </p:cNvCxnSpPr>
          <p:nvPr/>
        </p:nvCxnSpPr>
        <p:spPr>
          <a:xfrm>
            <a:off x="1595698" y="1240635"/>
            <a:ext cx="712731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49846620"/>
      </p:ext>
    </p:extLst>
  </p:cSld>
  <p:clrMapOvr>
    <a:masterClrMapping/>
  </p:clrMapOvr>
  <p:transition spd="slow">
    <p:cove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A0F3E7AE-9399-4E0E-8139-9269538814E6}"/>
              </a:ext>
            </a:extLst>
          </p:cNvPr>
          <p:cNvSpPr txBox="1"/>
          <p:nvPr/>
        </p:nvSpPr>
        <p:spPr>
          <a:xfrm>
            <a:off x="760957" y="1489320"/>
            <a:ext cx="7759874" cy="1038746"/>
          </a:xfrm>
          <a:prstGeom prst="rect">
            <a:avLst/>
          </a:prstGeom>
          <a:noFill/>
        </p:spPr>
        <p:txBody>
          <a:bodyPr wrap="square" rtlCol="0">
            <a:spAutoFit/>
          </a:bodyPr>
          <a:lstStyle/>
          <a:p>
            <a:r>
              <a:rPr lang="en-ZW" sz="2100" b="1" dirty="0"/>
              <a:t>About IVCF </a:t>
            </a:r>
          </a:p>
          <a:p>
            <a:pPr marL="557171" lvl="1" indent="-214298">
              <a:buFont typeface="Wingdings" panose="05000000000000000000" pitchFamily="2" charset="2"/>
              <a:buChar char="q"/>
            </a:pPr>
            <a:r>
              <a:rPr lang="en-ZW" sz="1350" dirty="0"/>
              <a:t>Infrastructure value chain financing is the provision of financial services and products to the energy, water and sanitation, transport, ICT and housing sector players to address growth constraints.</a:t>
            </a:r>
          </a:p>
          <a:p>
            <a:pPr marL="214298" indent="-214298">
              <a:buFont typeface="Wingdings" panose="05000000000000000000" pitchFamily="2" charset="2"/>
              <a:buChar char="q"/>
            </a:pPr>
            <a:endParaRPr lang="en-ZW" sz="1350" dirty="0"/>
          </a:p>
        </p:txBody>
      </p:sp>
      <p:sp>
        <p:nvSpPr>
          <p:cNvPr id="8" name="TextBox 7">
            <a:extLst>
              <a:ext uri="{FF2B5EF4-FFF2-40B4-BE49-F238E27FC236}">
                <a16:creationId xmlns:a16="http://schemas.microsoft.com/office/drawing/2014/main" id="{CEFEDD6D-6743-422D-81D8-21B50272E22D}"/>
              </a:ext>
            </a:extLst>
          </p:cNvPr>
          <p:cNvSpPr txBox="1"/>
          <p:nvPr/>
        </p:nvSpPr>
        <p:spPr>
          <a:xfrm>
            <a:off x="760957" y="3975737"/>
            <a:ext cx="7759874" cy="1661993"/>
          </a:xfrm>
          <a:prstGeom prst="rect">
            <a:avLst/>
          </a:prstGeom>
          <a:noFill/>
        </p:spPr>
        <p:txBody>
          <a:bodyPr wrap="square" rtlCol="0">
            <a:spAutoFit/>
          </a:bodyPr>
          <a:lstStyle/>
          <a:p>
            <a:r>
              <a:rPr lang="en-ZW" sz="2100" b="1" dirty="0"/>
              <a:t>Specific Objectives</a:t>
            </a:r>
          </a:p>
          <a:p>
            <a:pPr marL="557171" lvl="1" indent="-214298">
              <a:buFont typeface="Wingdings" panose="05000000000000000000" pitchFamily="2" charset="2"/>
              <a:buChar char="q"/>
            </a:pPr>
            <a:r>
              <a:rPr lang="en-ZW" sz="1350" dirty="0"/>
              <a:t>to provide working capital and capital expenditure/ asset finance for players in the infrastructure value chain.</a:t>
            </a:r>
          </a:p>
          <a:p>
            <a:pPr marL="557171" lvl="1" indent="-214298">
              <a:buFont typeface="Wingdings" panose="05000000000000000000" pitchFamily="2" charset="2"/>
              <a:buChar char="q"/>
            </a:pPr>
            <a:r>
              <a:rPr lang="en-ZW" sz="1350" dirty="0"/>
              <a:t>to support players in the infrastructure value chain by providing bank guarantees (bid bonds, performance bonds, advance payment guarantees, maintenance/ retention bonds).</a:t>
            </a:r>
          </a:p>
          <a:p>
            <a:pPr marL="557171" lvl="1" indent="-214298">
              <a:buFont typeface="Wingdings" panose="05000000000000000000" pitchFamily="2" charset="2"/>
              <a:buChar char="q"/>
            </a:pPr>
            <a:r>
              <a:rPr lang="en-ZW" sz="1350" dirty="0"/>
              <a:t>to provide advisory services to players in the infrastructure value chain (business plans and funding proposals).</a:t>
            </a:r>
          </a:p>
        </p:txBody>
      </p:sp>
      <p:sp>
        <p:nvSpPr>
          <p:cNvPr id="9" name="TextBox 8">
            <a:extLst>
              <a:ext uri="{FF2B5EF4-FFF2-40B4-BE49-F238E27FC236}">
                <a16:creationId xmlns:a16="http://schemas.microsoft.com/office/drawing/2014/main" id="{7F6ACCA7-96C6-45EC-A7C7-FC089072A9BD}"/>
              </a:ext>
            </a:extLst>
          </p:cNvPr>
          <p:cNvSpPr txBox="1"/>
          <p:nvPr/>
        </p:nvSpPr>
        <p:spPr>
          <a:xfrm>
            <a:off x="760957" y="2704854"/>
            <a:ext cx="7759874" cy="1038746"/>
          </a:xfrm>
          <a:prstGeom prst="rect">
            <a:avLst/>
          </a:prstGeom>
          <a:noFill/>
        </p:spPr>
        <p:txBody>
          <a:bodyPr wrap="square" rtlCol="0">
            <a:spAutoFit/>
          </a:bodyPr>
          <a:lstStyle/>
          <a:p>
            <a:r>
              <a:rPr lang="en-ZW" sz="2100" b="1" dirty="0"/>
              <a:t>Overall Objective</a:t>
            </a:r>
          </a:p>
          <a:p>
            <a:pPr marL="557171" lvl="1" indent="-214298">
              <a:buFont typeface="Wingdings" panose="05000000000000000000" pitchFamily="2" charset="2"/>
              <a:buChar char="q"/>
            </a:pPr>
            <a:r>
              <a:rPr lang="en-ZW" sz="1350" dirty="0"/>
              <a:t>The overall objective of this product is to promote infrastructure development in Zimbabwe by enhancing the capacity of key players in the infrastructure value chain to improve their effectiveness and efficiency in their operations.</a:t>
            </a:r>
          </a:p>
        </p:txBody>
      </p:sp>
      <p:sp>
        <p:nvSpPr>
          <p:cNvPr id="2" name="TextBox 1">
            <a:extLst>
              <a:ext uri="{FF2B5EF4-FFF2-40B4-BE49-F238E27FC236}">
                <a16:creationId xmlns:a16="http://schemas.microsoft.com/office/drawing/2014/main" id="{97694D9C-BB01-4DE2-B9B3-A7BEA1D6B6A2}"/>
              </a:ext>
            </a:extLst>
          </p:cNvPr>
          <p:cNvSpPr txBox="1"/>
          <p:nvPr/>
        </p:nvSpPr>
        <p:spPr>
          <a:xfrm>
            <a:off x="1728592" y="363255"/>
            <a:ext cx="5336087" cy="867930"/>
          </a:xfrm>
          <a:prstGeom prst="rect">
            <a:avLst/>
          </a:prstGeom>
          <a:noFill/>
        </p:spPr>
        <p:txBody>
          <a:bodyPr wrap="square" rtlCol="0">
            <a:spAutoFit/>
          </a:bodyPr>
          <a:lstStyle/>
          <a:p>
            <a:pPr lvl="1" algn="ctr">
              <a:lnSpc>
                <a:spcPct val="90000"/>
              </a:lnSpc>
              <a:spcBef>
                <a:spcPct val="0"/>
              </a:spcBef>
              <a:defRPr/>
            </a:pPr>
            <a:r>
              <a:rPr lang="en-ZW" sz="2800" b="1" dirty="0">
                <a:ea typeface="+mj-ea"/>
                <a:cs typeface="Arial" pitchFamily="34" charset="0"/>
              </a:rPr>
              <a:t>Infrastructure Value Chain Finance (IVCF)</a:t>
            </a:r>
          </a:p>
        </p:txBody>
      </p:sp>
      <p:cxnSp>
        <p:nvCxnSpPr>
          <p:cNvPr id="10" name="Straight Connector 9">
            <a:extLst>
              <a:ext uri="{FF2B5EF4-FFF2-40B4-BE49-F238E27FC236}">
                <a16:creationId xmlns:a16="http://schemas.microsoft.com/office/drawing/2014/main" id="{87CDF21C-5E71-44F6-8586-44CFE29D9CDE}"/>
              </a:ext>
            </a:extLst>
          </p:cNvPr>
          <p:cNvCxnSpPr>
            <a:cxnSpLocks/>
          </p:cNvCxnSpPr>
          <p:nvPr/>
        </p:nvCxnSpPr>
        <p:spPr>
          <a:xfrm>
            <a:off x="760957" y="1356284"/>
            <a:ext cx="767432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2DB899B8-D272-4377-896C-7E6C6CA12E9D}"/>
              </a:ext>
            </a:extLst>
          </p:cNvPr>
          <p:cNvPicPr>
            <a:picLocks noChangeAspect="1"/>
          </p:cNvPicPr>
          <p:nvPr/>
        </p:nvPicPr>
        <p:blipFill>
          <a:blip r:embed="rId2"/>
          <a:stretch>
            <a:fillRect/>
          </a:stretch>
        </p:blipFill>
        <p:spPr>
          <a:xfrm>
            <a:off x="7522571" y="5915143"/>
            <a:ext cx="1621429" cy="942857"/>
          </a:xfrm>
          <a:prstGeom prst="rect">
            <a:avLst/>
          </a:prstGeom>
        </p:spPr>
      </p:pic>
    </p:spTree>
    <p:extLst>
      <p:ext uri="{BB962C8B-B14F-4D97-AF65-F5344CB8AC3E}">
        <p14:creationId xmlns:p14="http://schemas.microsoft.com/office/powerpoint/2010/main" val="2872075158"/>
      </p:ext>
    </p:extLst>
  </p:cSld>
  <p:clrMapOvr>
    <a:masterClrMapping/>
  </p:clrMapOvr>
  <p:transition spd="med">
    <p:pull/>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EFEDD6D-6743-422D-81D8-21B50272E22D}"/>
              </a:ext>
            </a:extLst>
          </p:cNvPr>
          <p:cNvSpPr txBox="1"/>
          <p:nvPr/>
        </p:nvSpPr>
        <p:spPr>
          <a:xfrm>
            <a:off x="679036" y="1668983"/>
            <a:ext cx="8329808" cy="830997"/>
          </a:xfrm>
          <a:prstGeom prst="rect">
            <a:avLst/>
          </a:prstGeom>
          <a:noFill/>
        </p:spPr>
        <p:txBody>
          <a:bodyPr wrap="square" rtlCol="0">
            <a:spAutoFit/>
          </a:bodyPr>
          <a:lstStyle/>
          <a:p>
            <a:r>
              <a:rPr lang="en-ZW" sz="2100" b="1" dirty="0"/>
              <a:t>Eligible / Qualifying projects</a:t>
            </a:r>
          </a:p>
          <a:p>
            <a:pPr marL="557171" lvl="1" indent="-214298">
              <a:buFont typeface="Wingdings" panose="05000000000000000000" pitchFamily="2" charset="2"/>
              <a:buChar char="q"/>
            </a:pPr>
            <a:r>
              <a:rPr lang="en-ZW" sz="1350" dirty="0"/>
              <a:t>Support will be rendered to players in the energy, water and sanitation, housing, transport and ICT sectors.</a:t>
            </a:r>
          </a:p>
          <a:p>
            <a:pPr marL="214298" indent="-214298">
              <a:buFont typeface="Wingdings" panose="05000000000000000000" pitchFamily="2" charset="2"/>
              <a:buChar char="q"/>
            </a:pPr>
            <a:endParaRPr lang="en-ZW" sz="1350" dirty="0"/>
          </a:p>
        </p:txBody>
      </p:sp>
      <p:sp>
        <p:nvSpPr>
          <p:cNvPr id="2" name="TextBox 1">
            <a:extLst>
              <a:ext uri="{FF2B5EF4-FFF2-40B4-BE49-F238E27FC236}">
                <a16:creationId xmlns:a16="http://schemas.microsoft.com/office/drawing/2014/main" id="{2100BF3D-E322-4DC5-93D3-E73CB9413CBC}"/>
              </a:ext>
            </a:extLst>
          </p:cNvPr>
          <p:cNvSpPr txBox="1"/>
          <p:nvPr/>
        </p:nvSpPr>
        <p:spPr>
          <a:xfrm>
            <a:off x="679036" y="2618164"/>
            <a:ext cx="8085551" cy="2908489"/>
          </a:xfrm>
          <a:prstGeom prst="rect">
            <a:avLst/>
          </a:prstGeom>
          <a:noFill/>
        </p:spPr>
        <p:txBody>
          <a:bodyPr wrap="square" rtlCol="0">
            <a:spAutoFit/>
          </a:bodyPr>
          <a:lstStyle/>
          <a:p>
            <a:pPr lvl="0"/>
            <a:r>
              <a:rPr lang="en-ZW" sz="2100" b="1" dirty="0"/>
              <a:t>The eligible activities include:</a:t>
            </a:r>
          </a:p>
          <a:p>
            <a:pPr marL="557171" lvl="1" indent="-214298">
              <a:buFont typeface="Wingdings" panose="05000000000000000000" pitchFamily="2" charset="2"/>
              <a:buChar char="q"/>
            </a:pPr>
            <a:r>
              <a:rPr lang="en-ZW" sz="1350" dirty="0"/>
              <a:t>construction and maintenance of road, rail and airport, equipment and materials;</a:t>
            </a:r>
          </a:p>
          <a:p>
            <a:pPr marL="557171" lvl="1" indent="-214298">
              <a:buFont typeface="Wingdings" panose="05000000000000000000" pitchFamily="2" charset="2"/>
              <a:buChar char="q"/>
            </a:pPr>
            <a:r>
              <a:rPr lang="en-ZW" sz="1350" dirty="0"/>
              <a:t>water and sewer reticulation; equipment and materials;</a:t>
            </a:r>
          </a:p>
          <a:p>
            <a:pPr marL="557171" lvl="1" indent="-214298">
              <a:buFont typeface="Wingdings" panose="05000000000000000000" pitchFamily="2" charset="2"/>
              <a:buChar char="q"/>
            </a:pPr>
            <a:r>
              <a:rPr lang="en-ZW" sz="1350" dirty="0"/>
              <a:t>improvement in existing power generation, transmission and distribution systems;</a:t>
            </a:r>
          </a:p>
          <a:p>
            <a:pPr marL="557171" lvl="1" indent="-214298">
              <a:buFont typeface="Wingdings" panose="05000000000000000000" pitchFamily="2" charset="2"/>
              <a:buChar char="q"/>
            </a:pPr>
            <a:r>
              <a:rPr lang="en-ZW" sz="1350" dirty="0"/>
              <a:t>renewable energy equipment (wind, solar, hydro, geothermal, biomass and biogas power projects);</a:t>
            </a:r>
          </a:p>
          <a:p>
            <a:pPr marL="557171" lvl="1" indent="-214298">
              <a:buFont typeface="Wingdings" panose="05000000000000000000" pitchFamily="2" charset="2"/>
              <a:buChar char="q"/>
            </a:pPr>
            <a:r>
              <a:rPr lang="en-ZW" sz="1350" dirty="0"/>
              <a:t>housing (roofing materials, cement manufacturing, quarry, bricks and related products); and </a:t>
            </a:r>
          </a:p>
          <a:p>
            <a:pPr marL="557171" lvl="1" indent="-214298">
              <a:buFont typeface="Wingdings" panose="05000000000000000000" pitchFamily="2" charset="2"/>
              <a:buChar char="q"/>
            </a:pPr>
            <a:r>
              <a:rPr lang="en-ZW" sz="1350" dirty="0"/>
              <a:t>ICT back bone infrastructure, base stations, mobile money transfer platforms, equipment and related materials.</a:t>
            </a:r>
          </a:p>
          <a:p>
            <a:pPr marL="557171" lvl="1" indent="-214298">
              <a:buFont typeface="Wingdings" panose="05000000000000000000" pitchFamily="2" charset="2"/>
              <a:buChar char="q"/>
            </a:pPr>
            <a:r>
              <a:rPr lang="en-ZW" sz="1350" dirty="0"/>
              <a:t>Respect of sustainable development (Climate, gender, social etc)</a:t>
            </a:r>
          </a:p>
          <a:p>
            <a:r>
              <a:rPr lang="en-ZW" sz="1350" b="1" dirty="0"/>
              <a:t>Note</a:t>
            </a:r>
          </a:p>
          <a:p>
            <a:pPr marL="557171" lvl="1" indent="-214298">
              <a:buFont typeface="Wingdings" panose="05000000000000000000" pitchFamily="2" charset="2"/>
              <a:buChar char="q"/>
            </a:pPr>
            <a:r>
              <a:rPr lang="en-ZW" sz="1350" b="1" i="1" dirty="0"/>
              <a:t>The Bank shall NOT fund projects of a re-financing nature. Priority shall be given to those players that are directly involved in infrastructure development. Instruments used to implement the product.</a:t>
            </a:r>
          </a:p>
          <a:p>
            <a:pPr lvl="0"/>
            <a:endParaRPr lang="en-ZW" sz="1350" dirty="0"/>
          </a:p>
        </p:txBody>
      </p:sp>
      <p:sp>
        <p:nvSpPr>
          <p:cNvPr id="5" name="TextBox 4">
            <a:extLst>
              <a:ext uri="{FF2B5EF4-FFF2-40B4-BE49-F238E27FC236}">
                <a16:creationId xmlns:a16="http://schemas.microsoft.com/office/drawing/2014/main" id="{123D330A-52D4-4A34-AA49-9A61AA696C33}"/>
              </a:ext>
            </a:extLst>
          </p:cNvPr>
          <p:cNvSpPr txBox="1"/>
          <p:nvPr/>
        </p:nvSpPr>
        <p:spPr>
          <a:xfrm>
            <a:off x="1728592" y="363255"/>
            <a:ext cx="5336087" cy="867930"/>
          </a:xfrm>
          <a:prstGeom prst="rect">
            <a:avLst/>
          </a:prstGeom>
          <a:noFill/>
        </p:spPr>
        <p:txBody>
          <a:bodyPr wrap="square" rtlCol="0">
            <a:spAutoFit/>
          </a:bodyPr>
          <a:lstStyle/>
          <a:p>
            <a:pPr lvl="1" algn="ctr">
              <a:lnSpc>
                <a:spcPct val="90000"/>
              </a:lnSpc>
              <a:spcBef>
                <a:spcPct val="0"/>
              </a:spcBef>
              <a:defRPr/>
            </a:pPr>
            <a:r>
              <a:rPr lang="en-ZW" sz="2800" b="1" dirty="0">
                <a:ea typeface="+mj-ea"/>
                <a:cs typeface="Arial" pitchFamily="34" charset="0"/>
              </a:rPr>
              <a:t>Infrastructure Value Chain Finance (IVCF) cont’d </a:t>
            </a:r>
          </a:p>
        </p:txBody>
      </p:sp>
      <p:cxnSp>
        <p:nvCxnSpPr>
          <p:cNvPr id="6" name="Straight Connector 5">
            <a:extLst>
              <a:ext uri="{FF2B5EF4-FFF2-40B4-BE49-F238E27FC236}">
                <a16:creationId xmlns:a16="http://schemas.microsoft.com/office/drawing/2014/main" id="{3B7370AA-4244-42A6-A31C-B3F4A25DAFE7}"/>
              </a:ext>
            </a:extLst>
          </p:cNvPr>
          <p:cNvCxnSpPr>
            <a:cxnSpLocks/>
          </p:cNvCxnSpPr>
          <p:nvPr/>
        </p:nvCxnSpPr>
        <p:spPr>
          <a:xfrm>
            <a:off x="734839" y="1443966"/>
            <a:ext cx="767432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9E647F4D-D530-4C6A-9B19-BEDAECF3C06A}"/>
              </a:ext>
            </a:extLst>
          </p:cNvPr>
          <p:cNvPicPr>
            <a:picLocks noChangeAspect="1"/>
          </p:cNvPicPr>
          <p:nvPr/>
        </p:nvPicPr>
        <p:blipFill>
          <a:blip r:embed="rId2"/>
          <a:stretch>
            <a:fillRect/>
          </a:stretch>
        </p:blipFill>
        <p:spPr>
          <a:xfrm>
            <a:off x="7522571" y="5915143"/>
            <a:ext cx="1621429" cy="942857"/>
          </a:xfrm>
          <a:prstGeom prst="rect">
            <a:avLst/>
          </a:prstGeom>
        </p:spPr>
      </p:pic>
    </p:spTree>
    <p:extLst>
      <p:ext uri="{BB962C8B-B14F-4D97-AF65-F5344CB8AC3E}">
        <p14:creationId xmlns:p14="http://schemas.microsoft.com/office/powerpoint/2010/main" val="727264573"/>
      </p:ext>
    </p:extLst>
  </p:cSld>
  <p:clrMapOvr>
    <a:masterClrMapping/>
  </p:clrMapOvr>
  <p:transition spd="slow">
    <p:push dir="u"/>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0225A87-273A-4297-837E-9CBE9853E114}"/>
              </a:ext>
            </a:extLst>
          </p:cNvPr>
          <p:cNvSpPr txBox="1"/>
          <p:nvPr/>
        </p:nvSpPr>
        <p:spPr>
          <a:xfrm>
            <a:off x="734839" y="4541536"/>
            <a:ext cx="7811543" cy="1246495"/>
          </a:xfrm>
          <a:prstGeom prst="rect">
            <a:avLst/>
          </a:prstGeom>
          <a:noFill/>
        </p:spPr>
        <p:txBody>
          <a:bodyPr wrap="square" rtlCol="0">
            <a:spAutoFit/>
          </a:bodyPr>
          <a:lstStyle/>
          <a:p>
            <a:r>
              <a:rPr lang="en-ZW" sz="2100" b="1" dirty="0"/>
              <a:t>Collaboration Opportunities</a:t>
            </a:r>
          </a:p>
          <a:p>
            <a:pPr marL="557171" lvl="1" indent="-214298">
              <a:buFont typeface="Wingdings" panose="05000000000000000000" pitchFamily="2" charset="2"/>
              <a:buChar char="q"/>
            </a:pPr>
            <a:r>
              <a:rPr lang="en-ZW" sz="1350" dirty="0"/>
              <a:t>There is scope for; collaboration with other banks through syndication, and JVs with; municipalities, road authorities, government departments and private sector.</a:t>
            </a:r>
          </a:p>
          <a:p>
            <a:endParaRPr lang="en-ZW" sz="1350" dirty="0"/>
          </a:p>
          <a:p>
            <a:endParaRPr lang="en-ZW" sz="1350" dirty="0"/>
          </a:p>
        </p:txBody>
      </p:sp>
      <p:sp>
        <p:nvSpPr>
          <p:cNvPr id="8" name="TextBox 7">
            <a:extLst>
              <a:ext uri="{FF2B5EF4-FFF2-40B4-BE49-F238E27FC236}">
                <a16:creationId xmlns:a16="http://schemas.microsoft.com/office/drawing/2014/main" id="{61AB3E82-D9D8-42F4-93C8-53032623D50A}"/>
              </a:ext>
            </a:extLst>
          </p:cNvPr>
          <p:cNvSpPr txBox="1"/>
          <p:nvPr/>
        </p:nvSpPr>
        <p:spPr>
          <a:xfrm>
            <a:off x="734839" y="1642382"/>
            <a:ext cx="6845473" cy="2700739"/>
          </a:xfrm>
          <a:prstGeom prst="rect">
            <a:avLst/>
          </a:prstGeom>
          <a:noFill/>
        </p:spPr>
        <p:txBody>
          <a:bodyPr wrap="square" rtlCol="0">
            <a:spAutoFit/>
          </a:bodyPr>
          <a:lstStyle>
            <a:defPPr>
              <a:defRPr lang="en-US"/>
            </a:defPPr>
            <a:lvl1pPr>
              <a:defRPr/>
            </a:lvl1pPr>
          </a:lstStyle>
          <a:p>
            <a:r>
              <a:rPr lang="en-ZW" sz="2100" b="1" dirty="0"/>
              <a:t>The instruments include:</a:t>
            </a:r>
          </a:p>
          <a:p>
            <a:pPr marL="557171" lvl="1" indent="-214298">
              <a:buFont typeface="Wingdings" panose="05000000000000000000" pitchFamily="2" charset="2"/>
              <a:buChar char="q"/>
            </a:pPr>
            <a:r>
              <a:rPr lang="en-ZW" sz="1350" dirty="0"/>
              <a:t>structured finance packages;</a:t>
            </a:r>
          </a:p>
          <a:p>
            <a:pPr marL="557171" lvl="1" indent="-214298">
              <a:buFont typeface="Wingdings" panose="05000000000000000000" pitchFamily="2" charset="2"/>
              <a:buChar char="q"/>
            </a:pPr>
            <a:r>
              <a:rPr lang="en-ZW" sz="1350" dirty="0"/>
              <a:t>bank guarantees;</a:t>
            </a:r>
          </a:p>
          <a:p>
            <a:pPr marL="557171" lvl="1" indent="-214298">
              <a:buFont typeface="Wingdings" panose="05000000000000000000" pitchFamily="2" charset="2"/>
              <a:buChar char="q"/>
            </a:pPr>
            <a:r>
              <a:rPr lang="en-ZW" sz="1350" dirty="0"/>
              <a:t>pre-and post shipment finance to exporters and importers;</a:t>
            </a:r>
          </a:p>
          <a:p>
            <a:pPr marL="557171" lvl="1" indent="-214298">
              <a:buFont typeface="Wingdings" panose="05000000000000000000" pitchFamily="2" charset="2"/>
              <a:buChar char="q"/>
            </a:pPr>
            <a:r>
              <a:rPr lang="en-ZW" sz="1350" dirty="0"/>
              <a:t>asset finance;</a:t>
            </a:r>
          </a:p>
          <a:p>
            <a:pPr marL="557171" lvl="1" indent="-214298">
              <a:buFont typeface="Wingdings" panose="05000000000000000000" pitchFamily="2" charset="2"/>
              <a:buChar char="q"/>
            </a:pPr>
            <a:r>
              <a:rPr lang="en-ZW" sz="1350" dirty="0"/>
              <a:t>bankers acceptances;</a:t>
            </a:r>
          </a:p>
          <a:p>
            <a:pPr marL="557171" lvl="1" indent="-214298">
              <a:buFont typeface="Wingdings" panose="05000000000000000000" pitchFamily="2" charset="2"/>
              <a:buChar char="q"/>
            </a:pPr>
            <a:r>
              <a:rPr lang="en-ZW" sz="1350" dirty="0"/>
              <a:t>bridging loans;</a:t>
            </a:r>
          </a:p>
          <a:p>
            <a:pPr marL="557171" lvl="1" indent="-214298">
              <a:buFont typeface="Wingdings" panose="05000000000000000000" pitchFamily="2" charset="2"/>
              <a:buChar char="q"/>
            </a:pPr>
            <a:r>
              <a:rPr lang="en-ZW" sz="1350" dirty="0"/>
              <a:t>working capital short term loans (up to 12 months);</a:t>
            </a:r>
          </a:p>
          <a:p>
            <a:pPr marL="557171" lvl="1" indent="-214298">
              <a:buFont typeface="Wingdings" panose="05000000000000000000" pitchFamily="2" charset="2"/>
              <a:buChar char="q"/>
            </a:pPr>
            <a:r>
              <a:rPr lang="en-ZW" sz="1350" dirty="0"/>
              <a:t>capital expenditure medium term loans (up to 24 months);</a:t>
            </a:r>
          </a:p>
          <a:p>
            <a:pPr marL="557171" lvl="1" indent="-214298">
              <a:buFont typeface="Wingdings" panose="05000000000000000000" pitchFamily="2" charset="2"/>
              <a:buChar char="q"/>
            </a:pPr>
            <a:r>
              <a:rPr lang="en-ZW" sz="1350" dirty="0"/>
              <a:t>order financing;</a:t>
            </a:r>
          </a:p>
          <a:p>
            <a:pPr marL="557171" lvl="1" indent="-214298">
              <a:buFont typeface="Wingdings" panose="05000000000000000000" pitchFamily="2" charset="2"/>
              <a:buChar char="q"/>
            </a:pPr>
            <a:r>
              <a:rPr lang="en-ZW" sz="1350" dirty="0"/>
              <a:t>invoice discounting; and </a:t>
            </a:r>
          </a:p>
          <a:p>
            <a:pPr marL="557171" lvl="1" indent="-214298">
              <a:buFont typeface="Wingdings" panose="05000000000000000000" pitchFamily="2" charset="2"/>
              <a:buChar char="q"/>
            </a:pPr>
            <a:r>
              <a:rPr lang="en-ZW" sz="1350" dirty="0"/>
              <a:t>debt factoring.</a:t>
            </a:r>
          </a:p>
        </p:txBody>
      </p:sp>
      <p:sp>
        <p:nvSpPr>
          <p:cNvPr id="5" name="TextBox 4">
            <a:extLst>
              <a:ext uri="{FF2B5EF4-FFF2-40B4-BE49-F238E27FC236}">
                <a16:creationId xmlns:a16="http://schemas.microsoft.com/office/drawing/2014/main" id="{DD5BC100-6CD3-4312-B32F-7B28FC0547B1}"/>
              </a:ext>
            </a:extLst>
          </p:cNvPr>
          <p:cNvSpPr txBox="1"/>
          <p:nvPr/>
        </p:nvSpPr>
        <p:spPr>
          <a:xfrm>
            <a:off x="1728592" y="363255"/>
            <a:ext cx="5336087" cy="867930"/>
          </a:xfrm>
          <a:prstGeom prst="rect">
            <a:avLst/>
          </a:prstGeom>
          <a:noFill/>
        </p:spPr>
        <p:txBody>
          <a:bodyPr wrap="square" rtlCol="0">
            <a:spAutoFit/>
          </a:bodyPr>
          <a:lstStyle/>
          <a:p>
            <a:pPr lvl="1" algn="ctr">
              <a:lnSpc>
                <a:spcPct val="90000"/>
              </a:lnSpc>
              <a:spcBef>
                <a:spcPct val="0"/>
              </a:spcBef>
              <a:defRPr/>
            </a:pPr>
            <a:r>
              <a:rPr lang="en-ZW" sz="2800" b="1" dirty="0">
                <a:ea typeface="+mj-ea"/>
                <a:cs typeface="Arial" pitchFamily="34" charset="0"/>
              </a:rPr>
              <a:t>Infrastructure Value Chain Finance (IVCF) cont’d </a:t>
            </a:r>
          </a:p>
        </p:txBody>
      </p:sp>
      <p:cxnSp>
        <p:nvCxnSpPr>
          <p:cNvPr id="6" name="Straight Connector 5">
            <a:extLst>
              <a:ext uri="{FF2B5EF4-FFF2-40B4-BE49-F238E27FC236}">
                <a16:creationId xmlns:a16="http://schemas.microsoft.com/office/drawing/2014/main" id="{18F1E6A4-7583-43C6-B741-10A3EEE69E1C}"/>
              </a:ext>
            </a:extLst>
          </p:cNvPr>
          <p:cNvCxnSpPr>
            <a:cxnSpLocks/>
          </p:cNvCxnSpPr>
          <p:nvPr/>
        </p:nvCxnSpPr>
        <p:spPr>
          <a:xfrm>
            <a:off x="734839" y="1443966"/>
            <a:ext cx="767432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3F8D0790-5AA1-4D1E-BD96-E7E2382CE8AD}"/>
              </a:ext>
            </a:extLst>
          </p:cNvPr>
          <p:cNvPicPr>
            <a:picLocks noChangeAspect="1"/>
          </p:cNvPicPr>
          <p:nvPr/>
        </p:nvPicPr>
        <p:blipFill>
          <a:blip r:embed="rId2"/>
          <a:stretch>
            <a:fillRect/>
          </a:stretch>
        </p:blipFill>
        <p:spPr>
          <a:xfrm>
            <a:off x="7522571" y="5915143"/>
            <a:ext cx="1621429" cy="942857"/>
          </a:xfrm>
          <a:prstGeom prst="rect">
            <a:avLst/>
          </a:prstGeom>
        </p:spPr>
      </p:pic>
    </p:spTree>
    <p:extLst>
      <p:ext uri="{BB962C8B-B14F-4D97-AF65-F5344CB8AC3E}">
        <p14:creationId xmlns:p14="http://schemas.microsoft.com/office/powerpoint/2010/main" val="152412503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9F69D804-1084-47AF-8F24-9D7E846B279C}"/>
              </a:ext>
            </a:extLst>
          </p:cNvPr>
          <p:cNvSpPr txBox="1"/>
          <p:nvPr/>
        </p:nvSpPr>
        <p:spPr>
          <a:xfrm>
            <a:off x="694416" y="1672908"/>
            <a:ext cx="7924277" cy="2700739"/>
          </a:xfrm>
          <a:prstGeom prst="rect">
            <a:avLst/>
          </a:prstGeom>
          <a:noFill/>
        </p:spPr>
        <p:txBody>
          <a:bodyPr wrap="square" rtlCol="0">
            <a:spAutoFit/>
          </a:bodyPr>
          <a:lstStyle/>
          <a:p>
            <a:r>
              <a:rPr lang="en-ZW" sz="2100" b="1" dirty="0"/>
              <a:t>Eligibility Criteria</a:t>
            </a:r>
          </a:p>
          <a:p>
            <a:pPr marL="557171" lvl="1" indent="-214298">
              <a:buFont typeface="Wingdings" panose="05000000000000000000" pitchFamily="2" charset="2"/>
              <a:buChar char="q"/>
            </a:pPr>
            <a:r>
              <a:rPr lang="en-ZW" sz="1350" dirty="0"/>
              <a:t>The Bank will support those projects that are consistent with the Bank’s mandate of infrastructure delivery and lie within the focus sectors. In addition the projects should be financially sound and operating sustainably. The Bank will only lend to projects that are able to service their debts within an agreed time frame. Furthermore, the projects should be socially, economically,  technically feasible and environmentally sustainable.  In summary, the projects to be supported should fit the following criteria:</a:t>
            </a:r>
          </a:p>
          <a:p>
            <a:pPr marL="900046" lvl="2" indent="-214298">
              <a:buFont typeface="Wingdings" panose="05000000000000000000" pitchFamily="2" charset="2"/>
              <a:buChar char="Ø"/>
            </a:pPr>
            <a:r>
              <a:rPr lang="en-ZW" sz="1350" dirty="0"/>
              <a:t>The beneficiary should have been in business for at least three years;</a:t>
            </a:r>
          </a:p>
          <a:p>
            <a:pPr marL="900046" lvl="2" indent="-214298">
              <a:buFont typeface="Wingdings" panose="05000000000000000000" pitchFamily="2" charset="2"/>
              <a:buChar char="Ø"/>
            </a:pPr>
            <a:r>
              <a:rPr lang="en-ZW" sz="1350" dirty="0"/>
              <a:t>minimum facility thresholds of US$ 100 000;</a:t>
            </a:r>
          </a:p>
          <a:p>
            <a:pPr marL="900046" lvl="2" indent="-214298">
              <a:buFont typeface="Wingdings" panose="05000000000000000000" pitchFamily="2" charset="2"/>
              <a:buChar char="Ø"/>
            </a:pPr>
            <a:r>
              <a:rPr lang="en-ZW" sz="1350" dirty="0"/>
              <a:t>preferably two year audited financial statements or;</a:t>
            </a:r>
          </a:p>
          <a:p>
            <a:pPr marL="900046" lvl="2" indent="-214298">
              <a:buFont typeface="Wingdings" panose="05000000000000000000" pitchFamily="2" charset="2"/>
              <a:buChar char="Ø"/>
            </a:pPr>
            <a:r>
              <a:rPr lang="en-ZW" sz="1350" dirty="0"/>
              <a:t>cash flow projections covering the tenure of the facility; and </a:t>
            </a:r>
          </a:p>
          <a:p>
            <a:pPr marL="900046" lvl="2" indent="-214298">
              <a:buFont typeface="Wingdings" panose="05000000000000000000" pitchFamily="2" charset="2"/>
              <a:buChar char="Ø"/>
            </a:pPr>
            <a:r>
              <a:rPr lang="en-ZW" sz="1350" dirty="0"/>
              <a:t>the firm should be a legal entity registered in Zimbabwe.</a:t>
            </a:r>
          </a:p>
        </p:txBody>
      </p:sp>
      <p:sp>
        <p:nvSpPr>
          <p:cNvPr id="7" name="TextBox 6">
            <a:extLst>
              <a:ext uri="{FF2B5EF4-FFF2-40B4-BE49-F238E27FC236}">
                <a16:creationId xmlns:a16="http://schemas.microsoft.com/office/drawing/2014/main" id="{1E945997-681D-4DCE-AAB4-0A0C781A60B0}"/>
              </a:ext>
            </a:extLst>
          </p:cNvPr>
          <p:cNvSpPr txBox="1"/>
          <p:nvPr/>
        </p:nvSpPr>
        <p:spPr>
          <a:xfrm>
            <a:off x="734839" y="4373647"/>
            <a:ext cx="6552677" cy="830997"/>
          </a:xfrm>
          <a:prstGeom prst="rect">
            <a:avLst/>
          </a:prstGeom>
          <a:noFill/>
        </p:spPr>
        <p:txBody>
          <a:bodyPr wrap="square" rtlCol="0">
            <a:spAutoFit/>
          </a:bodyPr>
          <a:lstStyle/>
          <a:p>
            <a:r>
              <a:rPr lang="en-ZW" sz="2100" b="1" dirty="0"/>
              <a:t>Tenor</a:t>
            </a:r>
          </a:p>
          <a:p>
            <a:pPr marL="557171" lvl="1" indent="-214298">
              <a:buFont typeface="Wingdings" panose="05000000000000000000" pitchFamily="2" charset="2"/>
              <a:buChar char="q"/>
            </a:pPr>
            <a:r>
              <a:rPr lang="en-ZW" sz="1350" dirty="0"/>
              <a:t>Short term – 12 months</a:t>
            </a:r>
          </a:p>
          <a:p>
            <a:pPr marL="557171" lvl="1" indent="-214298">
              <a:buFont typeface="Wingdings" panose="05000000000000000000" pitchFamily="2" charset="2"/>
              <a:buChar char="q"/>
            </a:pPr>
            <a:r>
              <a:rPr lang="en-ZW" sz="1350" dirty="0"/>
              <a:t>Medium term – up to 24 months</a:t>
            </a:r>
          </a:p>
        </p:txBody>
      </p:sp>
      <p:sp>
        <p:nvSpPr>
          <p:cNvPr id="8" name="TextBox 7">
            <a:extLst>
              <a:ext uri="{FF2B5EF4-FFF2-40B4-BE49-F238E27FC236}">
                <a16:creationId xmlns:a16="http://schemas.microsoft.com/office/drawing/2014/main" id="{95DE2389-7DD2-4F6D-9BAA-7C6C628E7F2F}"/>
              </a:ext>
            </a:extLst>
          </p:cNvPr>
          <p:cNvSpPr txBox="1"/>
          <p:nvPr/>
        </p:nvSpPr>
        <p:spPr>
          <a:xfrm>
            <a:off x="1728592" y="363255"/>
            <a:ext cx="5336087" cy="867930"/>
          </a:xfrm>
          <a:prstGeom prst="rect">
            <a:avLst/>
          </a:prstGeom>
          <a:noFill/>
        </p:spPr>
        <p:txBody>
          <a:bodyPr wrap="square" rtlCol="0">
            <a:spAutoFit/>
          </a:bodyPr>
          <a:lstStyle/>
          <a:p>
            <a:pPr lvl="1" algn="ctr">
              <a:lnSpc>
                <a:spcPct val="90000"/>
              </a:lnSpc>
              <a:spcBef>
                <a:spcPct val="0"/>
              </a:spcBef>
              <a:defRPr/>
            </a:pPr>
            <a:r>
              <a:rPr lang="en-ZW" sz="2800" b="1" dirty="0">
                <a:ea typeface="+mj-ea"/>
                <a:cs typeface="Arial" pitchFamily="34" charset="0"/>
              </a:rPr>
              <a:t>Infrastructure Value Chain Finance (IVCF) cont’d </a:t>
            </a:r>
          </a:p>
        </p:txBody>
      </p:sp>
      <p:cxnSp>
        <p:nvCxnSpPr>
          <p:cNvPr id="9" name="Straight Connector 8">
            <a:extLst>
              <a:ext uri="{FF2B5EF4-FFF2-40B4-BE49-F238E27FC236}">
                <a16:creationId xmlns:a16="http://schemas.microsoft.com/office/drawing/2014/main" id="{6AC705EA-35B7-4CBF-8EF7-815D73EF73AA}"/>
              </a:ext>
            </a:extLst>
          </p:cNvPr>
          <p:cNvCxnSpPr>
            <a:cxnSpLocks/>
          </p:cNvCxnSpPr>
          <p:nvPr/>
        </p:nvCxnSpPr>
        <p:spPr>
          <a:xfrm>
            <a:off x="734839" y="1481544"/>
            <a:ext cx="767432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6061CE21-73EC-41D8-8440-D547FBC442E9}"/>
              </a:ext>
            </a:extLst>
          </p:cNvPr>
          <p:cNvPicPr>
            <a:picLocks noChangeAspect="1"/>
          </p:cNvPicPr>
          <p:nvPr/>
        </p:nvPicPr>
        <p:blipFill>
          <a:blip r:embed="rId2"/>
          <a:stretch>
            <a:fillRect/>
          </a:stretch>
        </p:blipFill>
        <p:spPr>
          <a:xfrm>
            <a:off x="7522571" y="5915143"/>
            <a:ext cx="1621429" cy="942857"/>
          </a:xfrm>
          <a:prstGeom prst="rect">
            <a:avLst/>
          </a:prstGeom>
        </p:spPr>
      </p:pic>
    </p:spTree>
    <p:extLst>
      <p:ext uri="{BB962C8B-B14F-4D97-AF65-F5344CB8AC3E}">
        <p14:creationId xmlns:p14="http://schemas.microsoft.com/office/powerpoint/2010/main" val="1350172725"/>
      </p:ext>
    </p:extLst>
  </p:cSld>
  <p:clrMapOvr>
    <a:masterClrMapping/>
  </p:clrMapOvr>
  <p:transition spd="slow">
    <p:push dir="u"/>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30F61A4-48F0-4856-8458-DA75CF44B6BC}"/>
              </a:ext>
            </a:extLst>
          </p:cNvPr>
          <p:cNvSpPr txBox="1"/>
          <p:nvPr/>
        </p:nvSpPr>
        <p:spPr>
          <a:xfrm>
            <a:off x="607511" y="1566100"/>
            <a:ext cx="7928975" cy="4247317"/>
          </a:xfrm>
          <a:prstGeom prst="rect">
            <a:avLst/>
          </a:prstGeom>
          <a:noFill/>
        </p:spPr>
        <p:txBody>
          <a:bodyPr wrap="square" rtlCol="0">
            <a:spAutoFit/>
          </a:bodyPr>
          <a:lstStyle/>
          <a:p>
            <a:r>
              <a:rPr lang="en-ZW" b="1" dirty="0"/>
              <a:t>Pricing</a:t>
            </a:r>
          </a:p>
          <a:p>
            <a:pPr marL="557171" lvl="1" indent="-214298">
              <a:buFont typeface="Wingdings" panose="05000000000000000000" pitchFamily="2" charset="2"/>
              <a:buChar char="q"/>
            </a:pPr>
            <a:r>
              <a:rPr lang="en-ZW" sz="1200" dirty="0"/>
              <a:t>Pricing will be guided by the RBZ guidelines on pricing from time to time . However, the Bank ensures that its pricing is competitive, reflective of market conditions.</a:t>
            </a:r>
          </a:p>
          <a:p>
            <a:pPr marL="557171" lvl="1" indent="-214298">
              <a:buFont typeface="Wingdings" panose="05000000000000000000" pitchFamily="2" charset="2"/>
              <a:buChar char="q"/>
            </a:pPr>
            <a:r>
              <a:rPr lang="en-ZW" sz="1200" dirty="0"/>
              <a:t>The general conditions are as follows:</a:t>
            </a:r>
          </a:p>
          <a:p>
            <a:pPr marL="985766" lvl="2" indent="-300016">
              <a:buFont typeface="+mj-lt"/>
              <a:buAutoNum type="romanLcPeriod"/>
            </a:pPr>
            <a:r>
              <a:rPr lang="en-ZW" sz="1200" dirty="0"/>
              <a:t>Interest rate - 8% to 10 % p.a.; </a:t>
            </a:r>
          </a:p>
          <a:p>
            <a:pPr marL="985766" lvl="2" indent="-300016">
              <a:buFont typeface="+mj-lt"/>
              <a:buAutoNum type="romanLcPeriod"/>
            </a:pPr>
            <a:r>
              <a:rPr lang="en-ZW" sz="1200" dirty="0"/>
              <a:t>Arrangement fee - 1.5% to 2% (flat); and </a:t>
            </a:r>
          </a:p>
          <a:p>
            <a:pPr marL="985766" lvl="2" indent="-300016">
              <a:buFont typeface="+mj-lt"/>
              <a:buAutoNum type="romanLcPeriod"/>
            </a:pPr>
            <a:r>
              <a:rPr lang="en-ZW" sz="1200" dirty="0"/>
              <a:t>Guarantees, the commission is between 1.5% and 2% once off and 0.25% quarterly.</a:t>
            </a:r>
          </a:p>
          <a:p>
            <a:pPr lvl="2"/>
            <a:endParaRPr lang="en-ZW" sz="1200" dirty="0"/>
          </a:p>
          <a:p>
            <a:r>
              <a:rPr lang="en-ZW" b="1" dirty="0"/>
              <a:t>How to apply</a:t>
            </a:r>
          </a:p>
          <a:p>
            <a:pPr marL="557171" lvl="1" indent="-214298">
              <a:buFont typeface="Wingdings" panose="05000000000000000000" pitchFamily="2" charset="2"/>
              <a:buChar char="q"/>
            </a:pPr>
            <a:r>
              <a:rPr lang="en-ZW" sz="1200" dirty="0"/>
              <a:t>There is need for a business proposal which is in line with the Bank’s funding requirements check list available at </a:t>
            </a:r>
            <a:r>
              <a:rPr lang="en-ZW" sz="1200" b="1" i="1" dirty="0"/>
              <a:t>www.idbz.co.zw </a:t>
            </a:r>
            <a:r>
              <a:rPr lang="en-ZW" sz="1200" dirty="0"/>
              <a:t>or can be obtained from the Bank. The business proposal should be accompanied by an application letter which states the borrower’s needs.</a:t>
            </a:r>
          </a:p>
          <a:p>
            <a:pPr lvl="1"/>
            <a:endParaRPr lang="en-ZW" sz="1200" dirty="0"/>
          </a:p>
          <a:p>
            <a:r>
              <a:rPr lang="en-ZW" b="1" dirty="0"/>
              <a:t>Customer Due diligence</a:t>
            </a:r>
          </a:p>
          <a:p>
            <a:pPr marL="557171" lvl="1" indent="-214298">
              <a:buFont typeface="Wingdings" panose="05000000000000000000" pitchFamily="2" charset="2"/>
              <a:buChar char="q"/>
            </a:pPr>
            <a:r>
              <a:rPr lang="en-ZW" sz="1200" dirty="0"/>
              <a:t>The Bank consider the following when extending to its customers:</a:t>
            </a:r>
          </a:p>
          <a:p>
            <a:pPr marL="900046" lvl="2" indent="-214298">
              <a:buFont typeface="Wingdings" panose="05000000000000000000" pitchFamily="2" charset="2"/>
              <a:buChar char="Ø"/>
            </a:pPr>
            <a:r>
              <a:rPr lang="en-ZW" sz="1200" dirty="0"/>
              <a:t>Adherence to good corporate governance practice;</a:t>
            </a:r>
          </a:p>
          <a:p>
            <a:pPr marL="900046" lvl="2" indent="-214298">
              <a:buFont typeface="Wingdings" panose="05000000000000000000" pitchFamily="2" charset="2"/>
              <a:buChar char="Ø"/>
            </a:pPr>
            <a:r>
              <a:rPr lang="en-ZW" sz="1200" dirty="0"/>
              <a:t>Valid borrowing powers obtained from the responsible authorities/ board resolution;</a:t>
            </a:r>
          </a:p>
          <a:p>
            <a:pPr marL="900046" lvl="2" indent="-214298">
              <a:buFont typeface="Wingdings" panose="05000000000000000000" pitchFamily="2" charset="2"/>
              <a:buChar char="Ø"/>
            </a:pPr>
            <a:r>
              <a:rPr lang="en-ZW" sz="1200" dirty="0"/>
              <a:t>Audited financial statements;</a:t>
            </a:r>
          </a:p>
          <a:p>
            <a:pPr marL="900046" lvl="2" indent="-214298">
              <a:buFont typeface="Wingdings" panose="05000000000000000000" pitchFamily="2" charset="2"/>
              <a:buChar char="Ø"/>
            </a:pPr>
            <a:r>
              <a:rPr lang="en-ZW" sz="1200" dirty="0"/>
              <a:t>Compliance with statutory requirements in the sector;</a:t>
            </a:r>
          </a:p>
          <a:p>
            <a:pPr marL="900046" lvl="2" indent="-214298">
              <a:buFont typeface="Wingdings" panose="05000000000000000000" pitchFamily="2" charset="2"/>
              <a:buChar char="Ø"/>
            </a:pPr>
            <a:r>
              <a:rPr lang="en-ZW" sz="1200" dirty="0"/>
              <a:t>Other Know Your Customer (KYC) considerations; and</a:t>
            </a:r>
          </a:p>
          <a:p>
            <a:pPr marL="900046" lvl="2" indent="-214298">
              <a:buFont typeface="Wingdings" panose="05000000000000000000" pitchFamily="2" charset="2"/>
              <a:buChar char="Ø"/>
            </a:pPr>
            <a:r>
              <a:rPr lang="en-ZW" sz="1200" dirty="0"/>
              <a:t>Compliance with Anti Money Laundering and Terrorist Financing(AMLTF) principles.</a:t>
            </a:r>
          </a:p>
        </p:txBody>
      </p:sp>
      <p:sp>
        <p:nvSpPr>
          <p:cNvPr id="6" name="TextBox 5">
            <a:extLst>
              <a:ext uri="{FF2B5EF4-FFF2-40B4-BE49-F238E27FC236}">
                <a16:creationId xmlns:a16="http://schemas.microsoft.com/office/drawing/2014/main" id="{1FF83C63-0636-4955-B4C0-6CF30BAA094A}"/>
              </a:ext>
            </a:extLst>
          </p:cNvPr>
          <p:cNvSpPr txBox="1"/>
          <p:nvPr/>
        </p:nvSpPr>
        <p:spPr>
          <a:xfrm>
            <a:off x="1728592" y="363255"/>
            <a:ext cx="5336087" cy="867930"/>
          </a:xfrm>
          <a:prstGeom prst="rect">
            <a:avLst/>
          </a:prstGeom>
          <a:noFill/>
        </p:spPr>
        <p:txBody>
          <a:bodyPr wrap="square" rtlCol="0">
            <a:spAutoFit/>
          </a:bodyPr>
          <a:lstStyle/>
          <a:p>
            <a:pPr lvl="1" algn="ctr">
              <a:lnSpc>
                <a:spcPct val="90000"/>
              </a:lnSpc>
              <a:spcBef>
                <a:spcPct val="0"/>
              </a:spcBef>
              <a:defRPr/>
            </a:pPr>
            <a:r>
              <a:rPr lang="en-ZW" sz="2800" b="1" dirty="0">
                <a:ea typeface="+mj-ea"/>
                <a:cs typeface="Arial" pitchFamily="34" charset="0"/>
              </a:rPr>
              <a:t>Infrastructure Value Chain Finance (IVCF) cont’d </a:t>
            </a:r>
          </a:p>
        </p:txBody>
      </p:sp>
      <p:cxnSp>
        <p:nvCxnSpPr>
          <p:cNvPr id="7" name="Straight Connector 6">
            <a:extLst>
              <a:ext uri="{FF2B5EF4-FFF2-40B4-BE49-F238E27FC236}">
                <a16:creationId xmlns:a16="http://schemas.microsoft.com/office/drawing/2014/main" id="{B6EA0F7B-96EF-41E0-8E9D-1F65404976E1}"/>
              </a:ext>
            </a:extLst>
          </p:cNvPr>
          <p:cNvCxnSpPr>
            <a:cxnSpLocks/>
          </p:cNvCxnSpPr>
          <p:nvPr/>
        </p:nvCxnSpPr>
        <p:spPr>
          <a:xfrm>
            <a:off x="734839" y="1344105"/>
            <a:ext cx="767432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9791B79F-30CC-4599-A8EB-448C998FDA0D}"/>
              </a:ext>
            </a:extLst>
          </p:cNvPr>
          <p:cNvPicPr>
            <a:picLocks noChangeAspect="1"/>
          </p:cNvPicPr>
          <p:nvPr/>
        </p:nvPicPr>
        <p:blipFill>
          <a:blip r:embed="rId2"/>
          <a:stretch>
            <a:fillRect/>
          </a:stretch>
        </p:blipFill>
        <p:spPr>
          <a:xfrm>
            <a:off x="7522571" y="5915143"/>
            <a:ext cx="1621429" cy="942857"/>
          </a:xfrm>
          <a:prstGeom prst="rect">
            <a:avLst/>
          </a:prstGeom>
        </p:spPr>
      </p:pic>
    </p:spTree>
    <p:extLst>
      <p:ext uri="{BB962C8B-B14F-4D97-AF65-F5344CB8AC3E}">
        <p14:creationId xmlns:p14="http://schemas.microsoft.com/office/powerpoint/2010/main" val="1863486220"/>
      </p:ext>
    </p:extLst>
  </p:cSld>
  <p:clrMapOvr>
    <a:masterClrMapping/>
  </p:clrMapOvr>
  <p:transition spd="slow">
    <p:wipe/>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933B77C-0FCC-4A38-9287-B80A50308F7D}"/>
              </a:ext>
            </a:extLst>
          </p:cNvPr>
          <p:cNvSpPr>
            <a:spLocks noGrp="1"/>
          </p:cNvSpPr>
          <p:nvPr>
            <p:ph idx="1"/>
          </p:nvPr>
        </p:nvSpPr>
        <p:spPr>
          <a:xfrm>
            <a:off x="628650" y="1102290"/>
            <a:ext cx="7886700" cy="4294351"/>
          </a:xfrm>
        </p:spPr>
        <p:txBody>
          <a:bodyPr>
            <a:normAutofit fontScale="77500" lnSpcReduction="20000"/>
          </a:bodyPr>
          <a:lstStyle/>
          <a:p>
            <a:pPr marL="0" indent="0">
              <a:buNone/>
            </a:pPr>
            <a:endParaRPr lang="en-ZW" dirty="0"/>
          </a:p>
          <a:p>
            <a:pPr marL="0" indent="0">
              <a:buNone/>
            </a:pPr>
            <a:endParaRPr lang="en-ZW" dirty="0"/>
          </a:p>
          <a:p>
            <a:pPr marL="0" indent="0">
              <a:buNone/>
            </a:pPr>
            <a:r>
              <a:rPr lang="en-ZW" dirty="0"/>
              <a:t>The Presentation is in two parts:</a:t>
            </a:r>
          </a:p>
          <a:p>
            <a:pPr marL="0" indent="0">
              <a:buNone/>
            </a:pPr>
            <a:r>
              <a:rPr lang="en-ZW" b="1" dirty="0"/>
              <a:t>Part A: Introduction and Mandate of IDBZ-  </a:t>
            </a:r>
          </a:p>
          <a:p>
            <a:pPr marL="842954" lvl="1" indent="-385754">
              <a:buAutoNum type="arabicPlain"/>
            </a:pPr>
            <a:r>
              <a:rPr lang="en-ZW" dirty="0"/>
              <a:t>Mandate and key sectors: </a:t>
            </a:r>
          </a:p>
          <a:p>
            <a:pPr marL="842954" lvl="1" indent="-385754">
              <a:buAutoNum type="arabicPlain"/>
            </a:pPr>
            <a:r>
              <a:rPr lang="en-ZW" dirty="0"/>
              <a:t>Infrastructure funding requirements</a:t>
            </a:r>
          </a:p>
          <a:p>
            <a:pPr marL="842954" lvl="1" indent="-385754">
              <a:buAutoNum type="arabicPlain"/>
            </a:pPr>
            <a:r>
              <a:rPr lang="en-ZW" dirty="0"/>
              <a:t>Funding Gap</a:t>
            </a:r>
          </a:p>
          <a:p>
            <a:pPr marL="842954" lvl="1" indent="-385754">
              <a:buAutoNum type="arabicPlain"/>
            </a:pPr>
            <a:r>
              <a:rPr lang="en-ZW" dirty="0"/>
              <a:t>Comparisons with other African countries</a:t>
            </a:r>
          </a:p>
          <a:p>
            <a:pPr marL="842954" lvl="1" indent="-385754">
              <a:buAutoNum type="arabicPlain"/>
            </a:pPr>
            <a:r>
              <a:rPr lang="en-ZW" dirty="0"/>
              <a:t>Potential resources in the African context</a:t>
            </a:r>
          </a:p>
          <a:p>
            <a:pPr marL="842954" lvl="1" indent="-385754">
              <a:buAutoNum type="arabicPlain"/>
            </a:pPr>
            <a:r>
              <a:rPr lang="en-ZW" dirty="0"/>
              <a:t>What Zimbabwe need to reverse</a:t>
            </a:r>
          </a:p>
          <a:p>
            <a:pPr marL="0" indent="0">
              <a:buNone/>
            </a:pPr>
            <a:r>
              <a:rPr lang="en-ZW" b="1" dirty="0"/>
              <a:t>Part B: Operational issues- </a:t>
            </a:r>
          </a:p>
          <a:p>
            <a:pPr marL="842954" lvl="1" indent="-385754">
              <a:buAutoNum type="arabicPlain"/>
            </a:pPr>
            <a:r>
              <a:rPr lang="en-ZW" dirty="0"/>
              <a:t>Role of IDBZ in infrastructure Projects</a:t>
            </a:r>
          </a:p>
          <a:p>
            <a:pPr marL="842954" lvl="1" indent="-385754">
              <a:buAutoNum type="arabicPlain"/>
            </a:pPr>
            <a:r>
              <a:rPr lang="en-ZW" dirty="0"/>
              <a:t>Implementation and Funding arrangements/options</a:t>
            </a:r>
          </a:p>
          <a:p>
            <a:pPr marL="842954" lvl="1" indent="-385754">
              <a:buAutoNum type="arabicPlain"/>
            </a:pPr>
            <a:r>
              <a:rPr lang="en-ZW" dirty="0"/>
              <a:t>Examples of projects </a:t>
            </a:r>
          </a:p>
          <a:p>
            <a:pPr marL="842954" lvl="1" indent="-385754">
              <a:buAutoNum type="arabicPlain"/>
            </a:pPr>
            <a:r>
              <a:rPr lang="en-ZW" dirty="0"/>
              <a:t>Opportunities through the Value Chain.</a:t>
            </a:r>
          </a:p>
          <a:p>
            <a:pPr marL="385754" indent="-385754">
              <a:buAutoNum type="arabicPlain"/>
            </a:pPr>
            <a:endParaRPr lang="en-ZW" dirty="0"/>
          </a:p>
          <a:p>
            <a:pPr marL="0" indent="0">
              <a:buNone/>
            </a:pPr>
            <a:endParaRPr lang="en-ZW" dirty="0"/>
          </a:p>
        </p:txBody>
      </p:sp>
      <p:sp>
        <p:nvSpPr>
          <p:cNvPr id="6" name="Rectangle 5">
            <a:extLst>
              <a:ext uri="{FF2B5EF4-FFF2-40B4-BE49-F238E27FC236}">
                <a16:creationId xmlns:a16="http://schemas.microsoft.com/office/drawing/2014/main" id="{78FCDDAC-6749-4283-8568-F0C7288788C3}"/>
              </a:ext>
            </a:extLst>
          </p:cNvPr>
          <p:cNvSpPr/>
          <p:nvPr/>
        </p:nvSpPr>
        <p:spPr>
          <a:xfrm>
            <a:off x="2941982" y="1135546"/>
            <a:ext cx="2961861" cy="3975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W" sz="2700" dirty="0"/>
              <a:t>Introduction</a:t>
            </a:r>
          </a:p>
        </p:txBody>
      </p:sp>
      <p:pic>
        <p:nvPicPr>
          <p:cNvPr id="7" name="Picture 6">
            <a:extLst>
              <a:ext uri="{FF2B5EF4-FFF2-40B4-BE49-F238E27FC236}">
                <a16:creationId xmlns:a16="http://schemas.microsoft.com/office/drawing/2014/main" id="{41E25CA7-FC82-4232-98EE-D453A8009CDE}"/>
              </a:ext>
            </a:extLst>
          </p:cNvPr>
          <p:cNvPicPr>
            <a:picLocks noChangeAspect="1"/>
          </p:cNvPicPr>
          <p:nvPr/>
        </p:nvPicPr>
        <p:blipFill>
          <a:blip r:embed="rId2"/>
          <a:stretch>
            <a:fillRect/>
          </a:stretch>
        </p:blipFill>
        <p:spPr>
          <a:xfrm>
            <a:off x="7522571" y="5915143"/>
            <a:ext cx="1621429" cy="942857"/>
          </a:xfrm>
          <a:prstGeom prst="rect">
            <a:avLst/>
          </a:prstGeom>
        </p:spPr>
      </p:pic>
    </p:spTree>
    <p:extLst>
      <p:ext uri="{BB962C8B-B14F-4D97-AF65-F5344CB8AC3E}">
        <p14:creationId xmlns:p14="http://schemas.microsoft.com/office/powerpoint/2010/main" val="754998068"/>
      </p:ext>
    </p:extLst>
  </p:cSld>
  <p:clrMapOvr>
    <a:masterClrMapping/>
  </p:clrMapOvr>
  <p:transition spd="slow">
    <p:push dir="u"/>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D751D7FF-9FF5-4D16-B409-9668FCF3AB92}"/>
              </a:ext>
            </a:extLst>
          </p:cNvPr>
          <p:cNvPicPr>
            <a:picLocks noGrp="1" noChangeAspect="1"/>
          </p:cNvPicPr>
          <p:nvPr>
            <p:ph idx="1"/>
          </p:nvPr>
        </p:nvPicPr>
        <p:blipFill>
          <a:blip r:embed="rId2"/>
          <a:stretch>
            <a:fillRect/>
          </a:stretch>
        </p:blipFill>
        <p:spPr>
          <a:xfrm>
            <a:off x="699087" y="1366850"/>
            <a:ext cx="1774090" cy="4124302"/>
          </a:xfrm>
          <a:prstGeom prst="rect">
            <a:avLst/>
          </a:prstGeom>
        </p:spPr>
      </p:pic>
      <p:sp>
        <p:nvSpPr>
          <p:cNvPr id="5" name="Flowchart: Data 4">
            <a:extLst>
              <a:ext uri="{FF2B5EF4-FFF2-40B4-BE49-F238E27FC236}">
                <a16:creationId xmlns:a16="http://schemas.microsoft.com/office/drawing/2014/main" id="{D85E5C0E-C679-4E42-BE04-861D354A81B2}"/>
              </a:ext>
            </a:extLst>
          </p:cNvPr>
          <p:cNvSpPr/>
          <p:nvPr/>
        </p:nvSpPr>
        <p:spPr>
          <a:xfrm>
            <a:off x="3386797" y="1574703"/>
            <a:ext cx="4167554" cy="3708596"/>
          </a:xfrm>
          <a:prstGeom prst="flowChartInputOutput">
            <a:avLst/>
          </a:prstGeom>
          <a:effectLst>
            <a:glow rad="139700">
              <a:schemeClr val="accent2">
                <a:satMod val="175000"/>
                <a:alpha val="40000"/>
              </a:schemeClr>
            </a:glow>
            <a:reflection blurRad="38100" stA="45000" endPos="650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W" sz="2100" dirty="0"/>
              <a:t>Thank you</a:t>
            </a:r>
          </a:p>
          <a:p>
            <a:pPr algn="ctr"/>
            <a:endParaRPr lang="en-ZW" sz="2100" dirty="0"/>
          </a:p>
          <a:p>
            <a:pPr algn="ctr"/>
            <a:endParaRPr lang="en-ZW" sz="2100" dirty="0"/>
          </a:p>
          <a:p>
            <a:pPr algn="ctr"/>
            <a:r>
              <a:rPr lang="en-ZW" sz="2100" dirty="0"/>
              <a:t>Tatenda</a:t>
            </a:r>
          </a:p>
          <a:p>
            <a:pPr algn="ctr"/>
            <a:endParaRPr lang="en-ZW" sz="2100" dirty="0"/>
          </a:p>
          <a:p>
            <a:pPr algn="ctr"/>
            <a:endParaRPr lang="en-ZW" sz="2100" dirty="0"/>
          </a:p>
          <a:p>
            <a:pPr algn="ctr"/>
            <a:r>
              <a:rPr lang="en-ZW" sz="2100" dirty="0"/>
              <a:t>Siyabonga</a:t>
            </a:r>
          </a:p>
          <a:p>
            <a:pPr algn="ctr"/>
            <a:endParaRPr lang="en-ZW" sz="2100" dirty="0"/>
          </a:p>
          <a:p>
            <a:pPr algn="ctr"/>
            <a:endParaRPr lang="en-ZW" sz="2100" dirty="0"/>
          </a:p>
          <a:p>
            <a:pPr algn="ctr"/>
            <a:r>
              <a:rPr lang="en-ZW" sz="2100" dirty="0" err="1"/>
              <a:t>Twalumba</a:t>
            </a:r>
            <a:endParaRPr lang="en-ZW" sz="2100" dirty="0"/>
          </a:p>
        </p:txBody>
      </p:sp>
      <p:pic>
        <p:nvPicPr>
          <p:cNvPr id="2" name="Picture 1">
            <a:extLst>
              <a:ext uri="{FF2B5EF4-FFF2-40B4-BE49-F238E27FC236}">
                <a16:creationId xmlns:a16="http://schemas.microsoft.com/office/drawing/2014/main" id="{DD3F39DA-CF96-42A3-82CE-6A4A190ADAFA}"/>
              </a:ext>
            </a:extLst>
          </p:cNvPr>
          <p:cNvPicPr>
            <a:picLocks noChangeAspect="1"/>
          </p:cNvPicPr>
          <p:nvPr/>
        </p:nvPicPr>
        <p:blipFill>
          <a:blip r:embed="rId3"/>
          <a:stretch>
            <a:fillRect/>
          </a:stretch>
        </p:blipFill>
        <p:spPr>
          <a:xfrm>
            <a:off x="7520799" y="5911514"/>
            <a:ext cx="1623201" cy="946486"/>
          </a:xfrm>
          <a:prstGeom prst="rect">
            <a:avLst/>
          </a:prstGeom>
        </p:spPr>
      </p:pic>
    </p:spTree>
    <p:extLst>
      <p:ext uri="{BB962C8B-B14F-4D97-AF65-F5344CB8AC3E}">
        <p14:creationId xmlns:p14="http://schemas.microsoft.com/office/powerpoint/2010/main" val="262218415"/>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166BF9EE-F7AC-4FA5-AC7E-001B3A642F7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 y="228600"/>
            <a:ext cx="2138628" cy="6638625"/>
            <a:chOff x="2487613" y="285750"/>
            <a:chExt cx="2428875" cy="5654676"/>
          </a:xfrm>
        </p:grpSpPr>
        <p:sp>
          <p:nvSpPr>
            <p:cNvPr id="10" name="Freeform 11">
              <a:extLst>
                <a:ext uri="{FF2B5EF4-FFF2-40B4-BE49-F238E27FC236}">
                  <a16:creationId xmlns:a16="http://schemas.microsoft.com/office/drawing/2014/main" id="{3B48D182-44E3-4D8B-ACEF-F1A900BE44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11" name="Freeform 12">
              <a:extLst>
                <a:ext uri="{FF2B5EF4-FFF2-40B4-BE49-F238E27FC236}">
                  <a16:creationId xmlns:a16="http://schemas.microsoft.com/office/drawing/2014/main" id="{355A535A-A489-477F-A314-593AA8CAFB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12" name="Freeform 13">
              <a:extLst>
                <a:ext uri="{FF2B5EF4-FFF2-40B4-BE49-F238E27FC236}">
                  <a16:creationId xmlns:a16="http://schemas.microsoft.com/office/drawing/2014/main" id="{954C2D4C-FD83-4EF4-9312-04442ABD66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13" name="Freeform 14">
              <a:extLst>
                <a:ext uri="{FF2B5EF4-FFF2-40B4-BE49-F238E27FC236}">
                  <a16:creationId xmlns:a16="http://schemas.microsoft.com/office/drawing/2014/main" id="{C20701C2-CD9A-4698-BC97-E1085820C2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14" name="Freeform 15">
              <a:extLst>
                <a:ext uri="{FF2B5EF4-FFF2-40B4-BE49-F238E27FC236}">
                  <a16:creationId xmlns:a16="http://schemas.microsoft.com/office/drawing/2014/main" id="{62575C35-466F-42AE-87A1-D691849AB8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15" name="Freeform 16">
              <a:extLst>
                <a:ext uri="{FF2B5EF4-FFF2-40B4-BE49-F238E27FC236}">
                  <a16:creationId xmlns:a16="http://schemas.microsoft.com/office/drawing/2014/main" id="{58236F37-6119-45AC-80A0-CD2C311B50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16" name="Freeform 17">
              <a:extLst>
                <a:ext uri="{FF2B5EF4-FFF2-40B4-BE49-F238E27FC236}">
                  <a16:creationId xmlns:a16="http://schemas.microsoft.com/office/drawing/2014/main" id="{F3FDD799-39FE-4D6F-9A64-2F472B2150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17" name="Freeform 18">
              <a:extLst>
                <a:ext uri="{FF2B5EF4-FFF2-40B4-BE49-F238E27FC236}">
                  <a16:creationId xmlns:a16="http://schemas.microsoft.com/office/drawing/2014/main" id="{9820D241-1D49-442C-A95A-00BC1BF9E2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18" name="Freeform 19">
              <a:extLst>
                <a:ext uri="{FF2B5EF4-FFF2-40B4-BE49-F238E27FC236}">
                  <a16:creationId xmlns:a16="http://schemas.microsoft.com/office/drawing/2014/main" id="{EBC2197C-B383-4866-8ABD-74222400BE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19" name="Freeform 20">
              <a:extLst>
                <a:ext uri="{FF2B5EF4-FFF2-40B4-BE49-F238E27FC236}">
                  <a16:creationId xmlns:a16="http://schemas.microsoft.com/office/drawing/2014/main" id="{404B06AA-FC93-4471-9DE4-56A401E70A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20" name="Freeform 21">
              <a:extLst>
                <a:ext uri="{FF2B5EF4-FFF2-40B4-BE49-F238E27FC236}">
                  <a16:creationId xmlns:a16="http://schemas.microsoft.com/office/drawing/2014/main" id="{E580600C-013F-4FAF-8FB7-4CC0FA80A9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21" name="Freeform 22">
              <a:extLst>
                <a:ext uri="{FF2B5EF4-FFF2-40B4-BE49-F238E27FC236}">
                  <a16:creationId xmlns:a16="http://schemas.microsoft.com/office/drawing/2014/main" id="{9BFCF199-64B2-4AEE-88C4-E954ABF362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23" name="Group 22">
            <a:extLst>
              <a:ext uri="{FF2B5EF4-FFF2-40B4-BE49-F238E27FC236}">
                <a16:creationId xmlns:a16="http://schemas.microsoft.com/office/drawing/2014/main" id="{E312DBA5-56D8-42B2-BA94-28168C2A670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0412" y="-786"/>
            <a:ext cx="1767505" cy="6854040"/>
            <a:chOff x="6627813" y="194833"/>
            <a:chExt cx="1952625" cy="5678918"/>
          </a:xfrm>
        </p:grpSpPr>
        <p:sp>
          <p:nvSpPr>
            <p:cNvPr id="24" name="Freeform 27">
              <a:extLst>
                <a:ext uri="{FF2B5EF4-FFF2-40B4-BE49-F238E27FC236}">
                  <a16:creationId xmlns:a16="http://schemas.microsoft.com/office/drawing/2014/main" id="{7AD46C74-3117-46B0-B267-0F61B57CAC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25" name="Freeform 28">
              <a:extLst>
                <a:ext uri="{FF2B5EF4-FFF2-40B4-BE49-F238E27FC236}">
                  <a16:creationId xmlns:a16="http://schemas.microsoft.com/office/drawing/2014/main" id="{8C13B810-9664-45D8-8510-D6ED0ADD72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26" name="Freeform 29">
              <a:extLst>
                <a:ext uri="{FF2B5EF4-FFF2-40B4-BE49-F238E27FC236}">
                  <a16:creationId xmlns:a16="http://schemas.microsoft.com/office/drawing/2014/main" id="{10306E52-A922-4458-BCCE-C3C840CC75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27" name="Freeform 30">
              <a:extLst>
                <a:ext uri="{FF2B5EF4-FFF2-40B4-BE49-F238E27FC236}">
                  <a16:creationId xmlns:a16="http://schemas.microsoft.com/office/drawing/2014/main" id="{CB578819-B7E7-4250-932F-52AE2A2A9A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28" name="Freeform 31">
              <a:extLst>
                <a:ext uri="{FF2B5EF4-FFF2-40B4-BE49-F238E27FC236}">
                  <a16:creationId xmlns:a16="http://schemas.microsoft.com/office/drawing/2014/main" id="{454B9C91-B623-424A-B16E-F764F189D3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29" name="Freeform 32">
              <a:extLst>
                <a:ext uri="{FF2B5EF4-FFF2-40B4-BE49-F238E27FC236}">
                  <a16:creationId xmlns:a16="http://schemas.microsoft.com/office/drawing/2014/main" id="{EFD03C4A-8484-41E6-B458-032F1DCA70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30" name="Freeform 33">
              <a:extLst>
                <a:ext uri="{FF2B5EF4-FFF2-40B4-BE49-F238E27FC236}">
                  <a16:creationId xmlns:a16="http://schemas.microsoft.com/office/drawing/2014/main" id="{DDC2F3C3-1D4E-4913-9C5C-F9A65B47E5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31" name="Freeform 34">
              <a:extLst>
                <a:ext uri="{FF2B5EF4-FFF2-40B4-BE49-F238E27FC236}">
                  <a16:creationId xmlns:a16="http://schemas.microsoft.com/office/drawing/2014/main" id="{1E15BCA2-2420-4C53-ADE9-40FBAC2384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32" name="Freeform 35">
              <a:extLst>
                <a:ext uri="{FF2B5EF4-FFF2-40B4-BE49-F238E27FC236}">
                  <a16:creationId xmlns:a16="http://schemas.microsoft.com/office/drawing/2014/main" id="{73D5FBF4-7129-4C51-B603-E3BC334195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33" name="Freeform 36">
              <a:extLst>
                <a:ext uri="{FF2B5EF4-FFF2-40B4-BE49-F238E27FC236}">
                  <a16:creationId xmlns:a16="http://schemas.microsoft.com/office/drawing/2014/main" id="{0165B164-CE2A-494C-88FC-507232B37C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34" name="Freeform 37">
              <a:extLst>
                <a:ext uri="{FF2B5EF4-FFF2-40B4-BE49-F238E27FC236}">
                  <a16:creationId xmlns:a16="http://schemas.microsoft.com/office/drawing/2014/main" id="{87F127E5-B10B-4D18-BCF0-E7C3C7F401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35" name="Freeform 38">
              <a:extLst>
                <a:ext uri="{FF2B5EF4-FFF2-40B4-BE49-F238E27FC236}">
                  <a16:creationId xmlns:a16="http://schemas.microsoft.com/office/drawing/2014/main" id="{FC692D59-F28D-4E42-B435-225F2C6CFA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37" name="Rectangle 36">
            <a:extLst>
              <a:ext uri="{FF2B5EF4-FFF2-40B4-BE49-F238E27FC236}">
                <a16:creationId xmlns:a16="http://schemas.microsoft.com/office/drawing/2014/main" id="{1996130F-9AB5-4DE9-8574-3AF891C5C1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3716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39" name="Freeform 6">
            <a:extLst>
              <a:ext uri="{FF2B5EF4-FFF2-40B4-BE49-F238E27FC236}">
                <a16:creationId xmlns:a16="http://schemas.microsoft.com/office/drawing/2014/main" id="{3623DEAC-F39C-45D6-86DC-1033F64295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4323810"/>
            <a:ext cx="1308489"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useBgFill="1">
        <p:nvSpPr>
          <p:cNvPr id="41" name="Rectangle 40">
            <a:extLst>
              <a:ext uri="{FF2B5EF4-FFF2-40B4-BE49-F238E27FC236}">
                <a16:creationId xmlns:a16="http://schemas.microsoft.com/office/drawing/2014/main" id="{A692209D-B607-46C3-8560-07AF722916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6"/>
            <a:ext cx="9144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94874638-CF15-4908-BC4B-4908744D0B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3479799" cy="6858000"/>
          </a:xfrm>
          <a:prstGeom prst="rect">
            <a:avLst/>
          </a:prstGeom>
          <a:solidFill>
            <a:schemeClr val="tx2">
              <a:lumMod val="50000"/>
              <a:alpha val="9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5D12A2CE-6961-4F3A-94A0-81DDDCB97B0F}"/>
              </a:ext>
            </a:extLst>
          </p:cNvPr>
          <p:cNvSpPr>
            <a:spLocks noGrp="1"/>
          </p:cNvSpPr>
          <p:nvPr>
            <p:ph type="title"/>
          </p:nvPr>
        </p:nvSpPr>
        <p:spPr>
          <a:xfrm>
            <a:off x="405209" y="967417"/>
            <a:ext cx="2834152" cy="3943250"/>
          </a:xfrm>
        </p:spPr>
        <p:txBody>
          <a:bodyPr vert="horz" lIns="91440" tIns="45720" rIns="91440" bIns="45720" rtlCol="0" anchor="b">
            <a:normAutofit/>
          </a:bodyPr>
          <a:lstStyle/>
          <a:p>
            <a:r>
              <a:rPr lang="en-US" sz="3500">
                <a:solidFill>
                  <a:srgbClr val="FEFFFF"/>
                </a:solidFill>
              </a:rPr>
              <a:t>PART A</a:t>
            </a:r>
          </a:p>
        </p:txBody>
      </p:sp>
      <p:sp>
        <p:nvSpPr>
          <p:cNvPr id="45" name="Freeform 5">
            <a:extLst>
              <a:ext uri="{FF2B5EF4-FFF2-40B4-BE49-F238E27FC236}">
                <a16:creationId xmlns:a16="http://schemas.microsoft.com/office/drawing/2014/main" id="{5F1B8348-CD6E-4561-A704-C232D9A267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5033007"/>
            <a:ext cx="4053016" cy="857047"/>
          </a:xfrm>
          <a:custGeom>
            <a:avLst/>
            <a:gdLst>
              <a:gd name="T0" fmla="*/ 1114 w 1117"/>
              <a:gd name="T1" fmla="*/ 77 h 163"/>
              <a:gd name="T2" fmla="*/ 1040 w 1117"/>
              <a:gd name="T3" fmla="*/ 3 h 163"/>
              <a:gd name="T4" fmla="*/ 1039 w 1117"/>
              <a:gd name="T5" fmla="*/ 2 h 163"/>
              <a:gd name="T6" fmla="*/ 1034 w 1117"/>
              <a:gd name="T7" fmla="*/ 0 h 163"/>
              <a:gd name="T8" fmla="*/ 578 w 1117"/>
              <a:gd name="T9" fmla="*/ 0 h 163"/>
              <a:gd name="T10" fmla="*/ 562 w 1117"/>
              <a:gd name="T11" fmla="*/ 0 h 163"/>
              <a:gd name="T12" fmla="*/ 440 w 1117"/>
              <a:gd name="T13" fmla="*/ 0 h 163"/>
              <a:gd name="T14" fmla="*/ 106 w 1117"/>
              <a:gd name="T15" fmla="*/ 0 h 163"/>
              <a:gd name="T16" fmla="*/ 0 w 1117"/>
              <a:gd name="T17" fmla="*/ 0 h 163"/>
              <a:gd name="T18" fmla="*/ 0 w 1117"/>
              <a:gd name="T19" fmla="*/ 163 h 163"/>
              <a:gd name="T20" fmla="*/ 106 w 1117"/>
              <a:gd name="T21" fmla="*/ 163 h 163"/>
              <a:gd name="T22" fmla="*/ 440 w 1117"/>
              <a:gd name="T23" fmla="*/ 163 h 163"/>
              <a:gd name="T24" fmla="*/ 562 w 1117"/>
              <a:gd name="T25" fmla="*/ 163 h 163"/>
              <a:gd name="T26" fmla="*/ 578 w 1117"/>
              <a:gd name="T27" fmla="*/ 163 h 163"/>
              <a:gd name="T28" fmla="*/ 1034 w 1117"/>
              <a:gd name="T29" fmla="*/ 163 h 163"/>
              <a:gd name="T30" fmla="*/ 1039 w 1117"/>
              <a:gd name="T31" fmla="*/ 161 h 163"/>
              <a:gd name="T32" fmla="*/ 1040 w 1117"/>
              <a:gd name="T33" fmla="*/ 160 h 163"/>
              <a:gd name="T34" fmla="*/ 1114 w 1117"/>
              <a:gd name="T35" fmla="*/ 86 h 163"/>
              <a:gd name="T36" fmla="*/ 1114 w 1117"/>
              <a:gd name="T37" fmla="*/ 77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17" h="163">
                <a:moveTo>
                  <a:pt x="1114" y="77"/>
                </a:moveTo>
                <a:cubicBezTo>
                  <a:pt x="1040" y="3"/>
                  <a:pt x="1040" y="3"/>
                  <a:pt x="1040" y="3"/>
                </a:cubicBezTo>
                <a:cubicBezTo>
                  <a:pt x="1040" y="2"/>
                  <a:pt x="1039" y="2"/>
                  <a:pt x="1039" y="2"/>
                </a:cubicBezTo>
                <a:cubicBezTo>
                  <a:pt x="1038" y="1"/>
                  <a:pt x="1036" y="0"/>
                  <a:pt x="1034" y="0"/>
                </a:cubicBezTo>
                <a:cubicBezTo>
                  <a:pt x="578" y="0"/>
                  <a:pt x="578" y="0"/>
                  <a:pt x="578" y="0"/>
                </a:cubicBezTo>
                <a:cubicBezTo>
                  <a:pt x="562" y="0"/>
                  <a:pt x="562" y="0"/>
                  <a:pt x="562" y="0"/>
                </a:cubicBezTo>
                <a:cubicBezTo>
                  <a:pt x="440" y="0"/>
                  <a:pt x="440" y="0"/>
                  <a:pt x="440" y="0"/>
                </a:cubicBezTo>
                <a:cubicBezTo>
                  <a:pt x="106" y="0"/>
                  <a:pt x="106" y="0"/>
                  <a:pt x="106" y="0"/>
                </a:cubicBezTo>
                <a:cubicBezTo>
                  <a:pt x="0" y="0"/>
                  <a:pt x="0" y="0"/>
                  <a:pt x="0" y="0"/>
                </a:cubicBezTo>
                <a:cubicBezTo>
                  <a:pt x="0" y="163"/>
                  <a:pt x="0" y="163"/>
                  <a:pt x="0" y="163"/>
                </a:cubicBezTo>
                <a:cubicBezTo>
                  <a:pt x="106" y="163"/>
                  <a:pt x="106" y="163"/>
                  <a:pt x="106" y="163"/>
                </a:cubicBezTo>
                <a:cubicBezTo>
                  <a:pt x="440" y="163"/>
                  <a:pt x="440" y="163"/>
                  <a:pt x="440" y="163"/>
                </a:cubicBezTo>
                <a:cubicBezTo>
                  <a:pt x="562" y="163"/>
                  <a:pt x="562" y="163"/>
                  <a:pt x="562" y="163"/>
                </a:cubicBezTo>
                <a:cubicBezTo>
                  <a:pt x="578" y="163"/>
                  <a:pt x="578" y="163"/>
                  <a:pt x="578" y="163"/>
                </a:cubicBezTo>
                <a:cubicBezTo>
                  <a:pt x="1034" y="163"/>
                  <a:pt x="1034" y="163"/>
                  <a:pt x="1034" y="163"/>
                </a:cubicBezTo>
                <a:cubicBezTo>
                  <a:pt x="1036" y="163"/>
                  <a:pt x="1038" y="162"/>
                  <a:pt x="1039" y="161"/>
                </a:cubicBezTo>
                <a:cubicBezTo>
                  <a:pt x="1039" y="160"/>
                  <a:pt x="1040" y="160"/>
                  <a:pt x="1040" y="160"/>
                </a:cubicBezTo>
                <a:cubicBezTo>
                  <a:pt x="1114" y="86"/>
                  <a:pt x="1114" y="86"/>
                  <a:pt x="1114" y="86"/>
                </a:cubicBezTo>
                <a:cubicBezTo>
                  <a:pt x="1117" y="83"/>
                  <a:pt x="1117" y="79"/>
                  <a:pt x="1114" y="77"/>
                </a:cubicBezTo>
                <a:close/>
              </a:path>
            </a:pathLst>
          </a:custGeom>
          <a:solidFill>
            <a:schemeClr val="accent1"/>
          </a:solidFill>
          <a:ln>
            <a:noFill/>
          </a:ln>
          <a:extLst/>
        </p:spPr>
        <p:txBody>
          <a:bodyPr vert="horz" wrap="square" lIns="91440" tIns="45720" rIns="91440" bIns="45720" numCol="1" anchor="t" anchorCtr="0" compatLnSpc="1">
            <a:prstTxWarp prst="textNoShape">
              <a:avLst/>
            </a:prstTxWarp>
          </a:bodyPr>
          <a:lstStyle/>
          <a:p>
            <a:endParaRPr lang="en-US"/>
          </a:p>
        </p:txBody>
      </p:sp>
      <p:pic>
        <p:nvPicPr>
          <p:cNvPr id="6" name="Graphic 5" descr="Theatre">
            <a:extLst>
              <a:ext uri="{FF2B5EF4-FFF2-40B4-BE49-F238E27FC236}">
                <a16:creationId xmlns:a16="http://schemas.microsoft.com/office/drawing/2014/main" id="{B0298923-D0C8-4752-8B89-DF0779A25F2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190995" y="1317462"/>
            <a:ext cx="4230377" cy="4230377"/>
          </a:xfrm>
          <a:prstGeom prst="rect">
            <a:avLst/>
          </a:prstGeom>
        </p:spPr>
      </p:pic>
    </p:spTree>
    <p:extLst>
      <p:ext uri="{BB962C8B-B14F-4D97-AF65-F5344CB8AC3E}">
        <p14:creationId xmlns:p14="http://schemas.microsoft.com/office/powerpoint/2010/main" val="2066644058"/>
      </p:ext>
    </p:extLst>
  </p:cSld>
  <p:clrMapOvr>
    <a:masterClrMapping/>
  </p:clrMapOvr>
  <p:transition spd="slow">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60F30E-5BE2-4FE9-8AD5-53DD62E818E5}"/>
              </a:ext>
            </a:extLst>
          </p:cNvPr>
          <p:cNvSpPr>
            <a:spLocks noGrp="1"/>
          </p:cNvSpPr>
          <p:nvPr>
            <p:ph type="title"/>
          </p:nvPr>
        </p:nvSpPr>
        <p:spPr>
          <a:xfrm>
            <a:off x="1448997" y="134571"/>
            <a:ext cx="7215609" cy="1098667"/>
          </a:xfrm>
        </p:spPr>
        <p:txBody>
          <a:bodyPr>
            <a:noAutofit/>
          </a:bodyPr>
          <a:lstStyle/>
          <a:p>
            <a:pPr algn="ctr"/>
            <a:r>
              <a:rPr lang="en-ZW" sz="1600" b="1" dirty="0">
                <a:latin typeface="+mn-lt"/>
              </a:rPr>
              <a:t>IDBZ</a:t>
            </a:r>
            <a:r>
              <a:rPr lang="en-ZW" sz="1600" dirty="0">
                <a:latin typeface="+mn-lt"/>
              </a:rPr>
              <a:t>: Mandated to facilitate </a:t>
            </a:r>
            <a:r>
              <a:rPr lang="en-ZW" sz="1600" b="1" dirty="0">
                <a:latin typeface="+mn-lt"/>
              </a:rPr>
              <a:t>infrastructure development </a:t>
            </a:r>
            <a:r>
              <a:rPr lang="en-ZW" sz="1600" dirty="0">
                <a:latin typeface="+mn-lt"/>
              </a:rPr>
              <a:t>through </a:t>
            </a:r>
            <a:r>
              <a:rPr lang="en-ZW" sz="1600" b="1" dirty="0">
                <a:latin typeface="+mn-lt"/>
              </a:rPr>
              <a:t>resource mobilisation </a:t>
            </a:r>
            <a:r>
              <a:rPr lang="en-ZW" sz="1600" dirty="0">
                <a:latin typeface="+mn-lt"/>
              </a:rPr>
              <a:t>and </a:t>
            </a:r>
            <a:r>
              <a:rPr lang="en-ZW" sz="1600" b="1" dirty="0">
                <a:latin typeface="+mn-lt"/>
              </a:rPr>
              <a:t>capacity building </a:t>
            </a:r>
            <a:r>
              <a:rPr lang="en-ZW" sz="1600" dirty="0">
                <a:latin typeface="+mn-lt"/>
              </a:rPr>
              <a:t>in the following Sectors:  </a:t>
            </a:r>
          </a:p>
        </p:txBody>
      </p:sp>
      <p:grpSp>
        <p:nvGrpSpPr>
          <p:cNvPr id="4" name="Group 3">
            <a:extLst>
              <a:ext uri="{FF2B5EF4-FFF2-40B4-BE49-F238E27FC236}">
                <a16:creationId xmlns:a16="http://schemas.microsoft.com/office/drawing/2014/main" id="{3E12FF8D-E0F3-4D3E-ADCF-AC37CDA5898F}"/>
              </a:ext>
            </a:extLst>
          </p:cNvPr>
          <p:cNvGrpSpPr/>
          <p:nvPr/>
        </p:nvGrpSpPr>
        <p:grpSpPr>
          <a:xfrm>
            <a:off x="264514" y="1356681"/>
            <a:ext cx="9464407" cy="2818142"/>
            <a:chOff x="228600" y="3886200"/>
            <a:chExt cx="9464407" cy="2819774"/>
          </a:xfrm>
        </p:grpSpPr>
        <p:sp>
          <p:nvSpPr>
            <p:cNvPr id="5" name="Oval 4">
              <a:extLst>
                <a:ext uri="{FF2B5EF4-FFF2-40B4-BE49-F238E27FC236}">
                  <a16:creationId xmlns:a16="http://schemas.microsoft.com/office/drawing/2014/main" id="{2A2793ED-53C9-4CE9-AAC3-3CBCAA4B0541}"/>
                </a:ext>
              </a:extLst>
            </p:cNvPr>
            <p:cNvSpPr/>
            <p:nvPr/>
          </p:nvSpPr>
          <p:spPr>
            <a:xfrm>
              <a:off x="7239000" y="3886200"/>
              <a:ext cx="1676400" cy="1600200"/>
            </a:xfrm>
            <a:prstGeom prst="ellipse">
              <a:avLst/>
            </a:prstGeom>
            <a:solidFill>
              <a:srgbClr val="F79646">
                <a:lumMod val="75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grpSp>
          <p:nvGrpSpPr>
            <p:cNvPr id="6" name="Group 5">
              <a:extLst>
                <a:ext uri="{FF2B5EF4-FFF2-40B4-BE49-F238E27FC236}">
                  <a16:creationId xmlns:a16="http://schemas.microsoft.com/office/drawing/2014/main" id="{5FBECF21-B618-4306-A981-1965D2ECAB48}"/>
                </a:ext>
              </a:extLst>
            </p:cNvPr>
            <p:cNvGrpSpPr/>
            <p:nvPr/>
          </p:nvGrpSpPr>
          <p:grpSpPr>
            <a:xfrm>
              <a:off x="5486400" y="3886200"/>
              <a:ext cx="1866900" cy="1600200"/>
              <a:chOff x="381000" y="1676400"/>
              <a:chExt cx="1866900" cy="1600200"/>
            </a:xfrm>
            <a:solidFill>
              <a:srgbClr val="00B050"/>
            </a:solidFill>
          </p:grpSpPr>
          <p:sp>
            <p:nvSpPr>
              <p:cNvPr id="36" name="Oval 35">
                <a:extLst>
                  <a:ext uri="{FF2B5EF4-FFF2-40B4-BE49-F238E27FC236}">
                    <a16:creationId xmlns:a16="http://schemas.microsoft.com/office/drawing/2014/main" id="{25332EFE-AF90-4108-A5C2-77A857044B28}"/>
                  </a:ext>
                </a:extLst>
              </p:cNvPr>
              <p:cNvSpPr/>
              <p:nvPr/>
            </p:nvSpPr>
            <p:spPr>
              <a:xfrm>
                <a:off x="381000" y="1676400"/>
                <a:ext cx="1676400" cy="1600200"/>
              </a:xfrm>
              <a:prstGeom prst="ellipse">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37" name="Isosceles Triangle 36">
                <a:extLst>
                  <a:ext uri="{FF2B5EF4-FFF2-40B4-BE49-F238E27FC236}">
                    <a16:creationId xmlns:a16="http://schemas.microsoft.com/office/drawing/2014/main" id="{86EC9A72-FD24-4006-B885-1C031271127A}"/>
                  </a:ext>
                </a:extLst>
              </p:cNvPr>
              <p:cNvSpPr/>
              <p:nvPr/>
            </p:nvSpPr>
            <p:spPr>
              <a:xfrm rot="5400000">
                <a:off x="1885950" y="2381250"/>
                <a:ext cx="457200" cy="266700"/>
              </a:xfrm>
              <a:prstGeom prst="triangle">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grpSp>
        <p:grpSp>
          <p:nvGrpSpPr>
            <p:cNvPr id="7" name="Group 6">
              <a:extLst>
                <a:ext uri="{FF2B5EF4-FFF2-40B4-BE49-F238E27FC236}">
                  <a16:creationId xmlns:a16="http://schemas.microsoft.com/office/drawing/2014/main" id="{BB676B21-C45E-421F-867B-C74C637FB5FD}"/>
                </a:ext>
              </a:extLst>
            </p:cNvPr>
            <p:cNvGrpSpPr/>
            <p:nvPr/>
          </p:nvGrpSpPr>
          <p:grpSpPr>
            <a:xfrm>
              <a:off x="3695700" y="3886200"/>
              <a:ext cx="1866900" cy="1600200"/>
              <a:chOff x="381000" y="1676400"/>
              <a:chExt cx="1866900" cy="1600200"/>
            </a:xfrm>
            <a:solidFill>
              <a:srgbClr val="4F81BD">
                <a:lumMod val="75000"/>
              </a:srgbClr>
            </a:solidFill>
          </p:grpSpPr>
          <p:sp>
            <p:nvSpPr>
              <p:cNvPr id="34" name="Oval 33">
                <a:extLst>
                  <a:ext uri="{FF2B5EF4-FFF2-40B4-BE49-F238E27FC236}">
                    <a16:creationId xmlns:a16="http://schemas.microsoft.com/office/drawing/2014/main" id="{AFDC22CA-BC24-4B77-8A6E-1919BF6A64C3}"/>
                  </a:ext>
                </a:extLst>
              </p:cNvPr>
              <p:cNvSpPr/>
              <p:nvPr/>
            </p:nvSpPr>
            <p:spPr>
              <a:xfrm>
                <a:off x="381000" y="1676400"/>
                <a:ext cx="1676400" cy="1600200"/>
              </a:xfrm>
              <a:prstGeom prst="ellipse">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35" name="Isosceles Triangle 34">
                <a:extLst>
                  <a:ext uri="{FF2B5EF4-FFF2-40B4-BE49-F238E27FC236}">
                    <a16:creationId xmlns:a16="http://schemas.microsoft.com/office/drawing/2014/main" id="{00700797-C60C-4EF7-8769-BD1226C088AF}"/>
                  </a:ext>
                </a:extLst>
              </p:cNvPr>
              <p:cNvSpPr/>
              <p:nvPr/>
            </p:nvSpPr>
            <p:spPr>
              <a:xfrm rot="5400000">
                <a:off x="1885950" y="2381250"/>
                <a:ext cx="457200" cy="266700"/>
              </a:xfrm>
              <a:prstGeom prst="triangle">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grpSp>
        <p:grpSp>
          <p:nvGrpSpPr>
            <p:cNvPr id="8" name="Group 7">
              <a:extLst>
                <a:ext uri="{FF2B5EF4-FFF2-40B4-BE49-F238E27FC236}">
                  <a16:creationId xmlns:a16="http://schemas.microsoft.com/office/drawing/2014/main" id="{2FD89757-86E9-403D-ACDB-4436F232594C}"/>
                </a:ext>
              </a:extLst>
            </p:cNvPr>
            <p:cNvGrpSpPr/>
            <p:nvPr/>
          </p:nvGrpSpPr>
          <p:grpSpPr>
            <a:xfrm>
              <a:off x="1943100" y="3886200"/>
              <a:ext cx="1866900" cy="1600200"/>
              <a:chOff x="381000" y="1676400"/>
              <a:chExt cx="1866900" cy="1600200"/>
            </a:xfrm>
            <a:solidFill>
              <a:srgbClr val="C0504D"/>
            </a:solidFill>
          </p:grpSpPr>
          <p:sp>
            <p:nvSpPr>
              <p:cNvPr id="32" name="Oval 31">
                <a:extLst>
                  <a:ext uri="{FF2B5EF4-FFF2-40B4-BE49-F238E27FC236}">
                    <a16:creationId xmlns:a16="http://schemas.microsoft.com/office/drawing/2014/main" id="{73D20847-64A5-451A-AC85-C22F32123150}"/>
                  </a:ext>
                </a:extLst>
              </p:cNvPr>
              <p:cNvSpPr/>
              <p:nvPr/>
            </p:nvSpPr>
            <p:spPr>
              <a:xfrm>
                <a:off x="381000" y="1676400"/>
                <a:ext cx="1676400" cy="1600200"/>
              </a:xfrm>
              <a:prstGeom prst="ellipse">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33" name="Isosceles Triangle 32">
                <a:extLst>
                  <a:ext uri="{FF2B5EF4-FFF2-40B4-BE49-F238E27FC236}">
                    <a16:creationId xmlns:a16="http://schemas.microsoft.com/office/drawing/2014/main" id="{3A239C3B-A6E4-43E7-A6EE-3EC31E2DE20F}"/>
                  </a:ext>
                </a:extLst>
              </p:cNvPr>
              <p:cNvSpPr/>
              <p:nvPr/>
            </p:nvSpPr>
            <p:spPr>
              <a:xfrm rot="5400000">
                <a:off x="1885950" y="2381250"/>
                <a:ext cx="457200" cy="266700"/>
              </a:xfrm>
              <a:prstGeom prst="triangle">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grpSp>
        <p:grpSp>
          <p:nvGrpSpPr>
            <p:cNvPr id="9" name="Group 8">
              <a:extLst>
                <a:ext uri="{FF2B5EF4-FFF2-40B4-BE49-F238E27FC236}">
                  <a16:creationId xmlns:a16="http://schemas.microsoft.com/office/drawing/2014/main" id="{8CC1AC1E-7666-4641-A1B8-4E775AD85608}"/>
                </a:ext>
              </a:extLst>
            </p:cNvPr>
            <p:cNvGrpSpPr/>
            <p:nvPr/>
          </p:nvGrpSpPr>
          <p:grpSpPr>
            <a:xfrm>
              <a:off x="228600" y="3886200"/>
              <a:ext cx="1866900" cy="1600200"/>
              <a:chOff x="381000" y="1676400"/>
              <a:chExt cx="1866900" cy="1600200"/>
            </a:xfrm>
            <a:solidFill>
              <a:srgbClr val="FF0000"/>
            </a:solidFill>
          </p:grpSpPr>
          <p:sp>
            <p:nvSpPr>
              <p:cNvPr id="30" name="Oval 29">
                <a:extLst>
                  <a:ext uri="{FF2B5EF4-FFF2-40B4-BE49-F238E27FC236}">
                    <a16:creationId xmlns:a16="http://schemas.microsoft.com/office/drawing/2014/main" id="{2EF7E310-F382-4616-B990-56778B5B7087}"/>
                  </a:ext>
                </a:extLst>
              </p:cNvPr>
              <p:cNvSpPr/>
              <p:nvPr/>
            </p:nvSpPr>
            <p:spPr>
              <a:xfrm>
                <a:off x="381000" y="1676400"/>
                <a:ext cx="1676400" cy="1600200"/>
              </a:xfrm>
              <a:prstGeom prst="ellipse">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31" name="Isosceles Triangle 30">
                <a:extLst>
                  <a:ext uri="{FF2B5EF4-FFF2-40B4-BE49-F238E27FC236}">
                    <a16:creationId xmlns:a16="http://schemas.microsoft.com/office/drawing/2014/main" id="{72D6EE6E-424E-4FF8-A455-97937A699CFA}"/>
                  </a:ext>
                </a:extLst>
              </p:cNvPr>
              <p:cNvSpPr/>
              <p:nvPr/>
            </p:nvSpPr>
            <p:spPr>
              <a:xfrm rot="5400000">
                <a:off x="1885950" y="2381250"/>
                <a:ext cx="457200" cy="266700"/>
              </a:xfrm>
              <a:prstGeom prst="triangle">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grpSp>
        <p:sp>
          <p:nvSpPr>
            <p:cNvPr id="10" name="Oval 9">
              <a:extLst>
                <a:ext uri="{FF2B5EF4-FFF2-40B4-BE49-F238E27FC236}">
                  <a16:creationId xmlns:a16="http://schemas.microsoft.com/office/drawing/2014/main" id="{401F43E6-CCC4-45D7-AE68-F2FEDCC4E1E6}"/>
                </a:ext>
              </a:extLst>
            </p:cNvPr>
            <p:cNvSpPr/>
            <p:nvPr/>
          </p:nvSpPr>
          <p:spPr>
            <a:xfrm>
              <a:off x="381000" y="4038600"/>
              <a:ext cx="1371600" cy="1295400"/>
            </a:xfrm>
            <a:prstGeom prst="ellipse">
              <a:avLst/>
            </a:prstGeom>
            <a:blipFill>
              <a:blip r:embed="rId2"/>
              <a:stretch>
                <a:fillRect/>
              </a:stretch>
            </a:bli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cxnSp>
          <p:nvCxnSpPr>
            <p:cNvPr id="11" name="Straight Connector 10">
              <a:extLst>
                <a:ext uri="{FF2B5EF4-FFF2-40B4-BE49-F238E27FC236}">
                  <a16:creationId xmlns:a16="http://schemas.microsoft.com/office/drawing/2014/main" id="{8AE05B50-9F5F-4360-9F43-C026BDA08F0D}"/>
                </a:ext>
              </a:extLst>
            </p:cNvPr>
            <p:cNvCxnSpPr/>
            <p:nvPr/>
          </p:nvCxnSpPr>
          <p:spPr>
            <a:xfrm>
              <a:off x="1066800" y="5829300"/>
              <a:ext cx="0" cy="323850"/>
            </a:xfrm>
            <a:prstGeom prst="line">
              <a:avLst/>
            </a:prstGeom>
            <a:noFill/>
            <a:ln w="9525" cap="flat" cmpd="sng" algn="ctr">
              <a:solidFill>
                <a:sysClr val="window" lastClr="FFFFFF">
                  <a:lumMod val="50000"/>
                </a:sysClr>
              </a:solidFill>
              <a:prstDash val="dash"/>
            </a:ln>
            <a:effectLst/>
          </p:spPr>
        </p:cxnSp>
        <p:sp>
          <p:nvSpPr>
            <p:cNvPr id="12" name="Rectangle 11">
              <a:extLst>
                <a:ext uri="{FF2B5EF4-FFF2-40B4-BE49-F238E27FC236}">
                  <a16:creationId xmlns:a16="http://schemas.microsoft.com/office/drawing/2014/main" id="{1620DCB8-5A3E-4089-AA07-CFC866DCE681}"/>
                </a:ext>
              </a:extLst>
            </p:cNvPr>
            <p:cNvSpPr/>
            <p:nvPr/>
          </p:nvSpPr>
          <p:spPr>
            <a:xfrm>
              <a:off x="609600" y="6059581"/>
              <a:ext cx="960519" cy="369332"/>
            </a:xfrm>
            <a:prstGeom prst="rect">
              <a:avLst/>
            </a:prstGeom>
          </p:spPr>
          <p:txBody>
            <a:bodyPr wrap="non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ZW" sz="1800" b="1" i="0" u="none" strike="noStrike" kern="0" cap="none" spc="0" normalizeH="0" baseline="0" noProof="0" dirty="0">
                  <a:ln>
                    <a:noFill/>
                  </a:ln>
                  <a:solidFill>
                    <a:srgbClr val="FF0000"/>
                  </a:solidFill>
                  <a:effectLst/>
                  <a:uLnTx/>
                  <a:uFillTx/>
                  <a:latin typeface="Times New Roman" pitchFamily="18" charset="0"/>
                  <a:cs typeface="Times New Roman" pitchFamily="18" charset="0"/>
                </a:rPr>
                <a:t>Energy </a:t>
              </a:r>
            </a:p>
          </p:txBody>
        </p:sp>
        <p:sp>
          <p:nvSpPr>
            <p:cNvPr id="13" name="Rectangle 12">
              <a:extLst>
                <a:ext uri="{FF2B5EF4-FFF2-40B4-BE49-F238E27FC236}">
                  <a16:creationId xmlns:a16="http://schemas.microsoft.com/office/drawing/2014/main" id="{3257265A-C1D9-4CAB-B01B-D35E87BD6C8A}"/>
                </a:ext>
              </a:extLst>
            </p:cNvPr>
            <p:cNvSpPr/>
            <p:nvPr/>
          </p:nvSpPr>
          <p:spPr>
            <a:xfrm>
              <a:off x="2271787" y="6088767"/>
              <a:ext cx="1197764" cy="369332"/>
            </a:xfrm>
            <a:prstGeom prst="rect">
              <a:avLst/>
            </a:prstGeom>
          </p:spPr>
          <p:txBody>
            <a:bodyPr wrap="non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ZW" sz="1800" b="1" i="0" u="none" strike="noStrike" kern="0" cap="none" spc="0" normalizeH="0" baseline="0" noProof="0" dirty="0">
                  <a:ln>
                    <a:noFill/>
                  </a:ln>
                  <a:solidFill>
                    <a:srgbClr val="C00000"/>
                  </a:solidFill>
                  <a:effectLst/>
                  <a:uLnTx/>
                  <a:uFillTx/>
                  <a:latin typeface="Times New Roman" pitchFamily="18" charset="0"/>
                  <a:cs typeface="Times New Roman" pitchFamily="18" charset="0"/>
                </a:rPr>
                <a:t>Transport</a:t>
              </a:r>
            </a:p>
          </p:txBody>
        </p:sp>
        <p:sp>
          <p:nvSpPr>
            <p:cNvPr id="14" name="Oval 13">
              <a:extLst>
                <a:ext uri="{FF2B5EF4-FFF2-40B4-BE49-F238E27FC236}">
                  <a16:creationId xmlns:a16="http://schemas.microsoft.com/office/drawing/2014/main" id="{2469177C-2C2A-4C98-8745-8114CD66786D}"/>
                </a:ext>
              </a:extLst>
            </p:cNvPr>
            <p:cNvSpPr/>
            <p:nvPr/>
          </p:nvSpPr>
          <p:spPr>
            <a:xfrm>
              <a:off x="2095500" y="4038600"/>
              <a:ext cx="1371600" cy="1295400"/>
            </a:xfrm>
            <a:prstGeom prst="ellipse">
              <a:avLst/>
            </a:prstGeom>
            <a:blipFill>
              <a:blip r:embed="rId3"/>
              <a:stretch>
                <a:fillRect/>
              </a:stretch>
            </a:bli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cxnSp>
          <p:nvCxnSpPr>
            <p:cNvPr id="15" name="Straight Connector 14">
              <a:extLst>
                <a:ext uri="{FF2B5EF4-FFF2-40B4-BE49-F238E27FC236}">
                  <a16:creationId xmlns:a16="http://schemas.microsoft.com/office/drawing/2014/main" id="{1B2665D3-E572-49E4-BCAC-C5EE15140C6E}"/>
                </a:ext>
              </a:extLst>
            </p:cNvPr>
            <p:cNvCxnSpPr/>
            <p:nvPr/>
          </p:nvCxnSpPr>
          <p:spPr>
            <a:xfrm>
              <a:off x="2819400" y="5829300"/>
              <a:ext cx="0" cy="323850"/>
            </a:xfrm>
            <a:prstGeom prst="line">
              <a:avLst/>
            </a:prstGeom>
            <a:noFill/>
            <a:ln w="9525" cap="flat" cmpd="sng" algn="ctr">
              <a:solidFill>
                <a:sysClr val="window" lastClr="FFFFFF">
                  <a:lumMod val="50000"/>
                </a:sysClr>
              </a:solidFill>
              <a:prstDash val="dash"/>
            </a:ln>
            <a:effectLst/>
          </p:spPr>
        </p:cxnSp>
        <p:sp>
          <p:nvSpPr>
            <p:cNvPr id="16" name="Rectangle 15">
              <a:extLst>
                <a:ext uri="{FF2B5EF4-FFF2-40B4-BE49-F238E27FC236}">
                  <a16:creationId xmlns:a16="http://schemas.microsoft.com/office/drawing/2014/main" id="{F79D7426-AFA2-4066-984F-4A926B577B3B}"/>
                </a:ext>
              </a:extLst>
            </p:cNvPr>
            <p:cNvSpPr/>
            <p:nvPr/>
          </p:nvSpPr>
          <p:spPr>
            <a:xfrm>
              <a:off x="3478230" y="6059269"/>
              <a:ext cx="2153154" cy="646705"/>
            </a:xfrm>
            <a:prstGeom prst="rect">
              <a:avLst/>
            </a:prstGeom>
          </p:spPr>
          <p:txBody>
            <a:bodyPr wrap="non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ZW" sz="1800" b="1" i="0" u="none" strike="noStrike" kern="0" cap="none" spc="0" normalizeH="0" baseline="0" noProof="0" dirty="0">
                  <a:ln>
                    <a:noFill/>
                  </a:ln>
                  <a:solidFill>
                    <a:srgbClr val="4F81BD">
                      <a:lumMod val="75000"/>
                    </a:srgbClr>
                  </a:solidFill>
                  <a:effectLst/>
                  <a:uLnTx/>
                  <a:uFillTx/>
                  <a:latin typeface="Times New Roman" pitchFamily="18" charset="0"/>
                  <a:cs typeface="Times New Roman" pitchFamily="18" charset="0"/>
                </a:rPr>
                <a:t>Water, </a:t>
              </a:r>
              <a:r>
                <a:rPr kumimoji="0" lang="en-ZW" sz="1800" b="1" i="0" u="none" strike="noStrike" kern="0" cap="none" spc="0" normalizeH="0" baseline="0" noProof="0" dirty="0">
                  <a:ln>
                    <a:noFill/>
                  </a:ln>
                  <a:solidFill>
                    <a:srgbClr val="FF0000"/>
                  </a:solidFill>
                  <a:effectLst/>
                  <a:uLnTx/>
                  <a:uFillTx/>
                  <a:latin typeface="Times New Roman" pitchFamily="18" charset="0"/>
                  <a:cs typeface="Times New Roman" pitchFamily="18" charset="0"/>
                </a:rPr>
                <a:t>Irrigation &amp;</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ZW" sz="1800" b="1" i="0" u="none" strike="noStrike" kern="0" cap="none" spc="0" normalizeH="0" baseline="0" noProof="0" dirty="0">
                  <a:ln>
                    <a:noFill/>
                  </a:ln>
                  <a:solidFill>
                    <a:srgbClr val="FF0000"/>
                  </a:solidFill>
                  <a:effectLst/>
                  <a:uLnTx/>
                  <a:uFillTx/>
                  <a:latin typeface="Times New Roman" pitchFamily="18" charset="0"/>
                  <a:cs typeface="Times New Roman" pitchFamily="18" charset="0"/>
                </a:rPr>
                <a:t> Sanitation</a:t>
              </a:r>
            </a:p>
          </p:txBody>
        </p:sp>
        <p:sp>
          <p:nvSpPr>
            <p:cNvPr id="17" name="Oval 16">
              <a:extLst>
                <a:ext uri="{FF2B5EF4-FFF2-40B4-BE49-F238E27FC236}">
                  <a16:creationId xmlns:a16="http://schemas.microsoft.com/office/drawing/2014/main" id="{1433852F-6C4C-4058-9239-E0D412D1CD32}"/>
                </a:ext>
              </a:extLst>
            </p:cNvPr>
            <p:cNvSpPr/>
            <p:nvPr/>
          </p:nvSpPr>
          <p:spPr>
            <a:xfrm>
              <a:off x="3848100" y="4038600"/>
              <a:ext cx="1371600" cy="1295400"/>
            </a:xfrm>
            <a:prstGeom prst="ellipse">
              <a:avLst/>
            </a:prstGeom>
            <a:blipFill>
              <a:blip r:embed="rId4"/>
              <a:stretch>
                <a:fillRect/>
              </a:stretch>
            </a:bli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cxnSp>
          <p:nvCxnSpPr>
            <p:cNvPr id="18" name="Straight Connector 17">
              <a:extLst>
                <a:ext uri="{FF2B5EF4-FFF2-40B4-BE49-F238E27FC236}">
                  <a16:creationId xmlns:a16="http://schemas.microsoft.com/office/drawing/2014/main" id="{F87B2CC7-FFA5-4509-97B6-D630D5D48D80}"/>
                </a:ext>
              </a:extLst>
            </p:cNvPr>
            <p:cNvCxnSpPr/>
            <p:nvPr/>
          </p:nvCxnSpPr>
          <p:spPr>
            <a:xfrm>
              <a:off x="4545428" y="5829300"/>
              <a:ext cx="0" cy="323850"/>
            </a:xfrm>
            <a:prstGeom prst="line">
              <a:avLst/>
            </a:prstGeom>
            <a:noFill/>
            <a:ln w="9525" cap="flat" cmpd="sng" algn="ctr">
              <a:solidFill>
                <a:sysClr val="window" lastClr="FFFFFF">
                  <a:lumMod val="50000"/>
                </a:sysClr>
              </a:solidFill>
              <a:prstDash val="dash"/>
            </a:ln>
            <a:effectLst/>
          </p:spPr>
        </p:cxnSp>
        <p:sp>
          <p:nvSpPr>
            <p:cNvPr id="19" name="Oval 18">
              <a:extLst>
                <a:ext uri="{FF2B5EF4-FFF2-40B4-BE49-F238E27FC236}">
                  <a16:creationId xmlns:a16="http://schemas.microsoft.com/office/drawing/2014/main" id="{9679D5CB-4055-4373-8BBD-647ECE2E077A}"/>
                </a:ext>
              </a:extLst>
            </p:cNvPr>
            <p:cNvSpPr/>
            <p:nvPr/>
          </p:nvSpPr>
          <p:spPr>
            <a:xfrm>
              <a:off x="5638800" y="4038600"/>
              <a:ext cx="1371600" cy="1295400"/>
            </a:xfrm>
            <a:prstGeom prst="ellipse">
              <a:avLst/>
            </a:prstGeom>
            <a:blipFill>
              <a:blip r:embed="rId5"/>
              <a:stretch>
                <a:fillRect/>
              </a:stretch>
            </a:bli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cxnSp>
          <p:nvCxnSpPr>
            <p:cNvPr id="20" name="Straight Connector 19">
              <a:extLst>
                <a:ext uri="{FF2B5EF4-FFF2-40B4-BE49-F238E27FC236}">
                  <a16:creationId xmlns:a16="http://schemas.microsoft.com/office/drawing/2014/main" id="{496EFBA4-C703-41DE-8595-95B16F9297AA}"/>
                </a:ext>
              </a:extLst>
            </p:cNvPr>
            <p:cNvCxnSpPr/>
            <p:nvPr/>
          </p:nvCxnSpPr>
          <p:spPr>
            <a:xfrm>
              <a:off x="6324600" y="5829300"/>
              <a:ext cx="0" cy="323850"/>
            </a:xfrm>
            <a:prstGeom prst="line">
              <a:avLst/>
            </a:prstGeom>
            <a:noFill/>
            <a:ln w="9525" cap="flat" cmpd="sng" algn="ctr">
              <a:solidFill>
                <a:sysClr val="window" lastClr="FFFFFF">
                  <a:lumMod val="50000"/>
                </a:sysClr>
              </a:solidFill>
              <a:prstDash val="dash"/>
            </a:ln>
            <a:effectLst/>
          </p:spPr>
        </p:cxnSp>
        <p:sp>
          <p:nvSpPr>
            <p:cNvPr id="21" name="Rectangle 20">
              <a:extLst>
                <a:ext uri="{FF2B5EF4-FFF2-40B4-BE49-F238E27FC236}">
                  <a16:creationId xmlns:a16="http://schemas.microsoft.com/office/drawing/2014/main" id="{DA6BBD43-BEB9-46DE-928A-256B11189046}"/>
                </a:ext>
              </a:extLst>
            </p:cNvPr>
            <p:cNvSpPr/>
            <p:nvPr/>
          </p:nvSpPr>
          <p:spPr>
            <a:xfrm>
              <a:off x="6019800" y="6058957"/>
              <a:ext cx="595035" cy="369332"/>
            </a:xfrm>
            <a:prstGeom prst="rect">
              <a:avLst/>
            </a:prstGeom>
          </p:spPr>
          <p:txBody>
            <a:bodyPr wrap="non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ZW" sz="1800" b="1" i="0" u="none" strike="noStrike" kern="0" cap="none" spc="0" normalizeH="0" baseline="0" noProof="0" dirty="0">
                  <a:ln>
                    <a:noFill/>
                  </a:ln>
                  <a:solidFill>
                    <a:srgbClr val="00B050"/>
                  </a:solidFill>
                  <a:effectLst/>
                  <a:uLnTx/>
                  <a:uFillTx/>
                  <a:latin typeface="Times New Roman" pitchFamily="18" charset="0"/>
                  <a:cs typeface="Times New Roman" pitchFamily="18" charset="0"/>
                </a:rPr>
                <a:t>ICT</a:t>
              </a:r>
            </a:p>
          </p:txBody>
        </p:sp>
        <p:sp>
          <p:nvSpPr>
            <p:cNvPr id="22" name="Oval 21">
              <a:extLst>
                <a:ext uri="{FF2B5EF4-FFF2-40B4-BE49-F238E27FC236}">
                  <a16:creationId xmlns:a16="http://schemas.microsoft.com/office/drawing/2014/main" id="{85985596-CB1B-4881-8A4D-82412FC04568}"/>
                </a:ext>
              </a:extLst>
            </p:cNvPr>
            <p:cNvSpPr/>
            <p:nvPr/>
          </p:nvSpPr>
          <p:spPr>
            <a:xfrm>
              <a:off x="7391400" y="4038600"/>
              <a:ext cx="1371600" cy="1295400"/>
            </a:xfrm>
            <a:prstGeom prst="ellipse">
              <a:avLst/>
            </a:prstGeom>
            <a:blipFill>
              <a:blip r:embed="rId6"/>
              <a:stretch>
                <a:fillRect/>
              </a:stretch>
            </a:bli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cxnSp>
          <p:nvCxnSpPr>
            <p:cNvPr id="23" name="Straight Connector 22">
              <a:extLst>
                <a:ext uri="{FF2B5EF4-FFF2-40B4-BE49-F238E27FC236}">
                  <a16:creationId xmlns:a16="http://schemas.microsoft.com/office/drawing/2014/main" id="{182924DB-0FC9-46B7-9DCD-712169FDB9D0}"/>
                </a:ext>
              </a:extLst>
            </p:cNvPr>
            <p:cNvCxnSpPr/>
            <p:nvPr/>
          </p:nvCxnSpPr>
          <p:spPr>
            <a:xfrm>
              <a:off x="8077200" y="5829300"/>
              <a:ext cx="0" cy="323850"/>
            </a:xfrm>
            <a:prstGeom prst="line">
              <a:avLst/>
            </a:prstGeom>
            <a:noFill/>
            <a:ln w="9525" cap="flat" cmpd="sng" algn="ctr">
              <a:solidFill>
                <a:sysClr val="window" lastClr="FFFFFF">
                  <a:lumMod val="50000"/>
                </a:sysClr>
              </a:solidFill>
              <a:prstDash val="dash"/>
            </a:ln>
            <a:effectLst/>
          </p:spPr>
        </p:cxnSp>
        <p:sp>
          <p:nvSpPr>
            <p:cNvPr id="24" name="Rectangle 23">
              <a:extLst>
                <a:ext uri="{FF2B5EF4-FFF2-40B4-BE49-F238E27FC236}">
                  <a16:creationId xmlns:a16="http://schemas.microsoft.com/office/drawing/2014/main" id="{20175013-0446-4B6E-926A-7B8B4D9C1ADD}"/>
                </a:ext>
              </a:extLst>
            </p:cNvPr>
            <p:cNvSpPr/>
            <p:nvPr/>
          </p:nvSpPr>
          <p:spPr>
            <a:xfrm>
              <a:off x="6552403" y="6059581"/>
              <a:ext cx="3140604" cy="369546"/>
            </a:xfrm>
            <a:prstGeom prst="rect">
              <a:avLst/>
            </a:prstGeom>
          </p:spPr>
          <p:txBody>
            <a:bodyPr wrap="non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ZW" sz="1800" b="1" i="0" u="none" strike="noStrike" kern="0" cap="none" spc="0" normalizeH="0" baseline="0" noProof="0" dirty="0">
                  <a:ln>
                    <a:noFill/>
                  </a:ln>
                  <a:solidFill>
                    <a:srgbClr val="F79646">
                      <a:lumMod val="75000"/>
                    </a:srgbClr>
                  </a:solidFill>
                  <a:effectLst/>
                  <a:uLnTx/>
                  <a:uFillTx/>
                  <a:latin typeface="Times New Roman" pitchFamily="18" charset="0"/>
                  <a:cs typeface="Times New Roman" pitchFamily="18" charset="0"/>
                </a:rPr>
                <a:t>Housing/Social Infrastructure</a:t>
              </a:r>
            </a:p>
          </p:txBody>
        </p:sp>
        <p:sp>
          <p:nvSpPr>
            <p:cNvPr id="25" name="Isosceles Triangle 24">
              <a:extLst>
                <a:ext uri="{FF2B5EF4-FFF2-40B4-BE49-F238E27FC236}">
                  <a16:creationId xmlns:a16="http://schemas.microsoft.com/office/drawing/2014/main" id="{016B8388-32A3-4FC0-AA18-13DA1CACBD0B}"/>
                </a:ext>
              </a:extLst>
            </p:cNvPr>
            <p:cNvSpPr/>
            <p:nvPr/>
          </p:nvSpPr>
          <p:spPr>
            <a:xfrm rot="10800000">
              <a:off x="847493" y="5562600"/>
              <a:ext cx="438614" cy="274603"/>
            </a:xfrm>
            <a:prstGeom prst="triangle">
              <a:avLst/>
            </a:prstGeom>
            <a:solidFill>
              <a:sysClr val="window" lastClr="FFFFFF">
                <a:lumMod val="65000"/>
              </a:sysClr>
            </a:solidFill>
            <a:ln w="12700" cap="flat" cmpd="sng" algn="ctr">
              <a:solidFill>
                <a:sysClr val="window" lastClr="FFFFFF">
                  <a:lumMod val="6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endParaRPr>
            </a:p>
          </p:txBody>
        </p:sp>
        <p:sp>
          <p:nvSpPr>
            <p:cNvPr id="26" name="Isosceles Triangle 25">
              <a:extLst>
                <a:ext uri="{FF2B5EF4-FFF2-40B4-BE49-F238E27FC236}">
                  <a16:creationId xmlns:a16="http://schemas.microsoft.com/office/drawing/2014/main" id="{DCFA7C41-6F0C-469D-875F-52D4FD2F3364}"/>
                </a:ext>
              </a:extLst>
            </p:cNvPr>
            <p:cNvSpPr/>
            <p:nvPr/>
          </p:nvSpPr>
          <p:spPr>
            <a:xfrm rot="10800000">
              <a:off x="2590801" y="5562600"/>
              <a:ext cx="438614" cy="274603"/>
            </a:xfrm>
            <a:prstGeom prst="triangle">
              <a:avLst/>
            </a:prstGeom>
            <a:solidFill>
              <a:sysClr val="window" lastClr="FFFFFF">
                <a:lumMod val="65000"/>
              </a:sysClr>
            </a:solidFill>
            <a:ln w="12700" cap="flat" cmpd="sng" algn="ctr">
              <a:solidFill>
                <a:sysClr val="window" lastClr="FFFFFF">
                  <a:lumMod val="6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endParaRPr>
            </a:p>
          </p:txBody>
        </p:sp>
        <p:sp>
          <p:nvSpPr>
            <p:cNvPr id="27" name="Isosceles Triangle 26">
              <a:extLst>
                <a:ext uri="{FF2B5EF4-FFF2-40B4-BE49-F238E27FC236}">
                  <a16:creationId xmlns:a16="http://schemas.microsoft.com/office/drawing/2014/main" id="{46C302BC-3239-495A-BAB4-404EE4E13E98}"/>
                </a:ext>
              </a:extLst>
            </p:cNvPr>
            <p:cNvSpPr/>
            <p:nvPr/>
          </p:nvSpPr>
          <p:spPr>
            <a:xfrm rot="10800000">
              <a:off x="4316829" y="5562600"/>
              <a:ext cx="438614" cy="274603"/>
            </a:xfrm>
            <a:prstGeom prst="triangle">
              <a:avLst/>
            </a:prstGeom>
            <a:solidFill>
              <a:sysClr val="window" lastClr="FFFFFF">
                <a:lumMod val="65000"/>
              </a:sysClr>
            </a:solidFill>
            <a:ln w="12700" cap="flat" cmpd="sng" algn="ctr">
              <a:solidFill>
                <a:sysClr val="window" lastClr="FFFFFF">
                  <a:lumMod val="6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endParaRPr>
            </a:p>
          </p:txBody>
        </p:sp>
        <p:sp>
          <p:nvSpPr>
            <p:cNvPr id="28" name="Isosceles Triangle 27">
              <a:extLst>
                <a:ext uri="{FF2B5EF4-FFF2-40B4-BE49-F238E27FC236}">
                  <a16:creationId xmlns:a16="http://schemas.microsoft.com/office/drawing/2014/main" id="{890DA4AA-7FFA-438B-8F12-3E4D768EEACB}"/>
                </a:ext>
              </a:extLst>
            </p:cNvPr>
            <p:cNvSpPr/>
            <p:nvPr/>
          </p:nvSpPr>
          <p:spPr>
            <a:xfrm rot="10800000">
              <a:off x="6096001" y="5562600"/>
              <a:ext cx="438614" cy="274603"/>
            </a:xfrm>
            <a:prstGeom prst="triangle">
              <a:avLst/>
            </a:prstGeom>
            <a:solidFill>
              <a:sysClr val="window" lastClr="FFFFFF">
                <a:lumMod val="65000"/>
              </a:sysClr>
            </a:solidFill>
            <a:ln w="12700" cap="flat" cmpd="sng" algn="ctr">
              <a:solidFill>
                <a:sysClr val="window" lastClr="FFFFFF">
                  <a:lumMod val="6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endParaRPr>
            </a:p>
          </p:txBody>
        </p:sp>
        <p:sp>
          <p:nvSpPr>
            <p:cNvPr id="29" name="Isosceles Triangle 28">
              <a:extLst>
                <a:ext uri="{FF2B5EF4-FFF2-40B4-BE49-F238E27FC236}">
                  <a16:creationId xmlns:a16="http://schemas.microsoft.com/office/drawing/2014/main" id="{9454CD2D-A17E-43F5-AECF-962010726717}"/>
                </a:ext>
              </a:extLst>
            </p:cNvPr>
            <p:cNvSpPr/>
            <p:nvPr/>
          </p:nvSpPr>
          <p:spPr>
            <a:xfrm rot="10800000">
              <a:off x="7867186" y="5562600"/>
              <a:ext cx="438614" cy="274603"/>
            </a:xfrm>
            <a:prstGeom prst="triangle">
              <a:avLst/>
            </a:prstGeom>
            <a:solidFill>
              <a:sysClr val="window" lastClr="FFFFFF">
                <a:lumMod val="65000"/>
              </a:sysClr>
            </a:solidFill>
            <a:ln w="12700" cap="flat" cmpd="sng" algn="ctr">
              <a:solidFill>
                <a:sysClr val="window" lastClr="FFFFFF">
                  <a:lumMod val="6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endParaRPr>
            </a:p>
          </p:txBody>
        </p:sp>
      </p:grpSp>
      <p:sp>
        <p:nvSpPr>
          <p:cNvPr id="39" name="TextBox 38">
            <a:extLst>
              <a:ext uri="{FF2B5EF4-FFF2-40B4-BE49-F238E27FC236}">
                <a16:creationId xmlns:a16="http://schemas.microsoft.com/office/drawing/2014/main" id="{B22C685A-A348-4116-B111-CC6E7CAFAA8C}"/>
              </a:ext>
            </a:extLst>
          </p:cNvPr>
          <p:cNvSpPr txBox="1"/>
          <p:nvPr/>
        </p:nvSpPr>
        <p:spPr>
          <a:xfrm>
            <a:off x="7493337" y="3898071"/>
            <a:ext cx="1721680" cy="2677656"/>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endParaRPr lang="en-ZW" dirty="0"/>
          </a:p>
          <a:p>
            <a:pPr marL="285750" indent="-285750">
              <a:buFont typeface="Wingdings" panose="05000000000000000000" pitchFamily="2" charset="2"/>
              <a:buChar char="q"/>
            </a:pPr>
            <a:endParaRPr lang="en-ZW" sz="1200" dirty="0"/>
          </a:p>
          <a:p>
            <a:pPr marL="285750" indent="-285750">
              <a:buFont typeface="Wingdings" panose="05000000000000000000" pitchFamily="2" charset="2"/>
              <a:buChar char="q"/>
            </a:pPr>
            <a:r>
              <a:rPr lang="en-ZW" sz="1200" dirty="0">
                <a:solidFill>
                  <a:srgbClr val="0070C0"/>
                </a:solidFill>
              </a:rPr>
              <a:t>Land development</a:t>
            </a:r>
          </a:p>
          <a:p>
            <a:pPr marL="285750" indent="-285750">
              <a:buFont typeface="Wingdings" panose="05000000000000000000" pitchFamily="2" charset="2"/>
              <a:buChar char="q"/>
            </a:pPr>
            <a:r>
              <a:rPr lang="en-ZW" sz="1200" dirty="0">
                <a:solidFill>
                  <a:srgbClr val="0070C0"/>
                </a:solidFill>
              </a:rPr>
              <a:t>Water &amp; Sewer</a:t>
            </a:r>
          </a:p>
          <a:p>
            <a:pPr marL="285750" indent="-285750">
              <a:buFont typeface="Wingdings" panose="05000000000000000000" pitchFamily="2" charset="2"/>
              <a:buChar char="q"/>
            </a:pPr>
            <a:r>
              <a:rPr lang="en-ZW" sz="1200" dirty="0">
                <a:solidFill>
                  <a:srgbClr val="0070C0"/>
                </a:solidFill>
              </a:rPr>
              <a:t>Roads &amp; drains</a:t>
            </a:r>
          </a:p>
          <a:p>
            <a:pPr marL="285750" indent="-285750">
              <a:buFont typeface="Wingdings" panose="05000000000000000000" pitchFamily="2" charset="2"/>
              <a:buChar char="q"/>
            </a:pPr>
            <a:r>
              <a:rPr lang="en-ZW" sz="1200" dirty="0">
                <a:solidFill>
                  <a:srgbClr val="0070C0"/>
                </a:solidFill>
              </a:rPr>
              <a:t>Electricity reticulation</a:t>
            </a:r>
          </a:p>
          <a:p>
            <a:pPr marL="285750" indent="-285750">
              <a:buFont typeface="Wingdings" panose="05000000000000000000" pitchFamily="2" charset="2"/>
              <a:buChar char="q"/>
            </a:pPr>
            <a:r>
              <a:rPr lang="en-ZW" sz="1200" dirty="0">
                <a:solidFill>
                  <a:srgbClr val="0070C0"/>
                </a:solidFill>
              </a:rPr>
              <a:t>Accommodation</a:t>
            </a:r>
          </a:p>
          <a:p>
            <a:pPr marL="285750" indent="-285750">
              <a:buFont typeface="Wingdings" panose="05000000000000000000" pitchFamily="2" charset="2"/>
              <a:buChar char="q"/>
            </a:pPr>
            <a:endParaRPr lang="en-ZW" sz="1200" dirty="0">
              <a:solidFill>
                <a:srgbClr val="FF0000"/>
              </a:solidFill>
            </a:endParaRPr>
          </a:p>
          <a:p>
            <a:pPr marL="285750" indent="-285750">
              <a:buFont typeface="Wingdings" panose="05000000000000000000" pitchFamily="2" charset="2"/>
              <a:buChar char="q"/>
            </a:pPr>
            <a:endParaRPr lang="en-ZW" sz="1200" dirty="0">
              <a:solidFill>
                <a:srgbClr val="FF0000"/>
              </a:solidFill>
            </a:endParaRPr>
          </a:p>
          <a:p>
            <a:pPr marL="285750" indent="-285750">
              <a:buFont typeface="Wingdings" panose="05000000000000000000" pitchFamily="2" charset="2"/>
              <a:buChar char="q"/>
            </a:pPr>
            <a:endParaRPr lang="en-ZW" dirty="0">
              <a:solidFill>
                <a:srgbClr val="FF0000"/>
              </a:solidFill>
            </a:endParaRPr>
          </a:p>
        </p:txBody>
      </p:sp>
      <p:sp>
        <p:nvSpPr>
          <p:cNvPr id="40" name="Isosceles Triangle 39">
            <a:extLst>
              <a:ext uri="{FF2B5EF4-FFF2-40B4-BE49-F238E27FC236}">
                <a16:creationId xmlns:a16="http://schemas.microsoft.com/office/drawing/2014/main" id="{4A8E3131-A6B4-4579-B19E-73E2F3256FDF}"/>
              </a:ext>
            </a:extLst>
          </p:cNvPr>
          <p:cNvSpPr/>
          <p:nvPr/>
        </p:nvSpPr>
        <p:spPr>
          <a:xfrm rot="10800000">
            <a:off x="7875632" y="3983402"/>
            <a:ext cx="438614" cy="274444"/>
          </a:xfrm>
          <a:prstGeom prst="triangle">
            <a:avLst/>
          </a:prstGeom>
          <a:solidFill>
            <a:sysClr val="window" lastClr="FFFFFF">
              <a:lumMod val="65000"/>
            </a:sysClr>
          </a:solidFill>
          <a:ln w="12700" cap="flat" cmpd="sng" algn="ctr">
            <a:solidFill>
              <a:sysClr val="window" lastClr="FFFFFF">
                <a:lumMod val="6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endParaRPr>
          </a:p>
        </p:txBody>
      </p:sp>
      <p:sp>
        <p:nvSpPr>
          <p:cNvPr id="43" name="TextBox 42">
            <a:extLst>
              <a:ext uri="{FF2B5EF4-FFF2-40B4-BE49-F238E27FC236}">
                <a16:creationId xmlns:a16="http://schemas.microsoft.com/office/drawing/2014/main" id="{18C9C469-A4F1-41DF-8F1E-E79DE6F7C07D}"/>
              </a:ext>
            </a:extLst>
          </p:cNvPr>
          <p:cNvSpPr txBox="1"/>
          <p:nvPr/>
        </p:nvSpPr>
        <p:spPr>
          <a:xfrm>
            <a:off x="4008020" y="4052114"/>
            <a:ext cx="1389215" cy="1477328"/>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endParaRPr lang="en-ZW" dirty="0"/>
          </a:p>
          <a:p>
            <a:pPr marL="285750" indent="-285750">
              <a:buFont typeface="Wingdings" panose="05000000000000000000" pitchFamily="2" charset="2"/>
              <a:buChar char="q"/>
            </a:pPr>
            <a:endParaRPr lang="en-ZW" sz="1200" dirty="0"/>
          </a:p>
          <a:p>
            <a:pPr marL="285750" indent="-285750">
              <a:buFont typeface="Wingdings" panose="05000000000000000000" pitchFamily="2" charset="2"/>
              <a:buChar char="q"/>
            </a:pPr>
            <a:r>
              <a:rPr lang="en-ZW" sz="1200" dirty="0">
                <a:solidFill>
                  <a:srgbClr val="0070C0"/>
                </a:solidFill>
              </a:rPr>
              <a:t>Dams</a:t>
            </a:r>
          </a:p>
          <a:p>
            <a:pPr marL="285750" indent="-285750">
              <a:buFont typeface="Wingdings" panose="05000000000000000000" pitchFamily="2" charset="2"/>
              <a:buChar char="q"/>
            </a:pPr>
            <a:r>
              <a:rPr lang="en-ZW" sz="1200" dirty="0">
                <a:solidFill>
                  <a:srgbClr val="0070C0"/>
                </a:solidFill>
              </a:rPr>
              <a:t>Irrigation </a:t>
            </a:r>
          </a:p>
          <a:p>
            <a:pPr marL="285750" indent="-285750">
              <a:buFont typeface="Wingdings" panose="05000000000000000000" pitchFamily="2" charset="2"/>
              <a:buChar char="q"/>
            </a:pPr>
            <a:r>
              <a:rPr lang="en-ZW" sz="1200" dirty="0">
                <a:solidFill>
                  <a:srgbClr val="0070C0"/>
                </a:solidFill>
              </a:rPr>
              <a:t>Water pipelines</a:t>
            </a:r>
          </a:p>
          <a:p>
            <a:endParaRPr lang="en-ZW" sz="1200" dirty="0"/>
          </a:p>
        </p:txBody>
      </p:sp>
      <p:sp>
        <p:nvSpPr>
          <p:cNvPr id="44" name="Isosceles Triangle 43">
            <a:extLst>
              <a:ext uri="{FF2B5EF4-FFF2-40B4-BE49-F238E27FC236}">
                <a16:creationId xmlns:a16="http://schemas.microsoft.com/office/drawing/2014/main" id="{1CF3676E-81F4-4486-BDFC-79C7430C27A9}"/>
              </a:ext>
            </a:extLst>
          </p:cNvPr>
          <p:cNvSpPr/>
          <p:nvPr/>
        </p:nvSpPr>
        <p:spPr>
          <a:xfrm rot="10800000">
            <a:off x="4344442" y="4211002"/>
            <a:ext cx="438614" cy="274444"/>
          </a:xfrm>
          <a:prstGeom prst="triangle">
            <a:avLst/>
          </a:prstGeom>
          <a:solidFill>
            <a:sysClr val="window" lastClr="FFFFFF">
              <a:lumMod val="65000"/>
            </a:sysClr>
          </a:solidFill>
          <a:ln w="12700" cap="flat" cmpd="sng" algn="ctr">
            <a:solidFill>
              <a:sysClr val="window" lastClr="FFFFFF">
                <a:lumMod val="6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endParaRPr>
          </a:p>
        </p:txBody>
      </p:sp>
      <p:sp>
        <p:nvSpPr>
          <p:cNvPr id="45" name="TextBox 44">
            <a:extLst>
              <a:ext uri="{FF2B5EF4-FFF2-40B4-BE49-F238E27FC236}">
                <a16:creationId xmlns:a16="http://schemas.microsoft.com/office/drawing/2014/main" id="{B7C440AA-B534-45BB-A606-5705FD309129}"/>
              </a:ext>
            </a:extLst>
          </p:cNvPr>
          <p:cNvSpPr txBox="1"/>
          <p:nvPr/>
        </p:nvSpPr>
        <p:spPr>
          <a:xfrm>
            <a:off x="5675476" y="3964225"/>
            <a:ext cx="1429444" cy="1384995"/>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endParaRPr lang="en-ZW" dirty="0"/>
          </a:p>
          <a:p>
            <a:pPr marL="285750" indent="-285750">
              <a:buFont typeface="Wingdings" panose="05000000000000000000" pitchFamily="2" charset="2"/>
              <a:buChar char="q"/>
            </a:pPr>
            <a:endParaRPr lang="en-ZW" sz="1200" dirty="0"/>
          </a:p>
          <a:p>
            <a:pPr marL="285750" indent="-285750">
              <a:buFont typeface="Wingdings" panose="05000000000000000000" pitchFamily="2" charset="2"/>
              <a:buChar char="q"/>
            </a:pPr>
            <a:r>
              <a:rPr lang="en-ZW" sz="1200" dirty="0">
                <a:solidFill>
                  <a:srgbClr val="0070C0"/>
                </a:solidFill>
              </a:rPr>
              <a:t>Backbone</a:t>
            </a:r>
          </a:p>
          <a:p>
            <a:pPr marL="285750" indent="-285750">
              <a:buFont typeface="Wingdings" panose="05000000000000000000" pitchFamily="2" charset="2"/>
              <a:buChar char="q"/>
            </a:pPr>
            <a:r>
              <a:rPr lang="en-ZW" sz="1200" dirty="0">
                <a:solidFill>
                  <a:srgbClr val="0070C0"/>
                </a:solidFill>
              </a:rPr>
              <a:t>Distribution infrastructure</a:t>
            </a:r>
          </a:p>
          <a:p>
            <a:endParaRPr lang="en-ZW" dirty="0"/>
          </a:p>
        </p:txBody>
      </p:sp>
      <p:sp>
        <p:nvSpPr>
          <p:cNvPr id="46" name="Isosceles Triangle 45">
            <a:extLst>
              <a:ext uri="{FF2B5EF4-FFF2-40B4-BE49-F238E27FC236}">
                <a16:creationId xmlns:a16="http://schemas.microsoft.com/office/drawing/2014/main" id="{810CA843-6231-4433-B9B7-38514DE241B0}"/>
              </a:ext>
            </a:extLst>
          </p:cNvPr>
          <p:cNvSpPr/>
          <p:nvPr/>
        </p:nvSpPr>
        <p:spPr>
          <a:xfrm rot="10800000">
            <a:off x="6114322" y="3936558"/>
            <a:ext cx="438614" cy="274444"/>
          </a:xfrm>
          <a:prstGeom prst="triangle">
            <a:avLst/>
          </a:prstGeom>
          <a:solidFill>
            <a:sysClr val="window" lastClr="FFFFFF">
              <a:lumMod val="65000"/>
            </a:sysClr>
          </a:solidFill>
          <a:ln w="12700" cap="flat" cmpd="sng" algn="ctr">
            <a:solidFill>
              <a:sysClr val="window" lastClr="FFFFFF">
                <a:lumMod val="6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endParaRPr>
          </a:p>
        </p:txBody>
      </p:sp>
      <p:sp>
        <p:nvSpPr>
          <p:cNvPr id="47" name="TextBox 46">
            <a:extLst>
              <a:ext uri="{FF2B5EF4-FFF2-40B4-BE49-F238E27FC236}">
                <a16:creationId xmlns:a16="http://schemas.microsoft.com/office/drawing/2014/main" id="{8DDE4AF6-7547-4988-8576-D3E961646891}"/>
              </a:ext>
            </a:extLst>
          </p:cNvPr>
          <p:cNvSpPr txBox="1"/>
          <p:nvPr/>
        </p:nvSpPr>
        <p:spPr>
          <a:xfrm>
            <a:off x="2315725" y="3964225"/>
            <a:ext cx="1255472" cy="1569660"/>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endParaRPr lang="en-ZW" dirty="0"/>
          </a:p>
          <a:p>
            <a:pPr marL="285750" indent="-285750">
              <a:buFont typeface="Wingdings" panose="05000000000000000000" pitchFamily="2" charset="2"/>
              <a:buChar char="q"/>
            </a:pPr>
            <a:endParaRPr lang="en-ZW" sz="1200" dirty="0"/>
          </a:p>
          <a:p>
            <a:pPr marL="285750" indent="-285750">
              <a:buFont typeface="Wingdings" panose="05000000000000000000" pitchFamily="2" charset="2"/>
              <a:buChar char="q"/>
            </a:pPr>
            <a:r>
              <a:rPr lang="en-ZW" sz="1200" dirty="0">
                <a:solidFill>
                  <a:srgbClr val="0070C0"/>
                </a:solidFill>
              </a:rPr>
              <a:t>Roads</a:t>
            </a:r>
          </a:p>
          <a:p>
            <a:pPr marL="285750" indent="-285750">
              <a:buFont typeface="Wingdings" panose="05000000000000000000" pitchFamily="2" charset="2"/>
              <a:buChar char="q"/>
            </a:pPr>
            <a:r>
              <a:rPr lang="en-ZW" sz="1200" dirty="0">
                <a:solidFill>
                  <a:srgbClr val="0070C0"/>
                </a:solidFill>
              </a:rPr>
              <a:t>Airports</a:t>
            </a:r>
          </a:p>
          <a:p>
            <a:pPr marL="285750" indent="-285750">
              <a:buFont typeface="Wingdings" panose="05000000000000000000" pitchFamily="2" charset="2"/>
              <a:buChar char="q"/>
            </a:pPr>
            <a:r>
              <a:rPr lang="en-ZW" sz="1200" dirty="0">
                <a:solidFill>
                  <a:srgbClr val="0070C0"/>
                </a:solidFill>
              </a:rPr>
              <a:t>Railways</a:t>
            </a:r>
          </a:p>
          <a:p>
            <a:pPr marL="285750" indent="-285750">
              <a:buFont typeface="Wingdings" panose="05000000000000000000" pitchFamily="2" charset="2"/>
              <a:buChar char="q"/>
            </a:pPr>
            <a:r>
              <a:rPr lang="en-ZW" sz="1200" dirty="0">
                <a:solidFill>
                  <a:srgbClr val="0070C0"/>
                </a:solidFill>
              </a:rPr>
              <a:t>Marine</a:t>
            </a:r>
          </a:p>
          <a:p>
            <a:pPr marL="285750" indent="-285750">
              <a:buFont typeface="Wingdings" panose="05000000000000000000" pitchFamily="2" charset="2"/>
              <a:buChar char="q"/>
            </a:pPr>
            <a:endParaRPr lang="en-ZW" dirty="0"/>
          </a:p>
        </p:txBody>
      </p:sp>
      <p:sp>
        <p:nvSpPr>
          <p:cNvPr id="48" name="Isosceles Triangle 47">
            <a:extLst>
              <a:ext uri="{FF2B5EF4-FFF2-40B4-BE49-F238E27FC236}">
                <a16:creationId xmlns:a16="http://schemas.microsoft.com/office/drawing/2014/main" id="{6BFE3634-DE19-45C9-BE44-59E834B89582}"/>
              </a:ext>
            </a:extLst>
          </p:cNvPr>
          <p:cNvSpPr/>
          <p:nvPr/>
        </p:nvSpPr>
        <p:spPr>
          <a:xfrm rot="10800000">
            <a:off x="2618414" y="4037331"/>
            <a:ext cx="438614" cy="274444"/>
          </a:xfrm>
          <a:prstGeom prst="triangle">
            <a:avLst/>
          </a:prstGeom>
          <a:solidFill>
            <a:sysClr val="window" lastClr="FFFFFF">
              <a:lumMod val="65000"/>
            </a:sysClr>
          </a:solidFill>
          <a:ln w="12700" cap="flat" cmpd="sng" algn="ctr">
            <a:solidFill>
              <a:sysClr val="window" lastClr="FFFFFF">
                <a:lumMod val="6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endParaRPr>
          </a:p>
        </p:txBody>
      </p:sp>
      <p:sp>
        <p:nvSpPr>
          <p:cNvPr id="49" name="TextBox 48">
            <a:extLst>
              <a:ext uri="{FF2B5EF4-FFF2-40B4-BE49-F238E27FC236}">
                <a16:creationId xmlns:a16="http://schemas.microsoft.com/office/drawing/2014/main" id="{FE0A7BC1-D187-48AD-8CDC-17E4DFB81659}"/>
              </a:ext>
            </a:extLst>
          </p:cNvPr>
          <p:cNvSpPr txBox="1"/>
          <p:nvPr/>
        </p:nvSpPr>
        <p:spPr>
          <a:xfrm>
            <a:off x="489779" y="3906160"/>
            <a:ext cx="1360403" cy="2123658"/>
          </a:xfrm>
          <a:prstGeom prst="rect">
            <a:avLst/>
          </a:prstGeom>
          <a:ln>
            <a:solidFill>
              <a:schemeClr val="bg1"/>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endParaRPr lang="en-ZW" dirty="0"/>
          </a:p>
          <a:p>
            <a:pPr marL="285750" indent="-285750">
              <a:buFont typeface="Wingdings" panose="05000000000000000000" pitchFamily="2" charset="2"/>
              <a:buChar char="q"/>
            </a:pPr>
            <a:endParaRPr lang="en-ZW" sz="1200" dirty="0"/>
          </a:p>
          <a:p>
            <a:pPr marL="285750" indent="-285750">
              <a:buFont typeface="Wingdings" panose="05000000000000000000" pitchFamily="2" charset="2"/>
              <a:buChar char="q"/>
            </a:pPr>
            <a:r>
              <a:rPr lang="en-ZW" sz="1200" dirty="0">
                <a:solidFill>
                  <a:srgbClr val="0070C0"/>
                </a:solidFill>
              </a:rPr>
              <a:t>Electricity Generation</a:t>
            </a:r>
          </a:p>
          <a:p>
            <a:pPr marL="285750" indent="-285750">
              <a:buFont typeface="Wingdings" panose="05000000000000000000" pitchFamily="2" charset="2"/>
              <a:buChar char="q"/>
            </a:pPr>
            <a:r>
              <a:rPr lang="en-ZW" sz="1200" dirty="0">
                <a:solidFill>
                  <a:srgbClr val="0070C0"/>
                </a:solidFill>
              </a:rPr>
              <a:t>Transmission </a:t>
            </a:r>
          </a:p>
          <a:p>
            <a:pPr marL="285750" indent="-285750">
              <a:buFont typeface="Wingdings" panose="05000000000000000000" pitchFamily="2" charset="2"/>
              <a:buChar char="q"/>
            </a:pPr>
            <a:r>
              <a:rPr lang="en-ZW" sz="1200" dirty="0">
                <a:solidFill>
                  <a:srgbClr val="0070C0"/>
                </a:solidFill>
              </a:rPr>
              <a:t>Lines </a:t>
            </a:r>
          </a:p>
          <a:p>
            <a:pPr marL="285750" indent="-285750">
              <a:buFont typeface="Wingdings" panose="05000000000000000000" pitchFamily="2" charset="2"/>
              <a:buChar char="q"/>
            </a:pPr>
            <a:r>
              <a:rPr lang="en-ZW" sz="1200" dirty="0">
                <a:solidFill>
                  <a:srgbClr val="0070C0"/>
                </a:solidFill>
              </a:rPr>
              <a:t>Hydro power</a:t>
            </a:r>
          </a:p>
          <a:p>
            <a:pPr marL="285750" indent="-285750">
              <a:buFont typeface="Wingdings" panose="05000000000000000000" pitchFamily="2" charset="2"/>
              <a:buChar char="q"/>
            </a:pPr>
            <a:r>
              <a:rPr lang="en-ZW" sz="1200" dirty="0">
                <a:solidFill>
                  <a:srgbClr val="0070C0"/>
                </a:solidFill>
              </a:rPr>
              <a:t>Solar</a:t>
            </a:r>
          </a:p>
          <a:p>
            <a:pPr marL="285750" indent="-285750">
              <a:buFont typeface="Wingdings" panose="05000000000000000000" pitchFamily="2" charset="2"/>
              <a:buChar char="q"/>
            </a:pPr>
            <a:endParaRPr lang="en-ZW" dirty="0"/>
          </a:p>
        </p:txBody>
      </p:sp>
      <p:sp>
        <p:nvSpPr>
          <p:cNvPr id="50" name="Isosceles Triangle 49">
            <a:extLst>
              <a:ext uri="{FF2B5EF4-FFF2-40B4-BE49-F238E27FC236}">
                <a16:creationId xmlns:a16="http://schemas.microsoft.com/office/drawing/2014/main" id="{F03ABA3C-B097-4D33-9F5D-913F4659CB80}"/>
              </a:ext>
            </a:extLst>
          </p:cNvPr>
          <p:cNvSpPr/>
          <p:nvPr/>
        </p:nvSpPr>
        <p:spPr>
          <a:xfrm rot="10800000">
            <a:off x="865814" y="3980016"/>
            <a:ext cx="438614" cy="274444"/>
          </a:xfrm>
          <a:prstGeom prst="triangle">
            <a:avLst/>
          </a:prstGeom>
          <a:solidFill>
            <a:sysClr val="window" lastClr="FFFFFF">
              <a:lumMod val="65000"/>
            </a:sysClr>
          </a:solidFill>
          <a:ln w="12700" cap="flat" cmpd="sng" algn="ctr">
            <a:solidFill>
              <a:sysClr val="window" lastClr="FFFFFF">
                <a:lumMod val="6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endParaRPr>
          </a:p>
        </p:txBody>
      </p:sp>
      <p:pic>
        <p:nvPicPr>
          <p:cNvPr id="51" name="Picture 50">
            <a:extLst>
              <a:ext uri="{FF2B5EF4-FFF2-40B4-BE49-F238E27FC236}">
                <a16:creationId xmlns:a16="http://schemas.microsoft.com/office/drawing/2014/main" id="{D96FCC24-EA54-468E-BA9B-F76F2A83B3B7}"/>
              </a:ext>
            </a:extLst>
          </p:cNvPr>
          <p:cNvPicPr>
            <a:picLocks noChangeAspect="1"/>
          </p:cNvPicPr>
          <p:nvPr/>
        </p:nvPicPr>
        <p:blipFill>
          <a:blip r:embed="rId7"/>
          <a:stretch>
            <a:fillRect/>
          </a:stretch>
        </p:blipFill>
        <p:spPr>
          <a:xfrm>
            <a:off x="7522572" y="6134470"/>
            <a:ext cx="1618150" cy="723530"/>
          </a:xfrm>
          <a:prstGeom prst="rect">
            <a:avLst/>
          </a:prstGeom>
        </p:spPr>
      </p:pic>
      <p:cxnSp>
        <p:nvCxnSpPr>
          <p:cNvPr id="52" name="Straight Connector 51">
            <a:extLst>
              <a:ext uri="{FF2B5EF4-FFF2-40B4-BE49-F238E27FC236}">
                <a16:creationId xmlns:a16="http://schemas.microsoft.com/office/drawing/2014/main" id="{1517D994-EFD2-40C7-8337-3D0FABBFD762}"/>
              </a:ext>
            </a:extLst>
          </p:cNvPr>
          <p:cNvCxnSpPr>
            <a:cxnSpLocks/>
          </p:cNvCxnSpPr>
          <p:nvPr/>
        </p:nvCxnSpPr>
        <p:spPr>
          <a:xfrm>
            <a:off x="1448997" y="1046963"/>
            <a:ext cx="747490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98972906"/>
      </p:ext>
    </p:extLst>
  </p:cSld>
  <p:clrMapOvr>
    <a:masterClrMapping/>
  </p:clrMapOvr>
  <p:transition spd="slow">
    <p:cove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Oval 22"/>
          <p:cNvSpPr/>
          <p:nvPr/>
        </p:nvSpPr>
        <p:spPr>
          <a:xfrm>
            <a:off x="4208399" y="1320608"/>
            <a:ext cx="861071" cy="775558"/>
          </a:xfrm>
          <a:prstGeom prst="ellipse">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17" name="Oval 16"/>
          <p:cNvSpPr/>
          <p:nvPr/>
        </p:nvSpPr>
        <p:spPr>
          <a:xfrm>
            <a:off x="2953639" y="1338959"/>
            <a:ext cx="953627" cy="752921"/>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prstClr val="white"/>
              </a:solidFill>
            </a:endParaRPr>
          </a:p>
        </p:txBody>
      </p:sp>
      <p:sp>
        <p:nvSpPr>
          <p:cNvPr id="2" name="Title 1"/>
          <p:cNvSpPr>
            <a:spLocks noGrp="1"/>
          </p:cNvSpPr>
          <p:nvPr>
            <p:ph type="title"/>
          </p:nvPr>
        </p:nvSpPr>
        <p:spPr>
          <a:xfrm>
            <a:off x="1158657" y="386942"/>
            <a:ext cx="6826685" cy="941693"/>
          </a:xfrm>
        </p:spPr>
        <p:txBody>
          <a:bodyPr>
            <a:normAutofit fontScale="90000"/>
          </a:bodyPr>
          <a:lstStyle/>
          <a:p>
            <a:pPr algn="ctr"/>
            <a:r>
              <a:rPr lang="en-ZW" sz="2000" b="1" dirty="0">
                <a:latin typeface="+mn-lt"/>
                <a:cs typeface="Arial" pitchFamily="34" charset="0"/>
              </a:rPr>
              <a:t>Magnitude Of Financing Requirements For Infrastructure In Zimbabwe- Minimum Gap Analysis</a:t>
            </a:r>
            <a:br>
              <a:rPr lang="en-ZW" sz="2000" b="1" dirty="0">
                <a:latin typeface="+mn-lt"/>
                <a:cs typeface="Arial" pitchFamily="34" charset="0"/>
              </a:rPr>
            </a:br>
            <a:endParaRPr lang="en-ZW" sz="2000" b="1" dirty="0">
              <a:latin typeface="+mn-lt"/>
              <a:cs typeface="Arial" pitchFamily="34" charset="0"/>
            </a:endParaRPr>
          </a:p>
        </p:txBody>
      </p:sp>
      <p:sp>
        <p:nvSpPr>
          <p:cNvPr id="10" name="Oval 9"/>
          <p:cNvSpPr/>
          <p:nvPr/>
        </p:nvSpPr>
        <p:spPr>
          <a:xfrm>
            <a:off x="1560830" y="1328635"/>
            <a:ext cx="1028700" cy="752921"/>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prstClr val="white"/>
              </a:solidFill>
            </a:endParaRPr>
          </a:p>
        </p:txBody>
      </p:sp>
      <p:sp>
        <p:nvSpPr>
          <p:cNvPr id="30" name="Rectangle 29"/>
          <p:cNvSpPr/>
          <p:nvPr/>
        </p:nvSpPr>
        <p:spPr>
          <a:xfrm>
            <a:off x="5960999" y="3425046"/>
            <a:ext cx="320922" cy="300082"/>
          </a:xfrm>
          <a:prstGeom prst="rect">
            <a:avLst/>
          </a:prstGeom>
        </p:spPr>
        <p:txBody>
          <a:bodyPr wrap="none">
            <a:spAutoFit/>
          </a:bodyPr>
          <a:lstStyle/>
          <a:p>
            <a:r>
              <a:rPr lang="en-ZW" sz="1350" dirty="0">
                <a:solidFill>
                  <a:prstClr val="white">
                    <a:lumMod val="50000"/>
                  </a:prstClr>
                </a:solidFill>
              </a:rPr>
              <a:t>IC</a:t>
            </a:r>
          </a:p>
        </p:txBody>
      </p:sp>
      <p:sp>
        <p:nvSpPr>
          <p:cNvPr id="40" name="Rectangle 39"/>
          <p:cNvSpPr/>
          <p:nvPr/>
        </p:nvSpPr>
        <p:spPr>
          <a:xfrm>
            <a:off x="1158657" y="4542346"/>
            <a:ext cx="6826685" cy="1377300"/>
          </a:xfrm>
          <a:prstGeom prst="rect">
            <a:avLst/>
          </a:prstGeom>
        </p:spPr>
        <p:txBody>
          <a:bodyPr wrap="square">
            <a:spAutoFit/>
          </a:bodyPr>
          <a:lstStyle/>
          <a:p>
            <a:pPr marL="285750" indent="-285750">
              <a:buFont typeface="Wingdings" panose="05000000000000000000" pitchFamily="2" charset="2"/>
              <a:buChar char="q"/>
            </a:pPr>
            <a:r>
              <a:rPr lang="en-US" sz="1400" dirty="0">
                <a:solidFill>
                  <a:prstClr val="black"/>
                </a:solidFill>
              </a:rPr>
              <a:t>Total </a:t>
            </a:r>
            <a:r>
              <a:rPr lang="en-US" sz="1400" dirty="0">
                <a:solidFill>
                  <a:srgbClr val="FF0000"/>
                </a:solidFill>
              </a:rPr>
              <a:t>US$33 B</a:t>
            </a:r>
            <a:r>
              <a:rPr lang="en-US" sz="1400" dirty="0">
                <a:solidFill>
                  <a:prstClr val="black"/>
                </a:solidFill>
              </a:rPr>
              <a:t> in two decades. Translating to annual gap of </a:t>
            </a:r>
            <a:r>
              <a:rPr lang="en-US" sz="1400" dirty="0">
                <a:solidFill>
                  <a:srgbClr val="FF0000"/>
                </a:solidFill>
              </a:rPr>
              <a:t>US$1.7 billion</a:t>
            </a:r>
            <a:r>
              <a:rPr lang="en-US" sz="1400" dirty="0">
                <a:solidFill>
                  <a:prstClr val="black"/>
                </a:solidFill>
              </a:rPr>
              <a:t>.  The Gap has since widened due to national budgetary  constraints </a:t>
            </a:r>
          </a:p>
          <a:p>
            <a:pPr marL="285750" indent="-285750">
              <a:buFont typeface="Wingdings" panose="05000000000000000000" pitchFamily="2" charset="2"/>
              <a:buChar char="q"/>
            </a:pPr>
            <a:r>
              <a:rPr lang="en-US" sz="1400" dirty="0">
                <a:solidFill>
                  <a:prstClr val="black"/>
                </a:solidFill>
              </a:rPr>
              <a:t>Researches including IMF agree that there is a positive &amp; significant relationship between infrastructure expenditure and output, growth and productivity. </a:t>
            </a:r>
          </a:p>
          <a:p>
            <a:pPr algn="ctr"/>
            <a:endParaRPr lang="en-US" sz="1350" b="1" dirty="0">
              <a:solidFill>
                <a:prstClr val="black"/>
              </a:solidFill>
            </a:endParaRPr>
          </a:p>
        </p:txBody>
      </p:sp>
      <p:sp>
        <p:nvSpPr>
          <p:cNvPr id="41" name="Oval 40"/>
          <p:cNvSpPr/>
          <p:nvPr/>
        </p:nvSpPr>
        <p:spPr>
          <a:xfrm>
            <a:off x="5522774" y="1405781"/>
            <a:ext cx="1119491" cy="633052"/>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pic>
        <p:nvPicPr>
          <p:cNvPr id="47" name="Picture 46">
            <a:extLst>
              <a:ext uri="{FF2B5EF4-FFF2-40B4-BE49-F238E27FC236}">
                <a16:creationId xmlns:a16="http://schemas.microsoft.com/office/drawing/2014/main" id="{40029E8A-00CD-4C8B-A947-BE1ACF21FD48}"/>
              </a:ext>
            </a:extLst>
          </p:cNvPr>
          <p:cNvPicPr>
            <a:picLocks noChangeAspect="1"/>
          </p:cNvPicPr>
          <p:nvPr/>
        </p:nvPicPr>
        <p:blipFill>
          <a:blip r:embed="rId6"/>
          <a:stretch>
            <a:fillRect/>
          </a:stretch>
        </p:blipFill>
        <p:spPr>
          <a:xfrm>
            <a:off x="7199352" y="1332802"/>
            <a:ext cx="847280" cy="759078"/>
          </a:xfrm>
          <a:prstGeom prst="rect">
            <a:avLst/>
          </a:prstGeom>
        </p:spPr>
      </p:pic>
      <p:sp>
        <p:nvSpPr>
          <p:cNvPr id="24" name="Rectangle 23">
            <a:extLst>
              <a:ext uri="{FF2B5EF4-FFF2-40B4-BE49-F238E27FC236}">
                <a16:creationId xmlns:a16="http://schemas.microsoft.com/office/drawing/2014/main" id="{6DEF5217-AD08-450C-AF9B-C1AC2E53C049}"/>
              </a:ext>
            </a:extLst>
          </p:cNvPr>
          <p:cNvSpPr/>
          <p:nvPr/>
        </p:nvSpPr>
        <p:spPr>
          <a:xfrm>
            <a:off x="6943001" y="2383004"/>
            <a:ext cx="1621429" cy="18506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200" dirty="0"/>
              <a:t>Housing</a:t>
            </a:r>
            <a:r>
              <a:rPr lang="en-US" sz="1200" dirty="0">
                <a:solidFill>
                  <a:srgbClr val="FFFF00"/>
                </a:solidFill>
              </a:rPr>
              <a:t>/Social </a:t>
            </a:r>
            <a:r>
              <a:rPr lang="en-US" sz="1200" dirty="0" err="1">
                <a:solidFill>
                  <a:srgbClr val="FFFF00"/>
                </a:solidFill>
              </a:rPr>
              <a:t>Infrastrcuture</a:t>
            </a:r>
            <a:endParaRPr lang="en-US" sz="1200" dirty="0">
              <a:solidFill>
                <a:srgbClr val="FFFF00"/>
              </a:solidFill>
            </a:endParaRPr>
          </a:p>
          <a:p>
            <a:pPr algn="ctr"/>
            <a:r>
              <a:rPr lang="en-US" sz="1200" b="1" dirty="0">
                <a:solidFill>
                  <a:schemeClr val="tx1"/>
                </a:solidFill>
              </a:rPr>
              <a:t>More than 1.2 Million Units</a:t>
            </a:r>
          </a:p>
          <a:p>
            <a:pPr algn="ctr"/>
            <a:r>
              <a:rPr lang="en-US" sz="1200" dirty="0"/>
              <a:t>-Water &amp; Sewer</a:t>
            </a:r>
          </a:p>
          <a:p>
            <a:pPr algn="ctr"/>
            <a:r>
              <a:rPr lang="en-US" sz="1200" dirty="0"/>
              <a:t>-Link roads</a:t>
            </a:r>
          </a:p>
          <a:p>
            <a:pPr algn="ctr"/>
            <a:r>
              <a:rPr lang="en-US" sz="1200" dirty="0"/>
              <a:t>Electricity </a:t>
            </a:r>
          </a:p>
          <a:p>
            <a:pPr algn="ctr"/>
            <a:r>
              <a:rPr lang="en-US" sz="1200" dirty="0"/>
              <a:t>Water</a:t>
            </a:r>
          </a:p>
          <a:p>
            <a:pPr algn="ctr"/>
            <a:r>
              <a:rPr lang="en-US" sz="1200" dirty="0"/>
              <a:t>Student/Staff accommodation</a:t>
            </a:r>
          </a:p>
        </p:txBody>
      </p:sp>
      <p:sp>
        <p:nvSpPr>
          <p:cNvPr id="29" name="Rectangle 28">
            <a:extLst>
              <a:ext uri="{FF2B5EF4-FFF2-40B4-BE49-F238E27FC236}">
                <a16:creationId xmlns:a16="http://schemas.microsoft.com/office/drawing/2014/main" id="{E4F6B006-9F57-415F-8549-07C3E9E66B7F}"/>
              </a:ext>
            </a:extLst>
          </p:cNvPr>
          <p:cNvSpPr/>
          <p:nvPr/>
        </p:nvSpPr>
        <p:spPr>
          <a:xfrm>
            <a:off x="5529789" y="2383004"/>
            <a:ext cx="1119490" cy="18506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200" dirty="0"/>
              <a:t>ICT</a:t>
            </a:r>
          </a:p>
          <a:p>
            <a:pPr algn="ctr"/>
            <a:r>
              <a:rPr lang="en-US" sz="1200" b="1" dirty="0">
                <a:solidFill>
                  <a:schemeClr val="tx1"/>
                </a:solidFill>
              </a:rPr>
              <a:t>US$0.1 B</a:t>
            </a:r>
          </a:p>
          <a:p>
            <a:pPr algn="ctr"/>
            <a:r>
              <a:rPr lang="en-US" sz="1200" dirty="0"/>
              <a:t>Communication systems</a:t>
            </a:r>
          </a:p>
          <a:p>
            <a:pPr algn="ctr"/>
            <a:r>
              <a:rPr lang="en-US" sz="1200" dirty="0"/>
              <a:t>-Telephones Lines</a:t>
            </a:r>
          </a:p>
          <a:p>
            <a:pPr algn="ctr"/>
            <a:r>
              <a:rPr lang="en-US" sz="1200" dirty="0"/>
              <a:t>-Internet Services</a:t>
            </a:r>
          </a:p>
        </p:txBody>
      </p:sp>
      <p:sp>
        <p:nvSpPr>
          <p:cNvPr id="32" name="Rectangle 31">
            <a:extLst>
              <a:ext uri="{FF2B5EF4-FFF2-40B4-BE49-F238E27FC236}">
                <a16:creationId xmlns:a16="http://schemas.microsoft.com/office/drawing/2014/main" id="{8F573CE1-D584-4A76-A080-1BCC6F7C433E}"/>
              </a:ext>
            </a:extLst>
          </p:cNvPr>
          <p:cNvSpPr/>
          <p:nvPr/>
        </p:nvSpPr>
        <p:spPr>
          <a:xfrm>
            <a:off x="4116578" y="2383005"/>
            <a:ext cx="1077330" cy="185060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350" dirty="0"/>
              <a:t>Water &amp; Sanitation</a:t>
            </a:r>
          </a:p>
          <a:p>
            <a:pPr algn="ctr"/>
            <a:r>
              <a:rPr lang="en-US" sz="1350" b="1" dirty="0">
                <a:solidFill>
                  <a:schemeClr val="tx1"/>
                </a:solidFill>
              </a:rPr>
              <a:t>US$4.2 B</a:t>
            </a:r>
          </a:p>
          <a:p>
            <a:pPr algn="ctr"/>
            <a:r>
              <a:rPr lang="en-US" sz="1350" dirty="0"/>
              <a:t>-Dams</a:t>
            </a:r>
          </a:p>
          <a:p>
            <a:pPr algn="ctr"/>
            <a:r>
              <a:rPr lang="en-US" sz="1350" dirty="0"/>
              <a:t>-Irrigation</a:t>
            </a:r>
          </a:p>
          <a:p>
            <a:pPr algn="ctr"/>
            <a:r>
              <a:rPr lang="en-US" sz="1350" dirty="0"/>
              <a:t>Treatment Plants</a:t>
            </a:r>
          </a:p>
          <a:p>
            <a:pPr algn="ctr"/>
            <a:r>
              <a:rPr lang="en-US" sz="1350" dirty="0"/>
              <a:t>-Sewer</a:t>
            </a:r>
          </a:p>
        </p:txBody>
      </p:sp>
      <p:sp>
        <p:nvSpPr>
          <p:cNvPr id="48" name="Rectangle 47">
            <a:extLst>
              <a:ext uri="{FF2B5EF4-FFF2-40B4-BE49-F238E27FC236}">
                <a16:creationId xmlns:a16="http://schemas.microsoft.com/office/drawing/2014/main" id="{2952B0B8-0576-4BD2-9223-FD7E55C41983}"/>
              </a:ext>
            </a:extLst>
          </p:cNvPr>
          <p:cNvSpPr/>
          <p:nvPr/>
        </p:nvSpPr>
        <p:spPr>
          <a:xfrm>
            <a:off x="1390284" y="2384790"/>
            <a:ext cx="1301211" cy="185061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250" dirty="0"/>
              <a:t>Energy: </a:t>
            </a:r>
          </a:p>
          <a:p>
            <a:pPr algn="ctr"/>
            <a:r>
              <a:rPr lang="en-US" sz="1250" b="1" dirty="0">
                <a:solidFill>
                  <a:schemeClr val="tx1"/>
                </a:solidFill>
              </a:rPr>
              <a:t>US$4.3 B</a:t>
            </a:r>
          </a:p>
          <a:p>
            <a:pPr algn="ctr"/>
            <a:r>
              <a:rPr lang="en-US" sz="1250" dirty="0"/>
              <a:t>-Power plants</a:t>
            </a:r>
          </a:p>
          <a:p>
            <a:pPr algn="ctr"/>
            <a:r>
              <a:rPr lang="en-US" sz="1250" dirty="0"/>
              <a:t>-Transmission lines</a:t>
            </a:r>
          </a:p>
          <a:p>
            <a:pPr algn="ctr"/>
            <a:r>
              <a:rPr lang="en-US" sz="1250" dirty="0"/>
              <a:t>-Renewable Energy</a:t>
            </a:r>
          </a:p>
          <a:p>
            <a:pPr algn="ctr"/>
            <a:r>
              <a:rPr lang="en-US" sz="1250" dirty="0"/>
              <a:t>-Solar projects</a:t>
            </a:r>
          </a:p>
        </p:txBody>
      </p:sp>
      <p:sp>
        <p:nvSpPr>
          <p:cNvPr id="49" name="Rectangle 48">
            <a:extLst>
              <a:ext uri="{FF2B5EF4-FFF2-40B4-BE49-F238E27FC236}">
                <a16:creationId xmlns:a16="http://schemas.microsoft.com/office/drawing/2014/main" id="{4542409C-98C8-483E-B4EC-B4C6EF5B93F9}"/>
              </a:ext>
            </a:extLst>
          </p:cNvPr>
          <p:cNvSpPr/>
          <p:nvPr/>
        </p:nvSpPr>
        <p:spPr>
          <a:xfrm>
            <a:off x="2896060" y="2383004"/>
            <a:ext cx="1077330" cy="185061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350" dirty="0"/>
              <a:t>Transport</a:t>
            </a:r>
          </a:p>
          <a:p>
            <a:pPr algn="ctr"/>
            <a:r>
              <a:rPr lang="en-US" sz="1350" b="1" dirty="0">
                <a:solidFill>
                  <a:schemeClr val="tx1"/>
                </a:solidFill>
              </a:rPr>
              <a:t>US$5.6 B</a:t>
            </a:r>
          </a:p>
          <a:p>
            <a:pPr algn="ctr"/>
            <a:r>
              <a:rPr lang="en-US" sz="1350" dirty="0"/>
              <a:t>-Roads</a:t>
            </a:r>
          </a:p>
          <a:p>
            <a:pPr algn="ctr"/>
            <a:r>
              <a:rPr lang="en-US" sz="1350" dirty="0"/>
              <a:t>-Airports</a:t>
            </a:r>
          </a:p>
          <a:p>
            <a:pPr algn="ctr"/>
            <a:r>
              <a:rPr lang="en-US" sz="1350" dirty="0"/>
              <a:t>-Rail</a:t>
            </a:r>
          </a:p>
          <a:p>
            <a:pPr algn="ctr"/>
            <a:r>
              <a:rPr lang="en-US" sz="1350" dirty="0"/>
              <a:t>Urban link roads</a:t>
            </a:r>
          </a:p>
        </p:txBody>
      </p:sp>
      <p:pic>
        <p:nvPicPr>
          <p:cNvPr id="18" name="Picture 17">
            <a:extLst>
              <a:ext uri="{FF2B5EF4-FFF2-40B4-BE49-F238E27FC236}">
                <a16:creationId xmlns:a16="http://schemas.microsoft.com/office/drawing/2014/main" id="{17F8495E-B870-4141-9135-D4109F0CC3A0}"/>
              </a:ext>
            </a:extLst>
          </p:cNvPr>
          <p:cNvPicPr>
            <a:picLocks noChangeAspect="1"/>
          </p:cNvPicPr>
          <p:nvPr/>
        </p:nvPicPr>
        <p:blipFill>
          <a:blip r:embed="rId7"/>
          <a:stretch>
            <a:fillRect/>
          </a:stretch>
        </p:blipFill>
        <p:spPr>
          <a:xfrm>
            <a:off x="7522571" y="5915143"/>
            <a:ext cx="1621429" cy="942857"/>
          </a:xfrm>
          <a:prstGeom prst="rect">
            <a:avLst/>
          </a:prstGeom>
        </p:spPr>
      </p:pic>
      <p:cxnSp>
        <p:nvCxnSpPr>
          <p:cNvPr id="19" name="Straight Connector 18">
            <a:extLst>
              <a:ext uri="{FF2B5EF4-FFF2-40B4-BE49-F238E27FC236}">
                <a16:creationId xmlns:a16="http://schemas.microsoft.com/office/drawing/2014/main" id="{0A102105-BCB1-42EC-957C-03872761785F}"/>
              </a:ext>
            </a:extLst>
          </p:cNvPr>
          <p:cNvCxnSpPr>
            <a:cxnSpLocks/>
          </p:cNvCxnSpPr>
          <p:nvPr/>
        </p:nvCxnSpPr>
        <p:spPr>
          <a:xfrm>
            <a:off x="1052186" y="1168393"/>
            <a:ext cx="712731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88195342"/>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4DEB970-40CE-43F9-8EA2-120325E1C778}" type="slidenum">
              <a:rPr lang="en-ZW" smtClean="0">
                <a:solidFill>
                  <a:prstClr val="black">
                    <a:tint val="75000"/>
                  </a:prstClr>
                </a:solidFill>
              </a:rPr>
              <a:pPr/>
              <a:t>6</a:t>
            </a:fld>
            <a:endParaRPr lang="en-ZW" dirty="0">
              <a:solidFill>
                <a:prstClr val="black">
                  <a:tint val="75000"/>
                </a:prstClr>
              </a:solidFill>
            </a:endParaRPr>
          </a:p>
        </p:txBody>
      </p:sp>
      <p:sp>
        <p:nvSpPr>
          <p:cNvPr id="3" name="TextBox 2"/>
          <p:cNvSpPr txBox="1"/>
          <p:nvPr/>
        </p:nvSpPr>
        <p:spPr>
          <a:xfrm>
            <a:off x="182728" y="134478"/>
            <a:ext cx="8115778" cy="457048"/>
          </a:xfrm>
          <a:prstGeom prst="rect">
            <a:avLst/>
          </a:prstGeom>
          <a:noFill/>
        </p:spPr>
        <p:txBody>
          <a:bodyPr vert="horz" wrap="square" lIns="68580" tIns="34290" rIns="68580" bIns="34290" rtlCol="0" anchor="ctr">
            <a:spAutoFit/>
          </a:bodyPr>
          <a:lstStyle>
            <a:defPPr>
              <a:defRPr lang="en-US"/>
            </a:defPPr>
            <a:lvl1pPr algn="ctr">
              <a:lnSpc>
                <a:spcPct val="90000"/>
              </a:lnSpc>
              <a:spcBef>
                <a:spcPct val="0"/>
              </a:spcBef>
              <a:defRPr sz="3200" b="1">
                <a:latin typeface="Times New Roman" panose="02020603050405020304" pitchFamily="18" charset="0"/>
                <a:ea typeface="+mj-ea"/>
                <a:cs typeface="Times New Roman" panose="02020603050405020304" pitchFamily="18" charset="0"/>
              </a:defRPr>
            </a:lvl1pPr>
          </a:lstStyle>
          <a:p>
            <a:pPr algn="l"/>
            <a:r>
              <a:rPr lang="en-US" sz="2800" dirty="0">
                <a:solidFill>
                  <a:srgbClr val="C00000"/>
                </a:solidFill>
                <a:latin typeface="+mn-lt"/>
              </a:rPr>
              <a:t>Infrastructure funding levels against the requirements</a:t>
            </a:r>
          </a:p>
        </p:txBody>
      </p:sp>
      <p:pic>
        <p:nvPicPr>
          <p:cNvPr id="4" name="Picture 3"/>
          <p:cNvPicPr>
            <a:picLocks noChangeAspect="1"/>
          </p:cNvPicPr>
          <p:nvPr/>
        </p:nvPicPr>
        <p:blipFill>
          <a:blip r:embed="rId2"/>
          <a:stretch>
            <a:fillRect/>
          </a:stretch>
        </p:blipFill>
        <p:spPr>
          <a:xfrm>
            <a:off x="8298506" y="70163"/>
            <a:ext cx="709669" cy="472510"/>
          </a:xfrm>
          <a:prstGeom prst="rect">
            <a:avLst/>
          </a:prstGeom>
        </p:spPr>
      </p:pic>
      <p:cxnSp>
        <p:nvCxnSpPr>
          <p:cNvPr id="5" name="Straight Connector 4"/>
          <p:cNvCxnSpPr/>
          <p:nvPr/>
        </p:nvCxnSpPr>
        <p:spPr>
          <a:xfrm>
            <a:off x="182728" y="616295"/>
            <a:ext cx="885967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4226" y="721234"/>
            <a:ext cx="8859672" cy="1538883"/>
          </a:xfrm>
          <a:prstGeom prst="rect">
            <a:avLst/>
          </a:prstGeom>
        </p:spPr>
        <p:txBody>
          <a:bodyPr wrap="square">
            <a:spAutoFit/>
          </a:bodyPr>
          <a:lstStyle/>
          <a:p>
            <a:pPr marL="285750" indent="-285750" algn="just">
              <a:buFont typeface="Courier New" panose="02070309020205020404" pitchFamily="49" charset="0"/>
              <a:buChar char="o"/>
              <a:defRPr/>
            </a:pPr>
            <a:r>
              <a:rPr lang="en-ZW" sz="2000" dirty="0">
                <a:solidFill>
                  <a:srgbClr val="000000"/>
                </a:solidFill>
                <a:latin typeface="Arial"/>
              </a:rPr>
              <a:t>Since 2010 to date the country has been allocating between </a:t>
            </a:r>
            <a:r>
              <a:rPr lang="en-ZW" sz="2000" b="1" dirty="0">
                <a:solidFill>
                  <a:srgbClr val="000000"/>
                </a:solidFill>
                <a:latin typeface="Arial"/>
              </a:rPr>
              <a:t>US$200 </a:t>
            </a:r>
            <a:r>
              <a:rPr lang="en-ZW" sz="2000" dirty="0">
                <a:solidFill>
                  <a:srgbClr val="000000"/>
                </a:solidFill>
                <a:latin typeface="Arial"/>
              </a:rPr>
              <a:t>Million and </a:t>
            </a:r>
            <a:r>
              <a:rPr lang="en-ZW" sz="2000" b="1" dirty="0">
                <a:solidFill>
                  <a:srgbClr val="000000"/>
                </a:solidFill>
                <a:latin typeface="Arial"/>
              </a:rPr>
              <a:t>US$ 500 </a:t>
            </a:r>
            <a:r>
              <a:rPr lang="en-ZW" sz="2000" dirty="0">
                <a:solidFill>
                  <a:srgbClr val="000000"/>
                </a:solidFill>
                <a:latin typeface="Arial"/>
              </a:rPr>
              <a:t>Million of public resources towards infrastructure against a financing requirement of over </a:t>
            </a:r>
            <a:r>
              <a:rPr lang="en-ZW" sz="2000" b="1" dirty="0">
                <a:solidFill>
                  <a:srgbClr val="000000"/>
                </a:solidFill>
                <a:latin typeface="Arial"/>
              </a:rPr>
              <a:t>US$1.7 billion </a:t>
            </a:r>
            <a:r>
              <a:rPr lang="en-ZW" sz="2000" dirty="0">
                <a:solidFill>
                  <a:srgbClr val="000000"/>
                </a:solidFill>
                <a:latin typeface="Arial"/>
              </a:rPr>
              <a:t>leaving a huge funding gap of over </a:t>
            </a:r>
            <a:r>
              <a:rPr lang="en-ZW" sz="2000" b="1" dirty="0">
                <a:solidFill>
                  <a:srgbClr val="000000"/>
                </a:solidFill>
                <a:latin typeface="Arial"/>
              </a:rPr>
              <a:t>US$1.2 billion per year.</a:t>
            </a:r>
          </a:p>
          <a:p>
            <a:pPr algn="just">
              <a:defRPr/>
            </a:pPr>
            <a:endParaRPr lang="en-ZW" sz="1400" dirty="0">
              <a:solidFill>
                <a:srgbClr val="000000"/>
              </a:solidFill>
              <a:latin typeface="Arial"/>
            </a:endParaRPr>
          </a:p>
        </p:txBody>
      </p:sp>
      <p:graphicFrame>
        <p:nvGraphicFramePr>
          <p:cNvPr id="13" name="Chart 12"/>
          <p:cNvGraphicFramePr>
            <a:graphicFrameLocks/>
          </p:cNvGraphicFramePr>
          <p:nvPr>
            <p:extLst/>
          </p:nvPr>
        </p:nvGraphicFramePr>
        <p:xfrm>
          <a:off x="587291" y="2241943"/>
          <a:ext cx="7969418" cy="4114407"/>
        </p:xfrm>
        <a:graphic>
          <a:graphicData uri="http://schemas.openxmlformats.org/drawingml/2006/chart">
            <c:chart xmlns:c="http://schemas.openxmlformats.org/drawingml/2006/chart" xmlns:r="http://schemas.openxmlformats.org/officeDocument/2006/relationships" r:id="rId3"/>
          </a:graphicData>
        </a:graphic>
      </p:graphicFrame>
      <p:cxnSp>
        <p:nvCxnSpPr>
          <p:cNvPr id="8" name="Straight Arrow Connector 7"/>
          <p:cNvCxnSpPr/>
          <p:nvPr/>
        </p:nvCxnSpPr>
        <p:spPr>
          <a:xfrm flipV="1">
            <a:off x="5576552" y="4868214"/>
            <a:ext cx="2287749" cy="373487"/>
          </a:xfrm>
          <a:prstGeom prst="straightConnector1">
            <a:avLst/>
          </a:prstGeom>
          <a:ln w="9525">
            <a:solidFill>
              <a:srgbClr val="FF0000"/>
            </a:solidFill>
            <a:prstDash val="dash"/>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074406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4DEB970-40CE-43F9-8EA2-120325E1C778}" type="slidenum">
              <a:rPr lang="en-ZW" smtClean="0">
                <a:solidFill>
                  <a:prstClr val="black">
                    <a:tint val="75000"/>
                  </a:prstClr>
                </a:solidFill>
              </a:rPr>
              <a:pPr/>
              <a:t>7</a:t>
            </a:fld>
            <a:endParaRPr lang="en-ZW" dirty="0">
              <a:solidFill>
                <a:prstClr val="black">
                  <a:tint val="75000"/>
                </a:prstClr>
              </a:solidFill>
            </a:endParaRPr>
          </a:p>
        </p:txBody>
      </p:sp>
      <p:sp>
        <p:nvSpPr>
          <p:cNvPr id="3" name="TextBox 2"/>
          <p:cNvSpPr txBox="1"/>
          <p:nvPr/>
        </p:nvSpPr>
        <p:spPr>
          <a:xfrm>
            <a:off x="-74645" y="-862899"/>
            <a:ext cx="8899049" cy="2212850"/>
          </a:xfrm>
          <a:prstGeom prst="rect">
            <a:avLst/>
          </a:prstGeom>
          <a:noFill/>
        </p:spPr>
        <p:txBody>
          <a:bodyPr vert="horz" wrap="square" lIns="68580" tIns="34290" rIns="68580" bIns="34290" rtlCol="0" anchor="ctr">
            <a:spAutoFit/>
          </a:bodyPr>
          <a:lstStyle>
            <a:defPPr>
              <a:defRPr lang="en-US"/>
            </a:defPPr>
            <a:lvl1pPr algn="ctr">
              <a:lnSpc>
                <a:spcPct val="90000"/>
              </a:lnSpc>
              <a:spcBef>
                <a:spcPct val="0"/>
              </a:spcBef>
              <a:defRPr sz="3200" b="1">
                <a:latin typeface="Times New Roman" panose="02020603050405020304" pitchFamily="18" charset="0"/>
                <a:ea typeface="+mj-ea"/>
                <a:cs typeface="Times New Roman" panose="02020603050405020304" pitchFamily="18" charset="0"/>
              </a:defRPr>
            </a:lvl1pPr>
          </a:lstStyle>
          <a:p>
            <a:pPr lvl="0" algn="l">
              <a:lnSpc>
                <a:spcPct val="107000"/>
              </a:lnSpc>
              <a:spcBef>
                <a:spcPts val="0"/>
              </a:spcBef>
            </a:pPr>
            <a:endParaRPr lang="en-US" sz="2400" dirty="0">
              <a:solidFill>
                <a:srgbClr val="C00000"/>
              </a:solidFill>
              <a:latin typeface="+mn-lt"/>
            </a:endParaRPr>
          </a:p>
          <a:p>
            <a:pPr lvl="0" algn="l">
              <a:lnSpc>
                <a:spcPct val="107000"/>
              </a:lnSpc>
              <a:spcBef>
                <a:spcPts val="0"/>
              </a:spcBef>
            </a:pPr>
            <a:endParaRPr lang="en-US" sz="2400" dirty="0">
              <a:solidFill>
                <a:srgbClr val="C00000"/>
              </a:solidFill>
              <a:latin typeface="+mn-lt"/>
            </a:endParaRPr>
          </a:p>
          <a:p>
            <a:pPr lvl="0" algn="l">
              <a:lnSpc>
                <a:spcPct val="107000"/>
              </a:lnSpc>
              <a:spcBef>
                <a:spcPts val="0"/>
              </a:spcBef>
            </a:pPr>
            <a:r>
              <a:rPr lang="en-US" sz="2400" dirty="0">
                <a:solidFill>
                  <a:srgbClr val="C00000"/>
                </a:solidFill>
                <a:latin typeface="+mn-lt"/>
              </a:rPr>
              <a:t>Comparison between Zimbabwe and selected African countries in terms of infrastructure financing</a:t>
            </a:r>
            <a:r>
              <a:rPr lang="en-US" sz="1400" b="0" i="1" dirty="0">
                <a:solidFill>
                  <a:srgbClr val="000000"/>
                </a:solidFill>
                <a:latin typeface="Calibri" panose="020F0502020204030204" pitchFamily="34" charset="0"/>
                <a:ea typeface="Times New Roman" panose="02020603050405020304" pitchFamily="18" charset="0"/>
              </a:rPr>
              <a:t> Infrastructure Consortium for Africa (ICA) 2014a </a:t>
            </a:r>
            <a:endParaRPr lang="en-US" sz="1400" b="0" dirty="0">
              <a:solidFill>
                <a:prstClr val="black"/>
              </a:solidFill>
              <a:latin typeface="Calibri" panose="020F0502020204030204" pitchFamily="34" charset="0"/>
              <a:ea typeface="Calibri" panose="020F0502020204030204" pitchFamily="34" charset="0"/>
            </a:endParaRPr>
          </a:p>
          <a:p>
            <a:pPr algn="l"/>
            <a:endParaRPr lang="en-US" sz="2400" dirty="0">
              <a:solidFill>
                <a:srgbClr val="C00000"/>
              </a:solidFill>
              <a:latin typeface="+mn-lt"/>
            </a:endParaRPr>
          </a:p>
        </p:txBody>
      </p:sp>
      <p:pic>
        <p:nvPicPr>
          <p:cNvPr id="7" name="Picture 6">
            <a:extLst>
              <a:ext uri="{FF2B5EF4-FFF2-40B4-BE49-F238E27FC236}">
                <a16:creationId xmlns:a16="http://schemas.microsoft.com/office/drawing/2014/main" id="{D73CB03A-C1E6-421C-9AE3-829E7FD9F145}"/>
              </a:ext>
            </a:extLst>
          </p:cNvPr>
          <p:cNvPicPr>
            <a:picLocks noChangeAspect="1"/>
          </p:cNvPicPr>
          <p:nvPr/>
        </p:nvPicPr>
        <p:blipFill>
          <a:blip r:embed="rId2"/>
          <a:stretch>
            <a:fillRect/>
          </a:stretch>
        </p:blipFill>
        <p:spPr>
          <a:xfrm>
            <a:off x="-74645" y="933062"/>
            <a:ext cx="5268081" cy="5788412"/>
          </a:xfrm>
          <a:prstGeom prst="rect">
            <a:avLst/>
          </a:prstGeom>
        </p:spPr>
      </p:pic>
      <p:sp>
        <p:nvSpPr>
          <p:cNvPr id="8" name="Rectangle 7">
            <a:extLst>
              <a:ext uri="{FF2B5EF4-FFF2-40B4-BE49-F238E27FC236}">
                <a16:creationId xmlns:a16="http://schemas.microsoft.com/office/drawing/2014/main" id="{18597AEE-4ADF-4AF9-BA4C-4F25826F0347}"/>
              </a:ext>
            </a:extLst>
          </p:cNvPr>
          <p:cNvSpPr/>
          <p:nvPr/>
        </p:nvSpPr>
        <p:spPr>
          <a:xfrm>
            <a:off x="5308847" y="838189"/>
            <a:ext cx="3699328" cy="588328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indent="-285750" algn="just">
              <a:buFont typeface="Arial" panose="020B0604020202020204" pitchFamily="34" charset="0"/>
              <a:buChar char="•"/>
            </a:pPr>
            <a:r>
              <a:rPr lang="en-US" dirty="0"/>
              <a:t>Top performing countries (e.g. South Africa, Lesotho, Botswana) allocates around 7.5% of their GDP to infrastructure. </a:t>
            </a:r>
          </a:p>
          <a:p>
            <a:pPr marL="285750" indent="-285750" algn="just">
              <a:buFont typeface="Arial" panose="020B0604020202020204" pitchFamily="34" charset="0"/>
              <a:buChar char="•"/>
            </a:pPr>
            <a:r>
              <a:rPr lang="en-US" dirty="0"/>
              <a:t>Zimbabwe and countries such as Sierra Leone allocate around 1.2% of GDP  to infrastructure.</a:t>
            </a:r>
          </a:p>
          <a:p>
            <a:pPr marL="285750" indent="-285750" algn="just">
              <a:buFont typeface="Arial" panose="020B0604020202020204" pitchFamily="34" charset="0"/>
              <a:buChar char="•"/>
            </a:pPr>
            <a:r>
              <a:rPr lang="en-US" dirty="0"/>
              <a:t>There is a need to reverse this trend.</a:t>
            </a:r>
          </a:p>
          <a:p>
            <a:pPr marL="285750" indent="-285750" algn="just">
              <a:buFont typeface="Arial" panose="020B0604020202020204" pitchFamily="34" charset="0"/>
              <a:buChar char="•"/>
            </a:pPr>
            <a:r>
              <a:rPr lang="en-US" dirty="0">
                <a:solidFill>
                  <a:schemeClr val="accent4">
                    <a:lumMod val="60000"/>
                    <a:lumOff val="40000"/>
                  </a:schemeClr>
                </a:solidFill>
              </a:rPr>
              <a:t>Zimbabwe should aim to allocate well above 6% of its GDP towards infrastructure in order to close the existing gap.</a:t>
            </a:r>
          </a:p>
          <a:p>
            <a:pPr marL="285750" indent="-285750" algn="just">
              <a:buFont typeface="Arial" panose="020B0604020202020204" pitchFamily="34" charset="0"/>
              <a:buChar char="•"/>
            </a:pPr>
            <a:r>
              <a:rPr lang="en-US" dirty="0">
                <a:solidFill>
                  <a:schemeClr val="accent4">
                    <a:lumMod val="60000"/>
                    <a:lumOff val="40000"/>
                  </a:schemeClr>
                </a:solidFill>
              </a:rPr>
              <a:t>Positive that the Transitional Stabilization Programme aims at increasing the share of resources allocated towards  infrastructure.</a:t>
            </a:r>
          </a:p>
        </p:txBody>
      </p:sp>
    </p:spTree>
    <p:extLst>
      <p:ext uri="{BB962C8B-B14F-4D97-AF65-F5344CB8AC3E}">
        <p14:creationId xmlns:p14="http://schemas.microsoft.com/office/powerpoint/2010/main" val="7551202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280045" y="495463"/>
            <a:ext cx="6317782" cy="882935"/>
          </a:xfrm>
          <a:prstGeom prst="rect">
            <a:avLst/>
          </a:prstGeom>
          <a:noFill/>
        </p:spPr>
        <p:txBody>
          <a:bodyPr vert="horz" wrap="square" lIns="51435" tIns="25718" rIns="51435" bIns="25718" rtlCol="0" anchor="ctr">
            <a:spAutoFit/>
          </a:bodyPr>
          <a:lstStyle>
            <a:defPPr>
              <a:defRPr lang="en-US"/>
            </a:defPPr>
            <a:lvl1pPr algn="ctr">
              <a:lnSpc>
                <a:spcPct val="90000"/>
              </a:lnSpc>
              <a:spcBef>
                <a:spcPct val="0"/>
              </a:spcBef>
              <a:defRPr sz="3200" b="1">
                <a:latin typeface="Times New Roman" panose="02020603050405020304" pitchFamily="18" charset="0"/>
                <a:ea typeface="+mj-ea"/>
                <a:cs typeface="Times New Roman" panose="02020603050405020304" pitchFamily="18" charset="0"/>
              </a:defRPr>
            </a:lvl1pPr>
          </a:lstStyle>
          <a:p>
            <a:pPr lvl="1" algn="ctr" defTabSz="914400">
              <a:lnSpc>
                <a:spcPct val="90000"/>
              </a:lnSpc>
              <a:spcBef>
                <a:spcPct val="0"/>
              </a:spcBef>
              <a:defRPr/>
            </a:pPr>
            <a:r>
              <a:rPr lang="en-ZW" sz="2000" b="1" dirty="0">
                <a:ea typeface="+mj-ea"/>
                <a:cs typeface="Arial" pitchFamily="34" charset="0"/>
              </a:rPr>
              <a:t>Magnitude of resources available for in Africa that Zimbabwe may take advantage of if conditions are created?</a:t>
            </a:r>
          </a:p>
        </p:txBody>
      </p:sp>
      <p:cxnSp>
        <p:nvCxnSpPr>
          <p:cNvPr id="5" name="Straight Connector 4"/>
          <p:cNvCxnSpPr/>
          <p:nvPr/>
        </p:nvCxnSpPr>
        <p:spPr>
          <a:xfrm>
            <a:off x="1280045" y="1431439"/>
            <a:ext cx="664475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11" name="Table 10">
            <a:extLst>
              <a:ext uri="{FF2B5EF4-FFF2-40B4-BE49-F238E27FC236}">
                <a16:creationId xmlns:a16="http://schemas.microsoft.com/office/drawing/2014/main" id="{3D861D08-2E3B-4880-B1BC-373F78576B95}"/>
              </a:ext>
            </a:extLst>
          </p:cNvPr>
          <p:cNvGraphicFramePr>
            <a:graphicFrameLocks noGrp="1"/>
          </p:cNvGraphicFramePr>
          <p:nvPr>
            <p:extLst>
              <p:ext uri="{D42A27DB-BD31-4B8C-83A1-F6EECF244321}">
                <p14:modId xmlns:p14="http://schemas.microsoft.com/office/powerpoint/2010/main" val="1754832335"/>
              </p:ext>
            </p:extLst>
          </p:nvPr>
        </p:nvGraphicFramePr>
        <p:xfrm>
          <a:off x="1387928" y="1704005"/>
          <a:ext cx="6939325" cy="4279537"/>
        </p:xfrm>
        <a:graphic>
          <a:graphicData uri="http://schemas.openxmlformats.org/drawingml/2006/table">
            <a:tbl>
              <a:tblPr firstRow="1" bandRow="1"/>
              <a:tblGrid>
                <a:gridCol w="3612856">
                  <a:extLst>
                    <a:ext uri="{9D8B030D-6E8A-4147-A177-3AD203B41FA5}">
                      <a16:colId xmlns:a16="http://schemas.microsoft.com/office/drawing/2014/main" val="403530867"/>
                    </a:ext>
                  </a:extLst>
                </a:gridCol>
                <a:gridCol w="3326469">
                  <a:extLst>
                    <a:ext uri="{9D8B030D-6E8A-4147-A177-3AD203B41FA5}">
                      <a16:colId xmlns:a16="http://schemas.microsoft.com/office/drawing/2014/main" val="1167193747"/>
                    </a:ext>
                  </a:extLst>
                </a:gridCol>
              </a:tblGrid>
              <a:tr h="464241">
                <a:tc>
                  <a:txBody>
                    <a:bodyPr/>
                    <a:lstStyle/>
                    <a:p>
                      <a:pPr marL="0" marR="0">
                        <a:lnSpc>
                          <a:spcPct val="115000"/>
                        </a:lnSpc>
                        <a:spcBef>
                          <a:spcPts val="0"/>
                        </a:spcBef>
                        <a:spcAft>
                          <a:spcPts val="1000"/>
                        </a:spcAft>
                      </a:pPr>
                      <a:r>
                        <a:rPr lang="en-US" sz="1500" b="1" dirty="0">
                          <a:effectLst/>
                          <a:latin typeface="Calibri" panose="020F0502020204030204" pitchFamily="34" charset="0"/>
                          <a:ea typeface="Calibri" panose="020F0502020204030204" pitchFamily="34" charset="0"/>
                          <a:cs typeface="Times New Roman" panose="02020603050405020304" pitchFamily="18" charset="0"/>
                        </a:rPr>
                        <a:t>Possible Funding sources</a:t>
                      </a:r>
                    </a:p>
                  </a:txBody>
                  <a:tcPr marL="68580" marR="68580" marT="34290" marB="342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B9BD5"/>
                    </a:solidFill>
                  </a:tcPr>
                </a:tc>
                <a:tc>
                  <a:txBody>
                    <a:bodyPr/>
                    <a:lstStyle/>
                    <a:p>
                      <a:pPr marL="0" marR="0">
                        <a:lnSpc>
                          <a:spcPct val="115000"/>
                        </a:lnSpc>
                        <a:spcBef>
                          <a:spcPts val="0"/>
                        </a:spcBef>
                        <a:spcAft>
                          <a:spcPts val="1000"/>
                        </a:spcAft>
                      </a:pPr>
                      <a:r>
                        <a:rPr lang="en-US" sz="1500" b="1" dirty="0">
                          <a:effectLst/>
                          <a:latin typeface="Calibri" panose="020F0502020204030204" pitchFamily="34" charset="0"/>
                          <a:ea typeface="Calibri" panose="020F0502020204030204" pitchFamily="34" charset="0"/>
                          <a:cs typeface="Times New Roman" panose="02020603050405020304" pitchFamily="18" charset="0"/>
                        </a:rPr>
                        <a:t>Magnitude (US$)</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34290" marB="342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B9BD5"/>
                    </a:solidFill>
                  </a:tcPr>
                </a:tc>
                <a:extLst>
                  <a:ext uri="{0D108BD9-81ED-4DB2-BD59-A6C34878D82A}">
                    <a16:rowId xmlns:a16="http://schemas.microsoft.com/office/drawing/2014/main" val="33164422"/>
                  </a:ext>
                </a:extLst>
              </a:tr>
              <a:tr h="389876">
                <a:tc>
                  <a:txBody>
                    <a:bodyPr/>
                    <a:lstStyle/>
                    <a:p>
                      <a:pPr marL="0" marR="0">
                        <a:lnSpc>
                          <a:spcPct val="115000"/>
                        </a:lnSpc>
                        <a:spcBef>
                          <a:spcPts val="0"/>
                        </a:spcBef>
                        <a:spcAft>
                          <a:spcPts val="1000"/>
                        </a:spcAft>
                      </a:pPr>
                      <a:r>
                        <a:rPr lang="en-GB" sz="15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Official Development Assistance (ODA)</a:t>
                      </a:r>
                      <a:endParaRPr lang="en-US" sz="15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34290" marB="342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1000"/>
                        </a:spcAft>
                      </a:pPr>
                      <a:r>
                        <a:rPr lang="en-GB" sz="15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Over 50 billion (But dwindling)</a:t>
                      </a:r>
                      <a:endParaRPr lang="en-US" sz="15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34290" marB="342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956980204"/>
                  </a:ext>
                </a:extLst>
              </a:tr>
              <a:tr h="389876">
                <a:tc>
                  <a:txBody>
                    <a:bodyPr/>
                    <a:lstStyle/>
                    <a:p>
                      <a:pPr marL="0" marR="0" lvl="0" indent="0" algn="l" defTabSz="914400" rtl="0" eaLnBrk="1" fontAlgn="auto" latinLnBrk="0" hangingPunct="1">
                        <a:lnSpc>
                          <a:spcPct val="115000"/>
                        </a:lnSpc>
                        <a:spcBef>
                          <a:spcPts val="0"/>
                        </a:spcBef>
                        <a:spcAft>
                          <a:spcPts val="1000"/>
                        </a:spcAft>
                        <a:buClrTx/>
                        <a:buSzTx/>
                        <a:buFontTx/>
                        <a:buNone/>
                        <a:tabLst/>
                        <a:defRPr/>
                      </a:pPr>
                      <a:r>
                        <a:rPr lang="en-US" sz="15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FDI</a:t>
                      </a:r>
                    </a:p>
                  </a:txBody>
                  <a:tcPr marL="68580" marR="68580" marT="34290" marB="342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EFF7"/>
                    </a:solidFill>
                  </a:tcPr>
                </a:tc>
                <a:tc>
                  <a:txBody>
                    <a:bodyPr/>
                    <a:lstStyle/>
                    <a:p>
                      <a:pPr marL="0" marR="0" lvl="0" indent="0" algn="l" defTabSz="914400" rtl="0" eaLnBrk="1" fontAlgn="auto" latinLnBrk="0" hangingPunct="1">
                        <a:lnSpc>
                          <a:spcPct val="115000"/>
                        </a:lnSpc>
                        <a:spcBef>
                          <a:spcPts val="0"/>
                        </a:spcBef>
                        <a:spcAft>
                          <a:spcPts val="1000"/>
                        </a:spcAft>
                        <a:buClrTx/>
                        <a:buSzTx/>
                        <a:buFontTx/>
                        <a:buNone/>
                        <a:tabLst/>
                        <a:defRPr/>
                      </a:pPr>
                      <a:r>
                        <a:rPr lang="en-US" sz="15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Over 54  billion</a:t>
                      </a:r>
                    </a:p>
                  </a:txBody>
                  <a:tcPr marL="68580" marR="68580" marT="34290" marB="342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EFF7"/>
                    </a:solidFill>
                  </a:tcPr>
                </a:tc>
                <a:extLst>
                  <a:ext uri="{0D108BD9-81ED-4DB2-BD59-A6C34878D82A}">
                    <a16:rowId xmlns:a16="http://schemas.microsoft.com/office/drawing/2014/main" val="2611097259"/>
                  </a:ext>
                </a:extLst>
              </a:tr>
              <a:tr h="389876">
                <a:tc>
                  <a:txBody>
                    <a:bodyPr/>
                    <a:lstStyle/>
                    <a:p>
                      <a:pPr marL="0" marR="0">
                        <a:lnSpc>
                          <a:spcPct val="115000"/>
                        </a:lnSpc>
                        <a:spcBef>
                          <a:spcPts val="0"/>
                        </a:spcBef>
                        <a:spcAft>
                          <a:spcPts val="1000"/>
                        </a:spcAft>
                      </a:pPr>
                      <a:r>
                        <a:rPr lang="en-GB" sz="15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International reserves</a:t>
                      </a:r>
                      <a:endParaRPr lang="en-US" sz="15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34290" marB="342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EFF7"/>
                    </a:solidFill>
                  </a:tcPr>
                </a:tc>
                <a:tc>
                  <a:txBody>
                    <a:bodyPr/>
                    <a:lstStyle/>
                    <a:p>
                      <a:pPr marL="0" marR="0">
                        <a:lnSpc>
                          <a:spcPct val="115000"/>
                        </a:lnSpc>
                        <a:spcBef>
                          <a:spcPts val="0"/>
                        </a:spcBef>
                        <a:spcAft>
                          <a:spcPts val="1000"/>
                        </a:spcAft>
                      </a:pPr>
                      <a:r>
                        <a:rPr lang="en-GB" sz="15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400 billion </a:t>
                      </a:r>
                      <a:endParaRPr lang="en-US" sz="15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34290" marB="342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EFF7"/>
                    </a:solidFill>
                  </a:tcPr>
                </a:tc>
                <a:extLst>
                  <a:ext uri="{0D108BD9-81ED-4DB2-BD59-A6C34878D82A}">
                    <a16:rowId xmlns:a16="http://schemas.microsoft.com/office/drawing/2014/main" val="2511524066"/>
                  </a:ext>
                </a:extLst>
              </a:tr>
              <a:tr h="464241">
                <a:tc>
                  <a:txBody>
                    <a:bodyPr/>
                    <a:lstStyle/>
                    <a:p>
                      <a:pPr marL="0" marR="0">
                        <a:lnSpc>
                          <a:spcPct val="115000"/>
                        </a:lnSpc>
                        <a:spcBef>
                          <a:spcPts val="0"/>
                        </a:spcBef>
                        <a:spcAft>
                          <a:spcPts val="1000"/>
                        </a:spcAft>
                      </a:pPr>
                      <a:r>
                        <a:rPr lang="en-GB" sz="15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Diaspora remittances</a:t>
                      </a:r>
                      <a:endParaRPr lang="en-US" sz="15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34290" marB="342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1000"/>
                        </a:spcAft>
                      </a:pPr>
                      <a:r>
                        <a:rPr lang="en-GB" sz="15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Over 66 billion</a:t>
                      </a:r>
                      <a:endParaRPr lang="en-US" sz="15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34290" marB="342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895313032"/>
                  </a:ext>
                </a:extLst>
              </a:tr>
              <a:tr h="435446">
                <a:tc>
                  <a:txBody>
                    <a:bodyPr/>
                    <a:lstStyle/>
                    <a:p>
                      <a:pPr marL="0" marR="0">
                        <a:lnSpc>
                          <a:spcPct val="115000"/>
                        </a:lnSpc>
                        <a:spcBef>
                          <a:spcPts val="0"/>
                        </a:spcBef>
                        <a:spcAft>
                          <a:spcPts val="1000"/>
                        </a:spcAft>
                      </a:pPr>
                      <a:r>
                        <a:rPr lang="en-US" sz="15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Private Equity Markets</a:t>
                      </a:r>
                    </a:p>
                  </a:txBody>
                  <a:tcPr marL="68580" marR="68580" marT="34290" marB="342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2DEEF"/>
                    </a:solidFill>
                  </a:tcPr>
                </a:tc>
                <a:tc>
                  <a:txBody>
                    <a:bodyPr/>
                    <a:lstStyle/>
                    <a:p>
                      <a:pPr marL="0" marR="0">
                        <a:lnSpc>
                          <a:spcPct val="115000"/>
                        </a:lnSpc>
                        <a:spcBef>
                          <a:spcPts val="0"/>
                        </a:spcBef>
                        <a:spcAft>
                          <a:spcPts val="1000"/>
                        </a:spcAft>
                      </a:pPr>
                      <a:r>
                        <a:rPr lang="en-US" sz="15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Over 30 billion</a:t>
                      </a:r>
                    </a:p>
                  </a:txBody>
                  <a:tcPr marL="68580" marR="68580" marT="34290" marB="342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2DEEF"/>
                    </a:solidFill>
                  </a:tcPr>
                </a:tc>
                <a:extLst>
                  <a:ext uri="{0D108BD9-81ED-4DB2-BD59-A6C34878D82A}">
                    <a16:rowId xmlns:a16="http://schemas.microsoft.com/office/drawing/2014/main" val="1804038209"/>
                  </a:ext>
                </a:extLst>
              </a:tr>
              <a:tr h="464241">
                <a:tc>
                  <a:txBody>
                    <a:bodyPr/>
                    <a:lstStyle/>
                    <a:p>
                      <a:pPr marL="0" marR="0" lvl="0" indent="0" algn="l" defTabSz="914400" rtl="0" eaLnBrk="1" fontAlgn="auto" latinLnBrk="0" hangingPunct="1">
                        <a:lnSpc>
                          <a:spcPct val="115000"/>
                        </a:lnSpc>
                        <a:spcBef>
                          <a:spcPts val="0"/>
                        </a:spcBef>
                        <a:spcAft>
                          <a:spcPts val="1000"/>
                        </a:spcAft>
                        <a:buClrTx/>
                        <a:buSzTx/>
                        <a:buFontTx/>
                        <a:buNone/>
                        <a:tabLst/>
                        <a:defRPr/>
                      </a:pPr>
                      <a:r>
                        <a:rPr lang="en-GB" sz="15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Potential earning from minerals</a:t>
                      </a:r>
                      <a:endParaRPr lang="en-US" sz="15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34290" marB="342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15000"/>
                        </a:lnSpc>
                        <a:spcBef>
                          <a:spcPts val="0"/>
                        </a:spcBef>
                        <a:spcAft>
                          <a:spcPts val="1000"/>
                        </a:spcAft>
                        <a:buClrTx/>
                        <a:buSzTx/>
                        <a:buFontTx/>
                        <a:buNone/>
                        <a:tabLst/>
                        <a:defRPr/>
                      </a:pPr>
                      <a:r>
                        <a:rPr lang="en-GB" sz="15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Over 168 billion</a:t>
                      </a:r>
                      <a:endParaRPr lang="en-US" sz="15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34290" marB="342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4093308479"/>
                  </a:ext>
                </a:extLst>
              </a:tr>
              <a:tr h="640870">
                <a:tc>
                  <a:txBody>
                    <a:bodyPr/>
                    <a:lstStyle/>
                    <a:p>
                      <a:pPr marL="0" marR="0">
                        <a:lnSpc>
                          <a:spcPct val="115000"/>
                        </a:lnSpc>
                        <a:spcBef>
                          <a:spcPts val="0"/>
                        </a:spcBef>
                        <a:spcAft>
                          <a:spcPts val="1000"/>
                        </a:spcAft>
                      </a:pPr>
                      <a:r>
                        <a:rPr lang="en-GB" sz="15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Lines of credit from banking sector</a:t>
                      </a:r>
                      <a:endParaRPr lang="en-US" sz="15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34290" marB="342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2DEEF"/>
                    </a:solidFill>
                  </a:tcPr>
                </a:tc>
                <a:tc>
                  <a:txBody>
                    <a:bodyPr/>
                    <a:lstStyle/>
                    <a:p>
                      <a:pPr marL="0" marR="0">
                        <a:lnSpc>
                          <a:spcPct val="115000"/>
                        </a:lnSpc>
                        <a:spcBef>
                          <a:spcPts val="0"/>
                        </a:spcBef>
                        <a:spcAft>
                          <a:spcPts val="1000"/>
                        </a:spcAft>
                      </a:pPr>
                      <a:r>
                        <a:rPr lang="en-GB" sz="15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60 billion</a:t>
                      </a:r>
                      <a:endParaRPr lang="en-US" sz="15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34290" marB="342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2DEEF"/>
                    </a:solidFill>
                  </a:tcPr>
                </a:tc>
                <a:extLst>
                  <a:ext uri="{0D108BD9-81ED-4DB2-BD59-A6C34878D82A}">
                    <a16:rowId xmlns:a16="http://schemas.microsoft.com/office/drawing/2014/main" val="2681761519"/>
                  </a:ext>
                </a:extLst>
              </a:tr>
              <a:tr h="640870">
                <a:tc>
                  <a:txBody>
                    <a:bodyPr/>
                    <a:lstStyle/>
                    <a:p>
                      <a:pPr marL="0" marR="0" lvl="0" indent="0" algn="l" defTabSz="914400" rtl="0" eaLnBrk="1" fontAlgn="auto" latinLnBrk="0" hangingPunct="1">
                        <a:lnSpc>
                          <a:spcPct val="115000"/>
                        </a:lnSpc>
                        <a:spcBef>
                          <a:spcPts val="0"/>
                        </a:spcBef>
                        <a:spcAft>
                          <a:spcPts val="1000"/>
                        </a:spcAft>
                        <a:buClrTx/>
                        <a:buSzTx/>
                        <a:buFontTx/>
                        <a:buNone/>
                        <a:tabLst/>
                        <a:defRPr/>
                      </a:pPr>
                      <a:r>
                        <a:rPr lang="en-GB" sz="15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Pension Funds</a:t>
                      </a:r>
                      <a:endParaRPr lang="en-US" sz="15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34290" marB="342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15000"/>
                        </a:lnSpc>
                        <a:spcBef>
                          <a:spcPts val="0"/>
                        </a:spcBef>
                        <a:spcAft>
                          <a:spcPts val="1000"/>
                        </a:spcAft>
                        <a:buClrTx/>
                        <a:buSzTx/>
                        <a:buFontTx/>
                        <a:buNone/>
                        <a:tabLst/>
                        <a:defRPr/>
                      </a:pPr>
                      <a:r>
                        <a:rPr lang="en-GB" sz="15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en-US" sz="15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Over 300 billion     </a:t>
                      </a:r>
                    </a:p>
                  </a:txBody>
                  <a:tcPr marL="68580" marR="68580" marT="34290" marB="342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734723287"/>
                  </a:ext>
                </a:extLst>
              </a:tr>
            </a:tbl>
          </a:graphicData>
        </a:graphic>
      </p:graphicFrame>
      <p:pic>
        <p:nvPicPr>
          <p:cNvPr id="7" name="Picture 6">
            <a:extLst>
              <a:ext uri="{FF2B5EF4-FFF2-40B4-BE49-F238E27FC236}">
                <a16:creationId xmlns:a16="http://schemas.microsoft.com/office/drawing/2014/main" id="{1E8CD14B-E097-4BC4-BF35-51DF2E9FCC30}"/>
              </a:ext>
            </a:extLst>
          </p:cNvPr>
          <p:cNvPicPr>
            <a:picLocks noChangeAspect="1"/>
          </p:cNvPicPr>
          <p:nvPr/>
        </p:nvPicPr>
        <p:blipFill>
          <a:blip r:embed="rId2"/>
          <a:stretch>
            <a:fillRect/>
          </a:stretch>
        </p:blipFill>
        <p:spPr>
          <a:xfrm>
            <a:off x="7522571" y="5915143"/>
            <a:ext cx="1621429" cy="942857"/>
          </a:xfrm>
          <a:prstGeom prst="rect">
            <a:avLst/>
          </a:prstGeom>
        </p:spPr>
      </p:pic>
    </p:spTree>
    <p:extLst>
      <p:ext uri="{BB962C8B-B14F-4D97-AF65-F5344CB8AC3E}">
        <p14:creationId xmlns:p14="http://schemas.microsoft.com/office/powerpoint/2010/main" val="171753184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4DEB970-40CE-43F9-8EA2-120325E1C778}" type="slidenum">
              <a:rPr lang="en-ZW" smtClean="0">
                <a:solidFill>
                  <a:prstClr val="black">
                    <a:tint val="75000"/>
                  </a:prstClr>
                </a:solidFill>
              </a:rPr>
              <a:pPr/>
              <a:t>9</a:t>
            </a:fld>
            <a:endParaRPr lang="en-ZW" dirty="0">
              <a:solidFill>
                <a:prstClr val="black">
                  <a:tint val="75000"/>
                </a:prstClr>
              </a:solidFill>
            </a:endParaRPr>
          </a:p>
        </p:txBody>
      </p:sp>
      <p:sp>
        <p:nvSpPr>
          <p:cNvPr id="3" name="TextBox 2"/>
          <p:cNvSpPr txBox="1"/>
          <p:nvPr/>
        </p:nvSpPr>
        <p:spPr>
          <a:xfrm>
            <a:off x="182728" y="-96979"/>
            <a:ext cx="8242181" cy="734047"/>
          </a:xfrm>
          <a:prstGeom prst="rect">
            <a:avLst/>
          </a:prstGeom>
          <a:noFill/>
        </p:spPr>
        <p:txBody>
          <a:bodyPr vert="horz" wrap="square" lIns="68580" tIns="34290" rIns="68580" bIns="34290" rtlCol="0" anchor="ctr">
            <a:spAutoFit/>
          </a:bodyPr>
          <a:lstStyle>
            <a:defPPr>
              <a:defRPr lang="en-US"/>
            </a:defPPr>
            <a:lvl1pPr algn="ctr">
              <a:lnSpc>
                <a:spcPct val="90000"/>
              </a:lnSpc>
              <a:spcBef>
                <a:spcPct val="0"/>
              </a:spcBef>
              <a:defRPr sz="3200" b="1">
                <a:latin typeface="Times New Roman" panose="02020603050405020304" pitchFamily="18" charset="0"/>
                <a:ea typeface="+mj-ea"/>
                <a:cs typeface="Times New Roman" panose="02020603050405020304" pitchFamily="18" charset="0"/>
              </a:defRPr>
            </a:lvl1pPr>
          </a:lstStyle>
          <a:p>
            <a:pPr algn="l"/>
            <a:r>
              <a:rPr lang="en-US" sz="2400" dirty="0">
                <a:solidFill>
                  <a:srgbClr val="C00000"/>
                </a:solidFill>
                <a:latin typeface="+mn-lt"/>
              </a:rPr>
              <a:t>Variables that makes  Zimbabwe to be perceived as too risky. (Evidence from Africa Competitiveness Report- 2017</a:t>
            </a:r>
          </a:p>
        </p:txBody>
      </p:sp>
      <p:pic>
        <p:nvPicPr>
          <p:cNvPr id="4" name="Picture 3"/>
          <p:cNvPicPr>
            <a:picLocks noChangeAspect="1"/>
          </p:cNvPicPr>
          <p:nvPr/>
        </p:nvPicPr>
        <p:blipFill>
          <a:blip r:embed="rId2"/>
          <a:stretch>
            <a:fillRect/>
          </a:stretch>
        </p:blipFill>
        <p:spPr>
          <a:xfrm>
            <a:off x="8298506" y="70163"/>
            <a:ext cx="709669" cy="472510"/>
          </a:xfrm>
          <a:prstGeom prst="rect">
            <a:avLst/>
          </a:prstGeom>
        </p:spPr>
      </p:pic>
      <p:cxnSp>
        <p:nvCxnSpPr>
          <p:cNvPr id="5" name="Straight Connector 4"/>
          <p:cNvCxnSpPr/>
          <p:nvPr/>
        </p:nvCxnSpPr>
        <p:spPr>
          <a:xfrm>
            <a:off x="182728" y="616295"/>
            <a:ext cx="885967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7" name="Table 6">
            <a:extLst>
              <a:ext uri="{FF2B5EF4-FFF2-40B4-BE49-F238E27FC236}">
                <a16:creationId xmlns:a16="http://schemas.microsoft.com/office/drawing/2014/main" id="{001BF49E-0582-454F-AB34-B6D6E277430A}"/>
              </a:ext>
            </a:extLst>
          </p:cNvPr>
          <p:cNvGraphicFramePr>
            <a:graphicFrameLocks noGrp="1"/>
          </p:cNvGraphicFramePr>
          <p:nvPr>
            <p:extLst>
              <p:ext uri="{D42A27DB-BD31-4B8C-83A1-F6EECF244321}">
                <p14:modId xmlns:p14="http://schemas.microsoft.com/office/powerpoint/2010/main" val="1358514928"/>
              </p:ext>
            </p:extLst>
          </p:nvPr>
        </p:nvGraphicFramePr>
        <p:xfrm>
          <a:off x="292962" y="1219327"/>
          <a:ext cx="3877821" cy="5220292"/>
        </p:xfrm>
        <a:graphic>
          <a:graphicData uri="http://schemas.openxmlformats.org/drawingml/2006/table">
            <a:tbl>
              <a:tblPr/>
              <a:tblGrid>
                <a:gridCol w="3151398">
                  <a:extLst>
                    <a:ext uri="{9D8B030D-6E8A-4147-A177-3AD203B41FA5}">
                      <a16:colId xmlns:a16="http://schemas.microsoft.com/office/drawing/2014/main" val="1430397190"/>
                    </a:ext>
                  </a:extLst>
                </a:gridCol>
                <a:gridCol w="726423">
                  <a:extLst>
                    <a:ext uri="{9D8B030D-6E8A-4147-A177-3AD203B41FA5}">
                      <a16:colId xmlns:a16="http://schemas.microsoft.com/office/drawing/2014/main" val="474274097"/>
                    </a:ext>
                  </a:extLst>
                </a:gridCol>
              </a:tblGrid>
              <a:tr h="321475">
                <a:tc>
                  <a:txBody>
                    <a:bodyPr/>
                    <a:lstStyle/>
                    <a:p>
                      <a:pPr algn="l" fontAlgn="b"/>
                      <a:r>
                        <a:rPr lang="en-US" sz="1400" b="0" i="0" u="none" strike="noStrike" dirty="0">
                          <a:solidFill>
                            <a:srgbClr val="000000"/>
                          </a:solidFill>
                          <a:effectLst/>
                          <a:latin typeface="Calibri" panose="020F0502020204030204" pitchFamily="34" charset="0"/>
                        </a:rPr>
                        <a:t>Policy instability challenges</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a:solidFill>
                            <a:srgbClr val="000000"/>
                          </a:solidFill>
                          <a:effectLst/>
                          <a:latin typeface="Calibri" panose="020F0502020204030204" pitchFamily="34" charset="0"/>
                        </a:rPr>
                        <a:t>24.6</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26010249"/>
                  </a:ext>
                </a:extLst>
              </a:tr>
              <a:tr h="321476">
                <a:tc>
                  <a:txBody>
                    <a:bodyPr/>
                    <a:lstStyle/>
                    <a:p>
                      <a:pPr algn="l" fontAlgn="b"/>
                      <a:r>
                        <a:rPr lang="en-US" sz="1400" b="0" i="0" u="none" strike="noStrike" dirty="0">
                          <a:solidFill>
                            <a:srgbClr val="000000"/>
                          </a:solidFill>
                          <a:effectLst/>
                          <a:latin typeface="Calibri" panose="020F0502020204030204" pitchFamily="34" charset="0"/>
                        </a:rPr>
                        <a:t>Access to Financing challenges</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a:solidFill>
                            <a:srgbClr val="000000"/>
                          </a:solidFill>
                          <a:effectLst/>
                          <a:latin typeface="Calibri" panose="020F0502020204030204" pitchFamily="34" charset="0"/>
                        </a:rPr>
                        <a:t>14.5</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5912851"/>
                  </a:ext>
                </a:extLst>
              </a:tr>
              <a:tr h="321476">
                <a:tc>
                  <a:txBody>
                    <a:bodyPr/>
                    <a:lstStyle/>
                    <a:p>
                      <a:pPr algn="l" fontAlgn="b"/>
                      <a:r>
                        <a:rPr lang="en-US" sz="1400" b="0" i="0" u="none" strike="noStrike" dirty="0">
                          <a:solidFill>
                            <a:srgbClr val="000000"/>
                          </a:solidFill>
                          <a:effectLst/>
                          <a:latin typeface="Calibri" panose="020F0502020204030204" pitchFamily="34" charset="0"/>
                        </a:rPr>
                        <a:t>Corruption related challenges</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a:solidFill>
                            <a:srgbClr val="000000"/>
                          </a:solidFill>
                          <a:effectLst/>
                          <a:latin typeface="Calibri" panose="020F0502020204030204" pitchFamily="34" charset="0"/>
                        </a:rPr>
                        <a:t>12.7</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28347211"/>
                  </a:ext>
                </a:extLst>
              </a:tr>
              <a:tr h="321476">
                <a:tc>
                  <a:txBody>
                    <a:bodyPr/>
                    <a:lstStyle/>
                    <a:p>
                      <a:pPr algn="l" fontAlgn="b"/>
                      <a:r>
                        <a:rPr lang="en-US" sz="1400" b="0" i="0" u="none" strike="noStrike" dirty="0">
                          <a:solidFill>
                            <a:srgbClr val="000000"/>
                          </a:solidFill>
                          <a:effectLst/>
                          <a:latin typeface="Calibri" panose="020F0502020204030204" pitchFamily="34" charset="0"/>
                        </a:rPr>
                        <a:t>Inefficient Government Bureaucracy</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a:solidFill>
                            <a:srgbClr val="000000"/>
                          </a:solidFill>
                          <a:effectLst/>
                          <a:latin typeface="Calibri" panose="020F0502020204030204" pitchFamily="34" charset="0"/>
                        </a:rPr>
                        <a:t>11.2</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47857536"/>
                  </a:ext>
                </a:extLst>
              </a:tr>
              <a:tr h="321476">
                <a:tc>
                  <a:txBody>
                    <a:bodyPr/>
                    <a:lstStyle/>
                    <a:p>
                      <a:pPr algn="l" fontAlgn="b"/>
                      <a:r>
                        <a:rPr lang="en-US" sz="1400" b="0" i="0" u="none" strike="noStrike" dirty="0">
                          <a:solidFill>
                            <a:srgbClr val="000000"/>
                          </a:solidFill>
                          <a:effectLst/>
                          <a:latin typeface="Calibri" panose="020F0502020204030204" pitchFamily="34" charset="0"/>
                        </a:rPr>
                        <a:t>Inadequate supply of infrastructure</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a:solidFill>
                            <a:srgbClr val="000000"/>
                          </a:solidFill>
                          <a:effectLst/>
                          <a:latin typeface="Calibri" panose="020F0502020204030204" pitchFamily="34" charset="0"/>
                        </a:rPr>
                        <a:t>10.1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7253188"/>
                  </a:ext>
                </a:extLst>
              </a:tr>
              <a:tr h="321476">
                <a:tc>
                  <a:txBody>
                    <a:bodyPr/>
                    <a:lstStyle/>
                    <a:p>
                      <a:pPr algn="l" fontAlgn="b"/>
                      <a:r>
                        <a:rPr lang="en-US" sz="1400" b="0" i="0" u="none" strike="noStrike" dirty="0">
                          <a:solidFill>
                            <a:srgbClr val="000000"/>
                          </a:solidFill>
                          <a:effectLst/>
                          <a:latin typeface="Calibri" panose="020F0502020204030204" pitchFamily="34" charset="0"/>
                        </a:rPr>
                        <a:t>Restrictive labor regulations</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a:solidFill>
                            <a:srgbClr val="000000"/>
                          </a:solidFill>
                          <a:effectLst/>
                          <a:latin typeface="Calibri" panose="020F0502020204030204" pitchFamily="34" charset="0"/>
                        </a:rPr>
                        <a:t>6.4</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80628683"/>
                  </a:ext>
                </a:extLst>
              </a:tr>
              <a:tr h="316243">
                <a:tc>
                  <a:txBody>
                    <a:bodyPr/>
                    <a:lstStyle/>
                    <a:p>
                      <a:pPr algn="l" fontAlgn="b"/>
                      <a:r>
                        <a:rPr lang="en-US" sz="1400" b="0" i="0" u="none" strike="noStrike" dirty="0">
                          <a:solidFill>
                            <a:srgbClr val="000000"/>
                          </a:solidFill>
                          <a:effectLst/>
                          <a:latin typeface="Calibri" panose="020F0502020204030204" pitchFamily="34" charset="0"/>
                        </a:rPr>
                        <a:t>Tax rates</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a:solidFill>
                            <a:srgbClr val="000000"/>
                          </a:solidFill>
                          <a:effectLst/>
                          <a:latin typeface="Calibri" panose="020F0502020204030204" pitchFamily="34" charset="0"/>
                        </a:rPr>
                        <a:t>5.1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65634962"/>
                  </a:ext>
                </a:extLst>
              </a:tr>
              <a:tr h="321476">
                <a:tc>
                  <a:txBody>
                    <a:bodyPr/>
                    <a:lstStyle/>
                    <a:p>
                      <a:pPr algn="l" fontAlgn="b"/>
                      <a:r>
                        <a:rPr lang="en-US" sz="1400" b="0" i="0" u="none" strike="noStrike" dirty="0">
                          <a:solidFill>
                            <a:srgbClr val="000000"/>
                          </a:solidFill>
                          <a:effectLst/>
                          <a:latin typeface="Calibri" panose="020F0502020204030204" pitchFamily="34" charset="0"/>
                        </a:rPr>
                        <a:t>Foreign currency regulations</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dirty="0">
                          <a:solidFill>
                            <a:srgbClr val="000000"/>
                          </a:solidFill>
                          <a:effectLst/>
                          <a:latin typeface="Calibri" panose="020F0502020204030204" pitchFamily="34" charset="0"/>
                        </a:rPr>
                        <a:t>5.1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10903734"/>
                  </a:ext>
                </a:extLst>
              </a:tr>
              <a:tr h="321476">
                <a:tc>
                  <a:txBody>
                    <a:bodyPr/>
                    <a:lstStyle/>
                    <a:p>
                      <a:pPr algn="l" fontAlgn="b"/>
                      <a:r>
                        <a:rPr lang="en-US" sz="1400" b="0" i="0" u="none" strike="noStrike" dirty="0">
                          <a:solidFill>
                            <a:srgbClr val="000000"/>
                          </a:solidFill>
                          <a:effectLst/>
                          <a:latin typeface="Calibri" panose="020F0502020204030204" pitchFamily="34" charset="0"/>
                        </a:rPr>
                        <a:t>Government Instability</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a:solidFill>
                            <a:srgbClr val="000000"/>
                          </a:solidFill>
                          <a:effectLst/>
                          <a:latin typeface="Calibri" panose="020F0502020204030204" pitchFamily="34" charset="0"/>
                        </a:rPr>
                        <a:t>3.3</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40960304"/>
                  </a:ext>
                </a:extLst>
              </a:tr>
              <a:tr h="321476">
                <a:tc>
                  <a:txBody>
                    <a:bodyPr/>
                    <a:lstStyle/>
                    <a:p>
                      <a:pPr algn="l" fontAlgn="b"/>
                      <a:r>
                        <a:rPr lang="en-US" sz="1400" b="0" i="0" u="none" strike="noStrike" dirty="0">
                          <a:solidFill>
                            <a:srgbClr val="000000"/>
                          </a:solidFill>
                          <a:effectLst/>
                          <a:latin typeface="Calibri" panose="020F0502020204030204" pitchFamily="34" charset="0"/>
                        </a:rPr>
                        <a:t>Insufficient capacity to innovate</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a:solidFill>
                            <a:srgbClr val="000000"/>
                          </a:solidFill>
                          <a:effectLst/>
                          <a:latin typeface="Calibri" panose="020F0502020204030204" pitchFamily="34" charset="0"/>
                        </a:rPr>
                        <a:t>2.4</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40456345"/>
                  </a:ext>
                </a:extLst>
              </a:tr>
              <a:tr h="321476">
                <a:tc>
                  <a:txBody>
                    <a:bodyPr/>
                    <a:lstStyle/>
                    <a:p>
                      <a:pPr algn="l" fontAlgn="b"/>
                      <a:r>
                        <a:rPr lang="en-US" sz="1400" b="0" i="0" u="none" strike="noStrike" dirty="0">
                          <a:solidFill>
                            <a:srgbClr val="000000"/>
                          </a:solidFill>
                          <a:effectLst/>
                          <a:latin typeface="Calibri" panose="020F0502020204030204" pitchFamily="34" charset="0"/>
                        </a:rPr>
                        <a:t>Tax regulations</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a:solidFill>
                            <a:srgbClr val="000000"/>
                          </a:solidFill>
                          <a:effectLst/>
                          <a:latin typeface="Calibri" panose="020F0502020204030204" pitchFamily="34" charset="0"/>
                        </a:rPr>
                        <a:t>1.8</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99286682"/>
                  </a:ext>
                </a:extLst>
              </a:tr>
              <a:tr h="321476">
                <a:tc>
                  <a:txBody>
                    <a:bodyPr/>
                    <a:lstStyle/>
                    <a:p>
                      <a:pPr algn="l" fontAlgn="b"/>
                      <a:r>
                        <a:rPr lang="en-US" sz="1400" b="0" i="0" u="none" strike="noStrike" dirty="0">
                          <a:solidFill>
                            <a:srgbClr val="000000"/>
                          </a:solidFill>
                          <a:effectLst/>
                          <a:latin typeface="Calibri" panose="020F0502020204030204" pitchFamily="34" charset="0"/>
                        </a:rPr>
                        <a:t>Inflation</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a:solidFill>
                            <a:srgbClr val="000000"/>
                          </a:solidFill>
                          <a:effectLst/>
                          <a:latin typeface="Calibri" panose="020F0502020204030204" pitchFamily="34" charset="0"/>
                        </a:rPr>
                        <a:t>1.3</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86216820"/>
                  </a:ext>
                </a:extLst>
              </a:tr>
              <a:tr h="403386">
                <a:tc>
                  <a:txBody>
                    <a:bodyPr/>
                    <a:lstStyle/>
                    <a:p>
                      <a:pPr algn="l" fontAlgn="b"/>
                      <a:r>
                        <a:rPr lang="en-US" sz="1400" b="0" i="0" u="none" strike="noStrike" dirty="0">
                          <a:solidFill>
                            <a:srgbClr val="000000"/>
                          </a:solidFill>
                          <a:effectLst/>
                          <a:latin typeface="Calibri" panose="020F0502020204030204" pitchFamily="34" charset="0"/>
                        </a:rPr>
                        <a:t>Poor work ethic in national labor force</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a:solidFill>
                            <a:srgbClr val="000000"/>
                          </a:solidFill>
                          <a:effectLst/>
                          <a:latin typeface="Calibri" panose="020F0502020204030204" pitchFamily="34" charset="0"/>
                        </a:rPr>
                        <a:t>0.8</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57245005"/>
                  </a:ext>
                </a:extLst>
              </a:tr>
              <a:tr h="321476">
                <a:tc>
                  <a:txBody>
                    <a:bodyPr/>
                    <a:lstStyle/>
                    <a:p>
                      <a:pPr algn="l" fontAlgn="b"/>
                      <a:r>
                        <a:rPr lang="en-US" sz="1400" b="0" i="0" u="none" strike="noStrike" dirty="0">
                          <a:solidFill>
                            <a:srgbClr val="000000"/>
                          </a:solidFill>
                          <a:effectLst/>
                          <a:latin typeface="Calibri" panose="020F0502020204030204" pitchFamily="34" charset="0"/>
                        </a:rPr>
                        <a:t>Crime and theft</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a:solidFill>
                            <a:srgbClr val="000000"/>
                          </a:solidFill>
                          <a:effectLst/>
                          <a:latin typeface="Calibri" panose="020F0502020204030204" pitchFamily="34" charset="0"/>
                        </a:rPr>
                        <a:t>0.5</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58329345"/>
                  </a:ext>
                </a:extLst>
              </a:tr>
              <a:tr h="321476">
                <a:tc>
                  <a:txBody>
                    <a:bodyPr/>
                    <a:lstStyle/>
                    <a:p>
                      <a:pPr algn="l" fontAlgn="b"/>
                      <a:r>
                        <a:rPr lang="en-US" sz="1400" b="0" i="0" u="none" strike="noStrike" dirty="0">
                          <a:solidFill>
                            <a:srgbClr val="000000"/>
                          </a:solidFill>
                          <a:effectLst/>
                          <a:latin typeface="Calibri" panose="020F0502020204030204" pitchFamily="34" charset="0"/>
                        </a:rPr>
                        <a:t>Inadequate educated workforce</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dirty="0">
                          <a:solidFill>
                            <a:srgbClr val="000000"/>
                          </a:solidFill>
                          <a:effectLst/>
                          <a:latin typeface="Calibri" panose="020F0502020204030204" pitchFamily="34" charset="0"/>
                        </a:rPr>
                        <a:t>0.1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32534340"/>
                  </a:ext>
                </a:extLst>
              </a:tr>
              <a:tr h="321476">
                <a:tc>
                  <a:txBody>
                    <a:bodyPr/>
                    <a:lstStyle/>
                    <a:p>
                      <a:pPr algn="l" fontAlgn="b"/>
                      <a:r>
                        <a:rPr lang="en-US" sz="1400" b="0" i="0" u="none" strike="noStrike" dirty="0">
                          <a:solidFill>
                            <a:srgbClr val="000000"/>
                          </a:solidFill>
                          <a:effectLst/>
                          <a:latin typeface="Calibri" panose="020F0502020204030204" pitchFamily="34" charset="0"/>
                        </a:rPr>
                        <a:t>Poor public health</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dirty="0">
                          <a:solidFill>
                            <a:srgbClr val="000000"/>
                          </a:solidFill>
                          <a:effectLst/>
                          <a:latin typeface="Calibri" panose="020F0502020204030204" pitchFamily="34" charset="0"/>
                        </a:rPr>
                        <a:t>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11393494"/>
                  </a:ext>
                </a:extLst>
              </a:tr>
            </a:tbl>
          </a:graphicData>
        </a:graphic>
      </p:graphicFrame>
      <p:graphicFrame>
        <p:nvGraphicFramePr>
          <p:cNvPr id="9" name="Chart 8">
            <a:extLst>
              <a:ext uri="{FF2B5EF4-FFF2-40B4-BE49-F238E27FC236}">
                <a16:creationId xmlns:a16="http://schemas.microsoft.com/office/drawing/2014/main" id="{ECF1AFFF-1DF5-4CCB-BF22-31B80FB7564B}"/>
              </a:ext>
            </a:extLst>
          </p:cNvPr>
          <p:cNvGraphicFramePr>
            <a:graphicFrameLocks/>
          </p:cNvGraphicFramePr>
          <p:nvPr>
            <p:extLst>
              <p:ext uri="{D42A27DB-BD31-4B8C-83A1-F6EECF244321}">
                <p14:modId xmlns:p14="http://schemas.microsoft.com/office/powerpoint/2010/main" val="1979161202"/>
              </p:ext>
            </p:extLst>
          </p:nvPr>
        </p:nvGraphicFramePr>
        <p:xfrm>
          <a:off x="4429957" y="1136046"/>
          <a:ext cx="4838330" cy="5651784"/>
        </p:xfrm>
        <a:graphic>
          <a:graphicData uri="http://schemas.openxmlformats.org/drawingml/2006/chart">
            <c:chart xmlns:c="http://schemas.openxmlformats.org/drawingml/2006/chart" xmlns:r="http://schemas.openxmlformats.org/officeDocument/2006/relationships" r:id="rId3"/>
          </a:graphicData>
        </a:graphic>
      </p:graphicFrame>
      <p:sp>
        <p:nvSpPr>
          <p:cNvPr id="6" name="Rectangle 5">
            <a:extLst>
              <a:ext uri="{FF2B5EF4-FFF2-40B4-BE49-F238E27FC236}">
                <a16:creationId xmlns:a16="http://schemas.microsoft.com/office/drawing/2014/main" id="{55D58FE4-A10E-4108-88F7-AF0BE376C8F0}"/>
              </a:ext>
            </a:extLst>
          </p:cNvPr>
          <p:cNvSpPr/>
          <p:nvPr/>
        </p:nvSpPr>
        <p:spPr>
          <a:xfrm>
            <a:off x="0" y="611337"/>
            <a:ext cx="8424909" cy="523220"/>
          </a:xfrm>
          <a:prstGeom prst="rect">
            <a:avLst/>
          </a:prstGeom>
        </p:spPr>
        <p:txBody>
          <a:bodyPr wrap="square">
            <a:spAutoFit/>
          </a:bodyPr>
          <a:lstStyle/>
          <a:p>
            <a:endParaRPr lang="en-US" sz="1400" i="1" dirty="0">
              <a:solidFill>
                <a:srgbClr val="C00000"/>
              </a:solidFill>
            </a:endParaRPr>
          </a:p>
          <a:p>
            <a:r>
              <a:rPr lang="en-US" sz="1400" i="1" dirty="0">
                <a:solidFill>
                  <a:srgbClr val="C00000"/>
                </a:solidFill>
              </a:rPr>
              <a:t>on a scale (0) to (30) with (o) representing best environment and (30) representing worst case scenario.</a:t>
            </a:r>
            <a:endParaRPr lang="en-US" sz="1400" i="1" dirty="0"/>
          </a:p>
        </p:txBody>
      </p:sp>
    </p:spTree>
    <p:extLst>
      <p:ext uri="{BB962C8B-B14F-4D97-AF65-F5344CB8AC3E}">
        <p14:creationId xmlns:p14="http://schemas.microsoft.com/office/powerpoint/2010/main" val="3420215131"/>
      </p:ext>
    </p:extLst>
  </p:cSld>
  <p:clrMapOvr>
    <a:masterClrMapping/>
  </p:clrMapOvr>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49</TotalTime>
  <Words>1829</Words>
  <Application>Microsoft Office PowerPoint</Application>
  <PresentationFormat>On-screen Show (4:3)</PresentationFormat>
  <Paragraphs>306</Paragraphs>
  <Slides>20</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20</vt:i4>
      </vt:variant>
    </vt:vector>
  </HeadingPairs>
  <TitlesOfParts>
    <vt:vector size="28" baseType="lpstr">
      <vt:lpstr>Arial</vt:lpstr>
      <vt:lpstr>Calibri</vt:lpstr>
      <vt:lpstr>Century Gothic</vt:lpstr>
      <vt:lpstr>Courier New</vt:lpstr>
      <vt:lpstr>Times New Roman</vt:lpstr>
      <vt:lpstr>Wingdings</vt:lpstr>
      <vt:lpstr>Wingdings 3</vt:lpstr>
      <vt:lpstr>Wisp</vt:lpstr>
      <vt:lpstr>PowerPoint Presentation</vt:lpstr>
      <vt:lpstr>PowerPoint Presentation</vt:lpstr>
      <vt:lpstr>PART A</vt:lpstr>
      <vt:lpstr>IDBZ: Mandated to facilitate infrastructure development through resource mobilisation and capacity building in the following Sectors:  </vt:lpstr>
      <vt:lpstr>Magnitude Of Financing Requirements For Infrastructure In Zimbabwe- Minimum Gap Analysis </vt:lpstr>
      <vt:lpstr>PowerPoint Presentation</vt:lpstr>
      <vt:lpstr>PowerPoint Presentation</vt:lpstr>
      <vt:lpstr>PowerPoint Presentation</vt:lpstr>
      <vt:lpstr>PowerPoint Presentation</vt:lpstr>
      <vt:lpstr>PART B</vt:lpstr>
      <vt:lpstr>The Role of IDBZ in Infrastructure Projects</vt:lpstr>
      <vt:lpstr>Implementation/Funding Arrangement Options</vt:lpstr>
      <vt:lpstr>Project Development &amp; Preparation Fund (PPDF)</vt:lpstr>
      <vt:lpstr>Examples of Projects Being Undertaken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Gabriel Gowere</dc:creator>
  <cp:lastModifiedBy>Khutula Sibanda</cp:lastModifiedBy>
  <cp:revision>12</cp:revision>
  <cp:lastPrinted>2018-10-25T16:10:13Z</cp:lastPrinted>
  <dcterms:created xsi:type="dcterms:W3CDTF">2018-10-24T16:04:21Z</dcterms:created>
  <dcterms:modified xsi:type="dcterms:W3CDTF">2018-10-26T09:20:16Z</dcterms:modified>
</cp:coreProperties>
</file>