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76" r:id="rId2"/>
  </p:sldMasterIdLst>
  <p:handoutMasterIdLst>
    <p:handoutMasterId r:id="rId28"/>
  </p:handoutMasterIdLst>
  <p:sldIdLst>
    <p:sldId id="384" r:id="rId3"/>
    <p:sldId id="438" r:id="rId4"/>
    <p:sldId id="450" r:id="rId5"/>
    <p:sldId id="451" r:id="rId6"/>
    <p:sldId id="452" r:id="rId7"/>
    <p:sldId id="474" r:id="rId8"/>
    <p:sldId id="443" r:id="rId9"/>
    <p:sldId id="453" r:id="rId10"/>
    <p:sldId id="473" r:id="rId11"/>
    <p:sldId id="456" r:id="rId12"/>
    <p:sldId id="480" r:id="rId13"/>
    <p:sldId id="461" r:id="rId14"/>
    <p:sldId id="478" r:id="rId15"/>
    <p:sldId id="484" r:id="rId16"/>
    <p:sldId id="485" r:id="rId17"/>
    <p:sldId id="488" r:id="rId18"/>
    <p:sldId id="487" r:id="rId19"/>
    <p:sldId id="489" r:id="rId20"/>
    <p:sldId id="490" r:id="rId21"/>
    <p:sldId id="486" r:id="rId22"/>
    <p:sldId id="466" r:id="rId23"/>
    <p:sldId id="483" r:id="rId24"/>
    <p:sldId id="463" r:id="rId25"/>
    <p:sldId id="470" r:id="rId26"/>
    <p:sldId id="311" r:id="rId27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ai Makombe" initials="FM" lastIdx="1" clrIdx="0">
    <p:extLst>
      <p:ext uri="{19B8F6BF-5375-455C-9EA6-DF929625EA0E}">
        <p15:presenceInfo xmlns:p15="http://schemas.microsoft.com/office/powerpoint/2012/main" userId="Farai Makomb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7C0"/>
    <a:srgbClr val="FFEAA7"/>
    <a:srgbClr val="2610AC"/>
    <a:srgbClr val="000000"/>
    <a:srgbClr val="3399FF"/>
    <a:srgbClr val="55409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0" d="100"/>
          <a:sy n="90" d="100"/>
        </p:scale>
        <p:origin x="849" y="6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3\lotus\Real%20Sector%20Files\Government%20Accounts\2018\Government%20Outturn%20Consolidated%20File%202009-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'workings DG'!$M$5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strRef>
              <c:f>'workings DG'!$L$6:$L$18</c:f>
              <c:strCache>
                <c:ptCount val="13"/>
                <c:pt idx="0">
                  <c:v>South Africa</c:v>
                </c:pt>
                <c:pt idx="1">
                  <c:v>Namibia</c:v>
                </c:pt>
                <c:pt idx="2">
                  <c:v>Zambia</c:v>
                </c:pt>
                <c:pt idx="3">
                  <c:v>Botswana</c:v>
                </c:pt>
                <c:pt idx="4">
                  <c:v>Kenya</c:v>
                </c:pt>
                <c:pt idx="5">
                  <c:v>Rwanda</c:v>
                </c:pt>
                <c:pt idx="6">
                  <c:v>Tanzania</c:v>
                </c:pt>
                <c:pt idx="7">
                  <c:v>Zimbabwe</c:v>
                </c:pt>
                <c:pt idx="8">
                  <c:v>Lesotho</c:v>
                </c:pt>
                <c:pt idx="9">
                  <c:v>Uganda</c:v>
                </c:pt>
                <c:pt idx="10">
                  <c:v>Mozambique</c:v>
                </c:pt>
                <c:pt idx="11">
                  <c:v>Madagascar</c:v>
                </c:pt>
                <c:pt idx="12">
                  <c:v>Malawi</c:v>
                </c:pt>
              </c:strCache>
            </c:strRef>
          </c:cat>
          <c:val>
            <c:numRef>
              <c:f>'workings DG'!$M$6:$M$18</c:f>
              <c:numCache>
                <c:formatCode>General</c:formatCode>
                <c:ptCount val="13"/>
                <c:pt idx="0">
                  <c:v>61</c:v>
                </c:pt>
                <c:pt idx="1">
                  <c:v>67</c:v>
                </c:pt>
                <c:pt idx="2">
                  <c:v>84</c:v>
                </c:pt>
                <c:pt idx="3">
                  <c:v>90</c:v>
                </c:pt>
                <c:pt idx="4">
                  <c:v>96</c:v>
                </c:pt>
                <c:pt idx="5">
                  <c:v>98</c:v>
                </c:pt>
                <c:pt idx="6">
                  <c:v>114</c:v>
                </c:pt>
                <c:pt idx="7">
                  <c:v>116</c:v>
                </c:pt>
                <c:pt idx="8">
                  <c:v>121</c:v>
                </c:pt>
                <c:pt idx="9">
                  <c:v>122</c:v>
                </c:pt>
                <c:pt idx="10">
                  <c:v>123</c:v>
                </c:pt>
                <c:pt idx="11">
                  <c:v>133</c:v>
                </c:pt>
                <c:pt idx="12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E4-456C-A169-7FEAFFC43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94262064"/>
        <c:axId val="-794260976"/>
      </c:barChart>
      <c:catAx>
        <c:axId val="-79426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94260976"/>
        <c:crosses val="autoZero"/>
        <c:auto val="1"/>
        <c:lblAlgn val="ctr"/>
        <c:lblOffset val="100"/>
        <c:noMultiLvlLbl val="0"/>
      </c:catAx>
      <c:valAx>
        <c:axId val="-79426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9426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9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65701270099858E-2"/>
          <c:y val="0.17885463087338768"/>
          <c:w val="0.83285455697348176"/>
          <c:h val="0.723515485349511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Structure of Government Expenditure 2017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explosion val="1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h="1270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8D6-4ADF-BF27-4B11875C98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D6-4ADF-BF27-4B11875C98D1}"/>
              </c:ext>
            </c:extLst>
          </c:dPt>
          <c:dLbls>
            <c:dLbl>
              <c:idx val="0"/>
              <c:layout>
                <c:manualLayout>
                  <c:x val="-3.8974718677406726E-2"/>
                  <c:y val="9.38645304647404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8D6-4ADF-BF27-4B11875C98D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2270039520921948E-2"/>
                  <c:y val="-3.95646735737257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8D6-4ADF-BF27-4B11875C98D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Recurrent</c:v>
                </c:pt>
                <c:pt idx="1">
                  <c:v>Capital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4643925188.8053951</c:v>
                </c:pt>
                <c:pt idx="1">
                  <c:v>1342031812.79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D6-4ADF-BF27-4B11875C98D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6">
            <a:lumMod val="40000"/>
            <a:lumOff val="60000"/>
          </a:schemeClr>
        </a:gs>
        <a:gs pos="42000">
          <a:schemeClr val="accent6">
            <a:lumMod val="40000"/>
            <a:lumOff val="60000"/>
          </a:schemeClr>
        </a:gs>
        <a:gs pos="81000">
          <a:schemeClr val="accent6">
            <a:lumMod val="40000"/>
            <a:lumOff val="60000"/>
          </a:schemeClr>
        </a:gs>
        <a:gs pos="100000">
          <a:schemeClr val="accent6">
            <a:lumMod val="60000"/>
            <a:lumOff val="40000"/>
          </a:schemeClr>
        </a:gs>
      </a:gsLst>
      <a:lin ang="5400000" scaled="1"/>
    </a:gradFill>
    <a:ln>
      <a:noFill/>
    </a:ln>
    <a:effectLst/>
    <a:scene3d>
      <a:camera prst="orthographicFront"/>
      <a:lightRig rig="threePt" dir="t"/>
    </a:scene3d>
    <a:sp3d prstMaterial="matte"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38" rIns="93077" bIns="46538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38" rIns="93077" bIns="46538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205"/>
            <a:ext cx="2945659" cy="49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38" rIns="93077" bIns="46538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9205"/>
            <a:ext cx="2945659" cy="49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7" tIns="46538" rIns="93077" bIns="46538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045465-B601-420A-9D12-D2433BF99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97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E16C9-3EC8-4210-87A3-5D8DE2CE7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F2BF2-1841-4EF8-9112-5A2F3BF43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3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74592-464F-49DB-B656-BF09203C9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484FB-2FD2-4A46-928D-A32957001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22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3B699-5CE2-4286-8DB9-54A3F7EA9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63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87464-AEC4-46F8-8978-A983885D6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14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E5D8-DF21-4261-8A0E-19FFC64CA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99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926CC-1EDC-47F2-8609-396D5A15E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68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82EC5-B2E7-426E-BBFF-574BF9617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81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E647E-F0FE-4BD2-8D68-69A6B4F55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67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87BF-017A-4DAF-9880-FC25C46B0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8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83AA8-AB88-4E36-A4AD-84F51BCC0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2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6E8BB-0711-4215-8A96-C629B47F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1C121-BC0B-4234-B162-CC10F81B7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68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E9C74-3B93-4CA2-A138-94F787FD6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67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ABB2E-ABFB-487A-A742-A5B04EBBB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84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80FE5-DE74-45CD-BC8E-5C80EC353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5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61606-81D6-4F39-96DF-7D9F61A24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13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AE4E8-1921-4FE5-8049-021DD285A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99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51465-B25F-4F95-A80E-2DCCF9246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38A87-D2A5-4C2F-92BD-69200F575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9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DE848-40E9-4960-9AC6-B9738BF4C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3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5393A-E5A0-4169-9D09-370F646E8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6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95DA7-E667-4B4D-9BA2-DD30AA566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3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A56E-CAF3-402D-BBB0-6B350B5CB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8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9778E-C8F2-46B6-A2E0-F6F32B6B2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3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W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DA451-7D0A-4498-9412-49032151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8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6FAF59-B250-40F4-925E-37BB9D7D0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2058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B5ADF3E-B3CA-4562-86CE-82498B034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  <p:sldLayoutId id="2147484293" r:id="rId15"/>
    <p:sldLayoutId id="214748429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1600200"/>
            <a:ext cx="8610600" cy="1600200"/>
          </a:xfrm>
        </p:spPr>
        <p:txBody>
          <a:bodyPr/>
          <a:lstStyle/>
          <a:p>
            <a:pPr algn="ctr"/>
            <a:r>
              <a:rPr lang="en-Z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THE RESERVE BANK IN INFRASTRUCTURE DEVELOPMENT</a:t>
            </a:r>
            <a:endParaRPr lang="en-ZW" alt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3352800"/>
            <a:ext cx="845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ZW" altLang="en-US" sz="2400" b="1" dirty="0" smtClean="0">
                <a:solidFill>
                  <a:srgbClr val="261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By:</a:t>
            </a:r>
          </a:p>
          <a:p>
            <a:pPr algn="ctr" eaLnBrk="1" hangingPunct="1">
              <a:defRPr/>
            </a:pPr>
            <a:r>
              <a:rPr lang="en-Z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SAMUEL TARINDA</a:t>
            </a:r>
          </a:p>
          <a:p>
            <a:pPr algn="ctr" eaLnBrk="1" hangingPunct="1">
              <a:defRPr/>
            </a:pPr>
            <a:r>
              <a:rPr lang="en-ZW" altLang="en-US" sz="2400" b="1" dirty="0" smtClean="0">
                <a:solidFill>
                  <a:srgbClr val="261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DEPUTY DIRECTOR</a:t>
            </a:r>
            <a:r>
              <a:rPr lang="en-ZW" altLang="en-US" sz="2400" b="1" dirty="0">
                <a:solidFill>
                  <a:srgbClr val="261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W" altLang="en-US" sz="2400" b="1" dirty="0">
                <a:solidFill>
                  <a:srgbClr val="261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W" altLang="en-US" sz="2400" b="1" dirty="0">
                <a:solidFill>
                  <a:srgbClr val="261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RESERVE BANK OF ZIMBABWE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762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5029200"/>
            <a:ext cx="8458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b="1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</a:rPr>
              <a:t>AT THE</a:t>
            </a:r>
          </a:p>
          <a:p>
            <a:pPr algn="ctr" eaLnBrk="1" hangingPunct="1">
              <a:defRPr/>
            </a:pPr>
            <a:r>
              <a:rPr lang="en-US" sz="24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</a:rPr>
              <a:t>CIFOZ ANNUAL CONGRESS</a:t>
            </a:r>
            <a:endParaRPr lang="en-US" sz="4000" b="1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</a:endParaRPr>
          </a:p>
          <a:p>
            <a:pPr algn="ctr" eaLnBrk="1" hangingPunct="1">
              <a:defRPr/>
            </a:pPr>
            <a:r>
              <a:rPr lang="en-US" sz="24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</a:rPr>
              <a:t>Victoria Falls, 25-28 OCTOBER 2018</a:t>
            </a:r>
            <a:endParaRPr lang="en-ZW" sz="24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900113"/>
          </a:xfrm>
        </p:spPr>
        <p:txBody>
          <a:bodyPr/>
          <a:lstStyle/>
          <a:p>
            <a:pPr algn="ctr"/>
            <a:r>
              <a:rPr lang="en-ZW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 THRUST TOWARDS INFRASTRUCTURE DEVELOPMENT </a:t>
            </a:r>
            <a:r>
              <a:rPr lang="en-Z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Z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8153400" cy="4343400"/>
          </a:xfrm>
        </p:spPr>
        <p:txBody>
          <a:bodyPr/>
          <a:lstStyle/>
          <a:p>
            <a:pPr algn="just"/>
            <a:r>
              <a:rPr lang="en-Z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Successive Government economic blueprints have prioritized Infrastructure development, given its </a:t>
            </a:r>
            <a:r>
              <a:rPr lang="en-Z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centrality in the economic and development matrix</a:t>
            </a:r>
            <a:r>
              <a:rPr lang="en-Z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Z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key enabler</a:t>
            </a:r>
            <a:r>
              <a:rPr lang="en-Z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Z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Z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Transitional </a:t>
            </a:r>
            <a:r>
              <a:rPr lang="en-Z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Stabilisation </a:t>
            </a:r>
            <a:r>
              <a:rPr lang="en-Z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 (TSP) </a:t>
            </a:r>
            <a:r>
              <a:rPr lang="en-Z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recognizes the critical role played by a functional public infrastructure, in </a:t>
            </a:r>
            <a:r>
              <a:rPr lang="en-Z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unlocking </a:t>
            </a:r>
            <a:r>
              <a:rPr lang="en-Z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growth potential, </a:t>
            </a:r>
            <a:r>
              <a:rPr lang="en-Z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competiveness </a:t>
            </a:r>
            <a:r>
              <a:rPr lang="en-Z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productivity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Z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enhancing service delivery</a:t>
            </a:r>
            <a:r>
              <a:rPr lang="en-Z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Z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 prioritises </a:t>
            </a:r>
            <a:r>
              <a:rPr lang="en-Z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quick-win </a:t>
            </a:r>
            <a:r>
              <a:rPr lang="en-Z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en-Z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energy, water </a:t>
            </a:r>
            <a:r>
              <a:rPr lang="en-Z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sanitation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ICT, housing and transport, with focus on expediting completion of </a:t>
            </a:r>
            <a:r>
              <a:rPr lang="en-Z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ongoing infrastructure projects.</a:t>
            </a:r>
          </a:p>
          <a:p>
            <a:pPr algn="just"/>
            <a:r>
              <a:rPr lang="en-Z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TSP targets 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</a:t>
            </a:r>
            <a:r>
              <a:rPr lang="en-Z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on </a:t>
            </a:r>
            <a:r>
              <a:rPr lang="en-Z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expenditures </a:t>
            </a:r>
            <a:r>
              <a:rPr lang="en-Z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over </a:t>
            </a:r>
            <a:r>
              <a:rPr lang="en-Z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percent</a:t>
            </a:r>
            <a:r>
              <a:rPr lang="en-Z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Z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more allocations towards infrastructure development.</a:t>
            </a:r>
            <a:endParaRPr lang="en-Z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76313"/>
            <a:ext cx="81534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757287"/>
              </p:ext>
            </p:extLst>
          </p:nvPr>
        </p:nvGraphicFramePr>
        <p:xfrm>
          <a:off x="0" y="0"/>
          <a:ext cx="9144000" cy="686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4247518923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xmlns="" val="15720764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3247028198"/>
                    </a:ext>
                  </a:extLst>
                </a:gridCol>
              </a:tblGrid>
              <a:tr h="9269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 OF INFRASTRUCTURE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PROJECT DESCRIPTION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ESTIMATED COST (US$ MILLION)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7110800"/>
                  </a:ext>
                </a:extLst>
              </a:tr>
              <a:tr h="155172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Electricity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Thermal</a:t>
                      </a:r>
                      <a:r>
                        <a:rPr lang="en-US" sz="1200" b="1" baseline="0" dirty="0" smtClean="0"/>
                        <a:t> power: </a:t>
                      </a:r>
                      <a:r>
                        <a:rPr lang="en-US" sz="1200" dirty="0" smtClean="0"/>
                        <a:t>Hwange  expansion,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Byo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en-US" sz="1200" baseline="0" dirty="0" err="1" smtClean="0"/>
                        <a:t>Gwayi</a:t>
                      </a:r>
                      <a:r>
                        <a:rPr lang="en-US" sz="1200" baseline="0" dirty="0" smtClean="0"/>
                        <a:t>, Gokwe North </a:t>
                      </a:r>
                    </a:p>
                    <a:p>
                      <a:endParaRPr lang="en-US" sz="1200" b="1" baseline="0" dirty="0" smtClean="0"/>
                    </a:p>
                    <a:p>
                      <a:r>
                        <a:rPr lang="en-US" sz="1200" b="1" baseline="0" dirty="0" smtClean="0"/>
                        <a:t>Hydro: </a:t>
                      </a:r>
                      <a:r>
                        <a:rPr lang="en-US" sz="1200" baseline="0" dirty="0" err="1" smtClean="0"/>
                        <a:t>Batoka</a:t>
                      </a:r>
                      <a:r>
                        <a:rPr lang="en-US" sz="1200" baseline="0" dirty="0" smtClean="0"/>
                        <a:t> hydro, </a:t>
                      </a:r>
                    </a:p>
                    <a:p>
                      <a:endParaRPr lang="en-US" sz="1200" b="1" baseline="0" dirty="0" smtClean="0"/>
                    </a:p>
                    <a:p>
                      <a:r>
                        <a:rPr lang="en-US" sz="1200" b="1" baseline="0" dirty="0" smtClean="0"/>
                        <a:t>Solar: </a:t>
                      </a:r>
                      <a:r>
                        <a:rPr lang="en-US" sz="1200" baseline="0" dirty="0" err="1" smtClean="0"/>
                        <a:t>Gwayi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en-US" sz="1200" baseline="0" dirty="0" err="1" smtClean="0"/>
                        <a:t>Mutoko</a:t>
                      </a:r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Transmission and Distribution network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2251380"/>
                  </a:ext>
                </a:extLst>
              </a:tr>
              <a:tr h="134483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Roads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/>
                        <a:t>Dualization</a:t>
                      </a:r>
                      <a:endParaRPr lang="en-US" sz="1800" b="1" dirty="0" smtClean="0"/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Harare ring  (80km) </a:t>
                      </a:r>
                    </a:p>
                    <a:p>
                      <a:r>
                        <a:rPr lang="en-US" sz="1200" dirty="0" smtClean="0"/>
                        <a:t>Harare-</a:t>
                      </a:r>
                      <a:r>
                        <a:rPr lang="en-US" sz="1200" dirty="0" err="1" smtClean="0"/>
                        <a:t>Masvingo</a:t>
                      </a:r>
                      <a:r>
                        <a:rPr lang="en-US" sz="1200" dirty="0" smtClean="0"/>
                        <a:t>-</a:t>
                      </a:r>
                      <a:r>
                        <a:rPr lang="en-US" sz="1200" dirty="0" err="1" smtClean="0"/>
                        <a:t>Beitbridge</a:t>
                      </a:r>
                      <a:r>
                        <a:rPr lang="en-US" sz="1200" dirty="0" smtClean="0"/>
                        <a:t>  (575km) </a:t>
                      </a:r>
                    </a:p>
                    <a:p>
                      <a:r>
                        <a:rPr lang="en-US" sz="1200" dirty="0" smtClean="0"/>
                        <a:t>Harare-</a:t>
                      </a:r>
                      <a:r>
                        <a:rPr lang="en-US" sz="1200" dirty="0" err="1" smtClean="0"/>
                        <a:t>Chirundu</a:t>
                      </a:r>
                      <a:r>
                        <a:rPr lang="en-US" sz="1200" dirty="0" smtClean="0"/>
                        <a:t>  (352km) </a:t>
                      </a:r>
                    </a:p>
                    <a:p>
                      <a:r>
                        <a:rPr lang="en-US" sz="1200" dirty="0" smtClean="0"/>
                        <a:t>Harare-</a:t>
                      </a:r>
                      <a:r>
                        <a:rPr lang="en-US" sz="1200" dirty="0" err="1" smtClean="0"/>
                        <a:t>Nyamapanda</a:t>
                      </a:r>
                      <a:r>
                        <a:rPr lang="en-US" sz="1200" dirty="0" smtClean="0"/>
                        <a:t>  (238km) </a:t>
                      </a:r>
                    </a:p>
                    <a:p>
                      <a:r>
                        <a:rPr lang="en-US" sz="1200" dirty="0" smtClean="0"/>
                        <a:t>Bulawayo-</a:t>
                      </a:r>
                      <a:r>
                        <a:rPr lang="en-US" sz="1200" dirty="0" err="1" smtClean="0"/>
                        <a:t>Beitbridge</a:t>
                      </a:r>
                      <a:r>
                        <a:rPr lang="en-US" sz="1200" dirty="0" smtClean="0"/>
                        <a:t>  (322km) </a:t>
                      </a:r>
                    </a:p>
                    <a:p>
                      <a:r>
                        <a:rPr lang="en-US" sz="1200" dirty="0" smtClean="0"/>
                        <a:t>Bulawayo- Victoria Falls  (439km)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2,242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25552317"/>
                  </a:ext>
                </a:extLst>
              </a:tr>
              <a:tr h="72413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Rail Network Rehabilitation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Track repair, communication,</a:t>
                      </a:r>
                      <a:r>
                        <a:rPr lang="en-US" sz="1200" baseline="0" dirty="0" smtClean="0"/>
                        <a:t> locomotives, coaches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2,131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2858115"/>
                  </a:ext>
                </a:extLst>
              </a:tr>
              <a:tr h="155172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Airports Rehabilitation and Development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Robert Mugabe International Airport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lvl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Weather observation, </a:t>
                      </a:r>
                    </a:p>
                    <a:p>
                      <a:pPr lvl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Runway </a:t>
                      </a:r>
                    </a:p>
                    <a:p>
                      <a:endParaRPr lang="en-U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Joshua M. Nkomo Airport</a:t>
                      </a:r>
                    </a:p>
                    <a:p>
                      <a:pPr lvl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control tower</a:t>
                      </a:r>
                    </a:p>
                    <a:p>
                      <a:pPr lvl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Traffic control,</a:t>
                      </a:r>
                    </a:p>
                    <a:p>
                      <a:pPr lvl="1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Communication, Navigational aids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64737623"/>
                  </a:ext>
                </a:extLst>
              </a:tr>
              <a:tr h="75862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Water and Sanitation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sz="1200" b="1" dirty="0" smtClean="0"/>
                        <a:t>Harare and Bulawayo</a:t>
                      </a:r>
                    </a:p>
                    <a:p>
                      <a:pPr lvl="1"/>
                      <a:r>
                        <a:rPr lang="en-ZW" sz="1200" dirty="0" smtClean="0"/>
                        <a:t>Water works; rehab and upgrade</a:t>
                      </a:r>
                    </a:p>
                    <a:p>
                      <a:pPr lvl="1"/>
                      <a:r>
                        <a:rPr lang="en-ZW" sz="1200" dirty="0" smtClean="0"/>
                        <a:t>Sewerage; rehab</a:t>
                      </a:r>
                      <a:r>
                        <a:rPr lang="en-ZW" sz="1200" baseline="0" dirty="0" smtClean="0"/>
                        <a:t> and upgrade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2,349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40336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6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696200" cy="9144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FINANCING OF INFRASTRUCTURE</a:t>
            </a:r>
            <a:endParaRPr lang="en-ZW" altLang="en-US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762000" y="1271588"/>
            <a:ext cx="4876800" cy="5510212"/>
          </a:xfrm>
        </p:spPr>
        <p:txBody>
          <a:bodyPr>
            <a:normAutofit fontScale="85000" lnSpcReduction="10000"/>
          </a:bodyPr>
          <a:lstStyle/>
          <a:p>
            <a:pPr algn="just">
              <a:defRPr/>
            </a:pP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Reserve Bank superintends over </a:t>
            </a:r>
            <a:r>
              <a:rPr lang="en-US" alt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institutions, which in turn play a catalytic role 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infrastructure financing and development.</a:t>
            </a:r>
          </a:p>
          <a:p>
            <a:pPr algn="just">
              <a:defRPr/>
            </a:pPr>
            <a:r>
              <a:rPr lang="en-US" alt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Societies and the Infrastructure Development Bank of  Zimbabwe (IBDZ) 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a more direct role in infrastructure financing.</a:t>
            </a:r>
          </a:p>
          <a:p>
            <a:pPr algn="just">
              <a:defRPr/>
            </a:pPr>
            <a:r>
              <a:rPr lang="en-US" alt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 and Merchant Banks 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supplementary financing for infrastruc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ure, through dedicated units and products.</a:t>
            </a:r>
          </a:p>
          <a:p>
            <a:pPr algn="just">
              <a:defRPr/>
            </a:pP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Banking &amp; Financial Sector designs and offers </a:t>
            </a:r>
            <a:r>
              <a:rPr lang="en-US" alt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innovative financing products and services </a:t>
            </a:r>
            <a:r>
              <a:rPr lang="en-US" alt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infrastructure sector.</a:t>
            </a:r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71588"/>
            <a:ext cx="35052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3352800" cy="23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447800" y="315582"/>
            <a:ext cx="7486650" cy="571500"/>
          </a:xfrm>
        </p:spPr>
        <p:txBody>
          <a:bodyPr/>
          <a:lstStyle/>
          <a:p>
            <a:pPr algn="ctr"/>
            <a:r>
              <a:rPr lang="en-Z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Trends in Building Societies Mortgage Financing (US$)</a:t>
            </a:r>
            <a:endParaRPr lang="en-Z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990600"/>
            <a:ext cx="2343150" cy="5715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Z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ZW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Housing Projects are financed </a:t>
            </a:r>
            <a:r>
              <a:rPr lang="en-ZW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ZW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 mortgages</a:t>
            </a:r>
            <a:r>
              <a:rPr lang="en-Z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</a:t>
            </a:r>
            <a:r>
              <a:rPr lang="en-Z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 as other </a:t>
            </a:r>
            <a:r>
              <a:rPr lang="en-Z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Z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facilities.</a:t>
            </a:r>
            <a:endParaRPr lang="en-Z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Z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Banks provide </a:t>
            </a:r>
            <a:r>
              <a:rPr lang="en-ZW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capital and other short-term financing</a:t>
            </a:r>
            <a:r>
              <a:rPr lang="en-Z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mainly to the construction sector, and other </a:t>
            </a:r>
            <a:r>
              <a:rPr lang="en-ZW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chain players </a:t>
            </a:r>
            <a:r>
              <a:rPr lang="en-Z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infrastructure development.</a:t>
            </a:r>
            <a:endParaRPr lang="en-Z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772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0298350"/>
              </p:ext>
            </p:extLst>
          </p:nvPr>
        </p:nvGraphicFramePr>
        <p:xfrm>
          <a:off x="990600" y="990600"/>
          <a:ext cx="56388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9" name="Chart" r:id="rId3" imgW="6048295" imgH="6095910" progId="Excel.Chart.8">
                  <p:embed/>
                </p:oleObj>
              </mc:Choice>
              <mc:Fallback>
                <p:oleObj name="Chart" r:id="rId3" imgW="6048295" imgH="6095910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5638800" cy="54864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chemeClr val="accent6">
                              <a:lumMod val="40000"/>
                              <a:lumOff val="60000"/>
                            </a:schemeClr>
                          </a:gs>
                          <a:gs pos="42000">
                            <a:schemeClr val="accent6">
                              <a:lumMod val="40000"/>
                              <a:lumOff val="60000"/>
                            </a:schemeClr>
                          </a:gs>
                          <a:gs pos="81000">
                            <a:schemeClr val="accent6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6">
                              <a:lumMod val="60000"/>
                              <a:lumOff val="40000"/>
                            </a:scheme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4945712" y="2362200"/>
            <a:ext cx="374650" cy="1563688"/>
          </a:xfrm>
          <a:prstGeom prst="ellipse">
            <a:avLst/>
          </a:prstGeom>
          <a:solidFill>
            <a:schemeClr val="accent4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W" sz="2400"/>
          </a:p>
        </p:txBody>
      </p:sp>
      <p:sp>
        <p:nvSpPr>
          <p:cNvPr id="32775" name="TextBox 2"/>
          <p:cNvSpPr txBox="1">
            <a:spLocks noChangeArrowheads="1"/>
          </p:cNvSpPr>
          <p:nvPr/>
        </p:nvSpPr>
        <p:spPr bwMode="auto">
          <a:xfrm>
            <a:off x="4748068" y="4114800"/>
            <a:ext cx="1195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ZW" altLang="en-US" sz="1600" dirty="0"/>
              <a:t>Takeover of NPLs by ZAMCO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409922" y="171007"/>
            <a:ext cx="7486650" cy="571500"/>
          </a:xfrm>
        </p:spPr>
        <p:txBody>
          <a:bodyPr/>
          <a:lstStyle/>
          <a:p>
            <a:pPr algn="ctr"/>
            <a:r>
              <a:rPr lang="en-Z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Financing – Supply and Value Chains</a:t>
            </a:r>
            <a:endParaRPr lang="en-ZW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 descr="Image result for housing constructio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47" y="762000"/>
            <a:ext cx="7924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Image result for plumbing constructio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54" y="3733800"/>
            <a:ext cx="30099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Image result for road construction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4848447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543800" cy="8382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Value Chain Financing</a:t>
            </a:r>
            <a:endParaRPr lang="en-ZW" altLang="en-US" dirty="0" smtClean="0"/>
          </a:p>
        </p:txBody>
      </p:sp>
      <p:pic>
        <p:nvPicPr>
          <p:cNvPr id="35842" name="Picture 2" descr="Image result for infrastructure value chain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5867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86600" y="1066800"/>
            <a:ext cx="2057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W" dirty="0" smtClean="0"/>
              <a:t>Banks and other Financial Institutions are involved in </a:t>
            </a:r>
            <a:r>
              <a:rPr lang="en-ZW" b="1" dirty="0" smtClean="0"/>
              <a:t>financing at each stage </a:t>
            </a:r>
            <a:r>
              <a:rPr lang="en-ZW" dirty="0" smtClean="0"/>
              <a:t>of the Value Chain.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44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543800" cy="1042988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Financing Instruments &amp; Options</a:t>
            </a:r>
            <a:endParaRPr lang="en-ZW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77200" cy="5486400"/>
          </a:xfrm>
          <a:solidFill>
            <a:srgbClr val="B3F7C0"/>
          </a:solidFill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Bonds</a:t>
            </a:r>
            <a:endParaRPr lang="en-ZW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infrastructure bonds have also become common to finance infrastructure in developing countries. </a:t>
            </a:r>
            <a:endParaRPr lang="en-US" sz="2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bonds can be raised from the </a:t>
            </a:r>
            <a:r>
              <a:rPr lang="en-ZW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markets or international capital markets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will, under the </a:t>
            </a:r>
            <a:r>
              <a:rPr lang="en-ZW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TSP, revive the </a:t>
            </a:r>
            <a:r>
              <a:rPr lang="en-ZW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issuance of bonds through the development of a </a:t>
            </a:r>
            <a:r>
              <a:rPr lang="en-ZW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bond </a:t>
            </a:r>
            <a:r>
              <a:rPr lang="en-ZW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en-ZW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beginning </a:t>
            </a:r>
            <a:r>
              <a:rPr lang="en-ZW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2019.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funds unlocked through these bonds provide 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building contractors 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participate in the targeted infrastructure projects.</a:t>
            </a:r>
            <a:endParaRPr lang="en-ZW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620000" cy="1042988"/>
          </a:xfrm>
        </p:spPr>
        <p:txBody>
          <a:bodyPr/>
          <a:lstStyle/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Financing Instruments &amp; Options</a:t>
            </a:r>
            <a:endParaRPr lang="en-Z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71588"/>
            <a:ext cx="8229600" cy="5586412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Z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Sovereign Bonds</a:t>
            </a:r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Z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Z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African Governments have </a:t>
            </a:r>
            <a:r>
              <a:rPr lang="en-Z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resorted </a:t>
            </a:r>
            <a:r>
              <a:rPr lang="en-Z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ZW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markets </a:t>
            </a:r>
            <a:r>
              <a:rPr lang="en-Z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finance infrastructure projects. </a:t>
            </a:r>
            <a:endParaRPr lang="en-ZW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Z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of the bond proceeds are used to </a:t>
            </a:r>
            <a:r>
              <a:rPr lang="en-Z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 arrears </a:t>
            </a:r>
            <a:r>
              <a:rPr lang="en-Z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bilateral and multilateral creditors, which helps to </a:t>
            </a:r>
            <a:r>
              <a:rPr lang="en-ZW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unlock new and additional funding for long term infrastructure projects</a:t>
            </a:r>
            <a:r>
              <a:rPr lang="en-Z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UK-based Overseas Development Institute (ODI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Sub-Saharan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 sovereign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bonds increased from 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billion in 2012 to a record $11 billion in 2014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to test the waters was 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Seychelles, which in 2006 was the first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sub-Saharan Africa, outside South Africa, to issue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sovereign bonds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was quickly followed by 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Ghana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($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 million in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2007); and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 joined by 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Ethiopia ($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billion in 2014); Kenya ($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billion 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2014);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others (Côte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d’Ivoire, Nigeria, Rwanda,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Namibia and Zambia). </a:t>
            </a:r>
            <a:endParaRPr lang="en-Z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696200" cy="1042988"/>
          </a:xfrm>
        </p:spPr>
        <p:txBody>
          <a:bodyPr/>
          <a:lstStyle/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Financing Instruments &amp;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endParaRPr lang="en-ZW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305800" cy="5486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Private Partnerships (PPPs)</a:t>
            </a:r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Z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Z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 Act </a:t>
            </a:r>
            <a:r>
              <a:rPr lang="en-Z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Zimbabwe (Chapter 22 of 2016) is now operational, and a </a:t>
            </a:r>
            <a:r>
              <a:rPr lang="en-Z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Venture Unit</a:t>
            </a:r>
            <a:r>
              <a:rPr lang="en-Z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established within the Ministry of Finance. </a:t>
            </a:r>
          </a:p>
          <a:p>
            <a:pPr algn="just"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Act provides a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guiding PPPs in many spheres of economic and development ventures.</a:t>
            </a:r>
          </a:p>
          <a:p>
            <a:pPr algn="just"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 PPPs in some countries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 underpinned by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documents, resource materials and manuals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outlining the institutional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arrangements and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building of public officials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involved in implementing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PPP projects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investment, rehabilitation, maintenance and development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fertile grounds for implementing PPPs and joint ventures.</a:t>
            </a:r>
            <a:endParaRPr lang="en-Z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696200" cy="1042988"/>
          </a:xfrm>
        </p:spPr>
        <p:txBody>
          <a:bodyPr/>
          <a:lstStyle/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Financing: PPPs</a:t>
            </a:r>
            <a:endParaRPr lang="en-ZW" alt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6477000" cy="411480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05400"/>
            <a:ext cx="4038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05400"/>
            <a:ext cx="4114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81800" y="914400"/>
            <a:ext cx="2286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2300" b="1" dirty="0" smtClean="0"/>
              <a:t>PARTNERSHIP OF: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altLang="en-US" sz="2300" dirty="0" smtClean="0"/>
              <a:t>Resources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altLang="en-US" sz="2300" dirty="0" smtClean="0"/>
              <a:t>Risks</a:t>
            </a:r>
            <a:endParaRPr lang="en-US" altLang="en-US" sz="2300" dirty="0"/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altLang="en-US" sz="2300" dirty="0" smtClean="0"/>
              <a:t>Returns</a:t>
            </a:r>
            <a:endParaRPr lang="en-US" altLang="en-US" sz="2300" dirty="0"/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n-US" altLang="en-US" sz="2300" dirty="0" smtClean="0"/>
              <a:t>Rewards</a:t>
            </a:r>
            <a:endParaRPr lang="en-ZW" altLang="en-US" sz="2300" dirty="0"/>
          </a:p>
        </p:txBody>
      </p:sp>
      <p:pic>
        <p:nvPicPr>
          <p:cNvPr id="36868" name="Picture 4" descr="Image result for three hands shaking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411288" y="623888"/>
            <a:ext cx="7123112" cy="671512"/>
          </a:xfrm>
        </p:spPr>
        <p:txBody>
          <a:bodyPr/>
          <a:lstStyle/>
          <a:p>
            <a:pPr algn="ctr"/>
            <a:r>
              <a:rPr lang="en-ZW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20000" cy="5029200"/>
          </a:xfrm>
        </p:spPr>
        <p:txBody>
          <a:bodyPr/>
          <a:lstStyle/>
          <a:p>
            <a:r>
              <a:rPr lang="en-Z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Z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ZIMBABWE’S INFRASTRUCTURE &amp; FINANCING GAP</a:t>
            </a:r>
          </a:p>
          <a:p>
            <a:r>
              <a:rPr lang="en-Z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POLICY THRUST TOWARDS INFRASTRUCTURE DEVELOPMENT</a:t>
            </a:r>
          </a:p>
          <a:p>
            <a:r>
              <a:rPr lang="en-Z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FINANCING OF INFRASTRUCTURE</a:t>
            </a:r>
          </a:p>
          <a:p>
            <a:r>
              <a:rPr lang="en-Z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OPPORTUNITIES IN INFRASTRUCTURE DEVELOPMENT</a:t>
            </a:r>
          </a:p>
          <a:p>
            <a:r>
              <a:rPr lang="en-Z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696200" cy="1042988"/>
          </a:xfrm>
        </p:spPr>
        <p:txBody>
          <a:bodyPr/>
          <a:lstStyle/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Financing Instruments &amp;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Options</a:t>
            </a:r>
            <a:endParaRPr lang="en-ZW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305800" cy="548640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Tapping into Diaspora</a:t>
            </a:r>
            <a:endParaRPr lang="en-Z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Z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Z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exploring ways to </a:t>
            </a:r>
            <a:r>
              <a:rPr lang="en-Z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 </a:t>
            </a:r>
            <a:r>
              <a:rPr lang="en-Z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diaspora </a:t>
            </a:r>
            <a:r>
              <a:rPr lang="en-Z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remittances to </a:t>
            </a:r>
            <a:r>
              <a:rPr lang="en-Z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 and develop </a:t>
            </a:r>
            <a:r>
              <a:rPr lang="en-Z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infrastructure. </a:t>
            </a:r>
            <a:endParaRPr lang="en-Z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Z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Z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efforts by Reserve Bank of Zimbabwe to </a:t>
            </a:r>
            <a:r>
              <a:rPr lang="en-Z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incentivise diaspora inflows</a:t>
            </a:r>
            <a:r>
              <a:rPr lang="en-Z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ensure that the remittances are received through formal channels making it easier to tap </a:t>
            </a:r>
            <a:r>
              <a:rPr lang="en-Z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 into infrastructure projects.</a:t>
            </a:r>
          </a:p>
          <a:p>
            <a:pPr algn="just">
              <a:defRPr/>
            </a:pPr>
            <a:r>
              <a:rPr lang="en-Z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Z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Z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 </a:t>
            </a:r>
            <a:r>
              <a:rPr lang="en-Z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expand </a:t>
            </a:r>
            <a:r>
              <a:rPr lang="en-Z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financing infrastructure</a:t>
            </a:r>
            <a:r>
              <a:rPr lang="en-Z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Z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country, </a:t>
            </a:r>
            <a:r>
              <a:rPr lang="en-Z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provides additional platform for participation of building contractors. </a:t>
            </a:r>
          </a:p>
        </p:txBody>
      </p:sp>
    </p:spTree>
    <p:extLst>
      <p:ext uri="{BB962C8B-B14F-4D97-AF65-F5344CB8AC3E}">
        <p14:creationId xmlns:p14="http://schemas.microsoft.com/office/powerpoint/2010/main" val="9318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543800" cy="1042988"/>
          </a:xfrm>
        </p:spPr>
        <p:txBody>
          <a:bodyPr/>
          <a:lstStyle/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Financing Instruments &amp; Options</a:t>
            </a:r>
            <a:r>
              <a:rPr lang="en-ZW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Z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5334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Fees Infrastructure Financing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odel</a:t>
            </a:r>
            <a:endParaRPr lang="en-ZW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transport infrastructure can also be financed through user fees, where the greater proportion of costs can be recouped from the users e.g. the Harare-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Beitbridge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Road;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Beitbridge-Chirundu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etc. are partly self-financed through toll fees. </a:t>
            </a: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types of financing take the forms of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Build, Operate and Transfer (BOT, BOOT)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projects provide significant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subcontracting opportunities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local construction industry players.</a:t>
            </a:r>
            <a:endParaRPr lang="en-ZW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696200" cy="1042988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THE CONSTRUCTION INDUSTRY</a:t>
            </a:r>
            <a:endParaRPr lang="en-ZW" altLang="en-US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09600" y="1271588"/>
            <a:ext cx="8382000" cy="551021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 infrastructure gap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economy presents significant upside opportunities for building contractors in the country. </a:t>
            </a:r>
            <a:endParaRPr lang="en-ZW" alt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Z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significant opportunities for building contractors to participate in the </a:t>
            </a:r>
            <a:r>
              <a:rPr lang="en-Z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rehabilitation, maintenance and expansion of infrastructure in the area of roads, railways, air, water, ICT and energy (hydro, thermal, solar, wind, </a:t>
            </a:r>
            <a:r>
              <a:rPr lang="en-ZW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Z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Z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ZW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Infrastructure Initiatives </a:t>
            </a:r>
            <a:r>
              <a:rPr lang="en-ZW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e.g. by </a:t>
            </a:r>
            <a:r>
              <a:rPr lang="en-ZW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AfDB</a:t>
            </a:r>
            <a:r>
              <a:rPr lang="en-ZW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ZW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DBSA - launched </a:t>
            </a:r>
            <a:r>
              <a:rPr lang="en-Z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ZW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Africa50 </a:t>
            </a:r>
            <a:r>
              <a:rPr lang="en-ZW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Investment Platform </a:t>
            </a:r>
            <a:r>
              <a:rPr lang="en-Z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to significantly narrow the infrastructure finance gap in Africa. </a:t>
            </a:r>
            <a:r>
              <a:rPr lang="en-ZW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an avenue for foreign exchange generation</a:t>
            </a:r>
            <a:r>
              <a:rPr lang="en-ZW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W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Z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Africa50 focuses on the </a:t>
            </a:r>
            <a:r>
              <a:rPr lang="en-ZW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high-impact national and regional projects in the energy, transport, ICT and water</a:t>
            </a:r>
            <a:r>
              <a:rPr lang="en-Z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ZW" alt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086600" cy="1042988"/>
          </a:xfrm>
        </p:spPr>
        <p:txBody>
          <a:bodyPr/>
          <a:lstStyle/>
          <a:p>
            <a:pPr algn="ctr"/>
            <a:r>
              <a:rPr lang="en-ZW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from International Re-Engagement</a:t>
            </a:r>
            <a:r>
              <a:rPr lang="en-Z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W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altLang="en-US" dirty="0" smtClean="0"/>
              <a:t/>
            </a:r>
            <a:br>
              <a:rPr lang="en-ZW" altLang="en-US" dirty="0" smtClean="0"/>
            </a:br>
            <a:endParaRPr lang="en-ZW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5105400" cy="5181600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Z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 engagement with the IFIs </a:t>
            </a:r>
            <a:r>
              <a:rPr lang="en-Z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undoubtedly increase the </a:t>
            </a:r>
            <a:r>
              <a:rPr lang="en-Z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of development and cooperating </a:t>
            </a:r>
            <a:r>
              <a:rPr lang="en-Z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partners </a:t>
            </a:r>
            <a:r>
              <a:rPr lang="en-Z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infrastructure development in the country.  </a:t>
            </a:r>
            <a:endParaRPr lang="en-Z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Z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Z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anticipated </a:t>
            </a:r>
            <a:r>
              <a:rPr lang="en-ZW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funding </a:t>
            </a:r>
            <a:r>
              <a:rPr lang="en-Z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multilateral institutions towards infrastructure development will provide opportunities for building </a:t>
            </a:r>
            <a:r>
              <a:rPr lang="en-Z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contractors to take part in unfolding infrastructure projects.</a:t>
            </a:r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62100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3206750"/>
            <a:ext cx="28067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 descr="Image result for European Investment Bank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3000"/>
            <a:ext cx="320040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086600" cy="747713"/>
          </a:xfrm>
        </p:spPr>
        <p:txBody>
          <a:bodyPr/>
          <a:lstStyle/>
          <a:p>
            <a:pPr algn="ctr"/>
            <a:r>
              <a:rPr lang="en-ZW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ZW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W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W" alt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ZW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533400" y="1052513"/>
            <a:ext cx="8458200" cy="580548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en-ZW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provision of adequate infrastructure and related services is </a:t>
            </a:r>
            <a:r>
              <a:rPr lang="en-ZW" alt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indispensable</a:t>
            </a:r>
            <a:r>
              <a:rPr lang="en-ZW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economic development.</a:t>
            </a:r>
          </a:p>
          <a:p>
            <a:pPr algn="just"/>
            <a:r>
              <a:rPr lang="en-ZW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adequacy of infrastructure helps to determine a country’s success or failure in </a:t>
            </a:r>
            <a:r>
              <a:rPr lang="en-ZW" alt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diversifying production, coping with population growth, reducing poverty and improving environmental conditions</a:t>
            </a:r>
            <a:r>
              <a:rPr lang="en-ZW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ZW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ZW" alt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huge infrastructure gaps </a:t>
            </a:r>
            <a:r>
              <a:rPr lang="en-ZW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country, while providing immense </a:t>
            </a:r>
            <a:r>
              <a:rPr lang="en-ZW" alt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for the private sector</a:t>
            </a:r>
            <a:r>
              <a:rPr lang="en-ZW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however, show that the task of developing </a:t>
            </a:r>
            <a:r>
              <a:rPr lang="en-ZW" alt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can no longer be left to the Government alone</a:t>
            </a:r>
            <a:r>
              <a:rPr lang="en-ZW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ZW" alt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en-ZW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alt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involvement critical – public nature of most infrastructure.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 rot="10800000">
            <a:off x="152400" y="1295400"/>
            <a:ext cx="8839200" cy="4191000"/>
          </a:xfrm>
          <a:prstGeom prst="cloudCallout">
            <a:avLst>
              <a:gd name="adj1" fmla="val -41727"/>
              <a:gd name="adj2" fmla="val 47912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 YOU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747712"/>
          </a:xfrm>
        </p:spPr>
        <p:txBody>
          <a:bodyPr/>
          <a:lstStyle/>
          <a:p>
            <a:pPr algn="ctr"/>
            <a:r>
              <a:rPr lang="en-ZW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924800" cy="5105400"/>
          </a:xfrm>
          <a:solidFill>
            <a:srgbClr val="FFC000"/>
          </a:solidFill>
        </p:spPr>
        <p:txBody>
          <a:bodyPr/>
          <a:lstStyle/>
          <a:p>
            <a:pPr algn="just"/>
            <a:r>
              <a:rPr lang="en-Z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is critical to delivering growth, reducing poverty and addressing broader development goals;</a:t>
            </a:r>
          </a:p>
          <a:p>
            <a:pPr algn="just"/>
            <a:r>
              <a:rPr lang="en-Z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includes public investment in physical assets and social services or </a:t>
            </a:r>
            <a:r>
              <a:rPr lang="en-Z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“social overhead capital” </a:t>
            </a:r>
            <a:r>
              <a:rPr lang="en-Z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Development Economists put it”,.  </a:t>
            </a:r>
          </a:p>
          <a:p>
            <a:pPr algn="just"/>
            <a:r>
              <a:rPr lang="en-Z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increases economic growth directly through increased construction activities and employment; </a:t>
            </a:r>
          </a:p>
          <a:p>
            <a:pPr algn="just"/>
            <a:r>
              <a:rPr lang="en-Z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Indirectly increases business opportunities by making investments more productive, reducing transactions costs, promoting communications, and creating economic and social interactions.</a:t>
            </a:r>
          </a:p>
          <a:p>
            <a:pPr marL="0" indent="0" algn="just">
              <a:buNone/>
            </a:pPr>
            <a:r>
              <a:rPr lang="en-Z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44688" y="609600"/>
            <a:ext cx="6589712" cy="747713"/>
          </a:xfrm>
        </p:spPr>
        <p:txBody>
          <a:bodyPr/>
          <a:lstStyle/>
          <a:p>
            <a:pPr algn="ctr"/>
            <a:r>
              <a:rPr lang="en-ZW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8001000" cy="5105400"/>
          </a:xfrm>
        </p:spPr>
        <p:txBody>
          <a:bodyPr/>
          <a:lstStyle/>
          <a:p>
            <a:pPr algn="just"/>
            <a:r>
              <a:rPr lang="en-ZW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can also be treated as a factor of production or simply be regarded as a direct input into the production process;</a:t>
            </a:r>
          </a:p>
          <a:p>
            <a:pPr algn="just"/>
            <a:r>
              <a:rPr lang="en-ZW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can also act as a stimulus to aggregate demand.  </a:t>
            </a:r>
          </a:p>
          <a:p>
            <a:pPr algn="just"/>
            <a:r>
              <a:rPr lang="en-ZW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regard, governments across the globe often use large-scale infrastructure projects as stimulus policies during recessions or in order to achieve particular growth targets: </a:t>
            </a:r>
          </a:p>
          <a:p>
            <a:pPr lvl="1" algn="just"/>
            <a:r>
              <a:rPr lang="en-ZW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example, closer home, is South Africa’s Expanded Public Works Programme (EPWP) which has been instrumental in raising aggregate demand in South Africa.</a:t>
            </a:r>
            <a:endParaRPr lang="en-ZW" alt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91400" cy="685800"/>
          </a:xfrm>
        </p:spPr>
        <p:txBody>
          <a:bodyPr/>
          <a:lstStyle/>
          <a:p>
            <a:r>
              <a:rPr lang="en-ZW" alt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INFRASTRUCTURE IN ZIMBABWE</a:t>
            </a:r>
            <a:endParaRPr lang="en-ZW" altLang="en-US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8077200" cy="5943600"/>
          </a:xfrm>
          <a:solidFill>
            <a:srgbClr val="FFEAA7"/>
          </a:solidFill>
        </p:spPr>
        <p:txBody>
          <a:bodyPr/>
          <a:lstStyle/>
          <a:p>
            <a:pPr algn="just"/>
            <a:r>
              <a:rPr lang="en-Z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Zimbabwe used to have one of the </a:t>
            </a:r>
            <a:r>
              <a:rPr lang="en-Z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developed infrastructure</a:t>
            </a:r>
            <a:r>
              <a:rPr lang="en-Z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terms of coverage and quality in sub-Saharan Africa. </a:t>
            </a:r>
          </a:p>
          <a:p>
            <a:pPr algn="just"/>
            <a:r>
              <a:rPr lang="en-Z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last decade, however, </a:t>
            </a:r>
            <a:r>
              <a:rPr lang="en-Z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investment in maintenance and expansion </a:t>
            </a:r>
            <a:r>
              <a:rPr lang="en-Z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led to a deterioration in the country’s infrastructure, with adverse consequences on service delivery and industrial competitiveness. </a:t>
            </a:r>
          </a:p>
          <a:p>
            <a:pPr algn="just"/>
            <a:r>
              <a:rPr lang="en-Z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challenge has been compounded by </a:t>
            </a:r>
            <a:r>
              <a:rPr lang="en-Z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access to long term external credit</a:t>
            </a:r>
            <a:r>
              <a:rPr lang="en-Z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particularly foreign direct investment (FDI).</a:t>
            </a:r>
          </a:p>
          <a:p>
            <a:pPr algn="just"/>
            <a:r>
              <a:rPr lang="en-Z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</a:t>
            </a:r>
            <a:r>
              <a:rPr lang="en-Z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 ranks poorly in global in infrastructure competitiveness, it</a:t>
            </a:r>
            <a:r>
              <a:rPr lang="en-Z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compares favourably with some peers in the SADC region.</a:t>
            </a:r>
            <a:endParaRPr lang="en-ZW" alt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42112" cy="1281112"/>
          </a:xfrm>
        </p:spPr>
        <p:txBody>
          <a:bodyPr/>
          <a:lstStyle/>
          <a:p>
            <a:pPr algn="ctr"/>
            <a:r>
              <a:rPr lang="en-Z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Competitiveness (Infrastructure) Index 2017–2018</a:t>
            </a:r>
            <a:endParaRPr lang="en-Z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Content Placeholder 3"/>
          <p:cNvSpPr>
            <a:spLocks noGrp="1"/>
          </p:cNvSpPr>
          <p:nvPr>
            <p:ph sz="half" idx="2"/>
          </p:nvPr>
        </p:nvSpPr>
        <p:spPr>
          <a:xfrm>
            <a:off x="6622312" y="990600"/>
            <a:ext cx="2514600" cy="5715000"/>
          </a:xfrm>
        </p:spPr>
        <p:txBody>
          <a:bodyPr>
            <a:noAutofit/>
          </a:bodyPr>
          <a:lstStyle/>
          <a:p>
            <a:r>
              <a:rPr lang="en-Z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ZW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 </a:t>
            </a:r>
            <a:r>
              <a:rPr lang="en-ZW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137 </a:t>
            </a:r>
            <a:r>
              <a:rPr lang="en-ZW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en-Z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Zimbabwe ranks poorly in terms of Infrastructure Competitiveness. </a:t>
            </a:r>
          </a:p>
          <a:p>
            <a:r>
              <a:rPr lang="en-Z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Though standing </a:t>
            </a:r>
            <a:r>
              <a:rPr lang="en-ZW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at the middle of competitiveness </a:t>
            </a:r>
            <a:r>
              <a:rPr lang="en-Z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rankings in SADC, the country’s infrastructure significantly lags behind Malawi, Madagascar and Mozambique.</a:t>
            </a:r>
            <a:endParaRPr lang="en-ZW" altLang="en-US" sz="20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5833624"/>
              </p:ext>
            </p:extLst>
          </p:nvPr>
        </p:nvGraphicFramePr>
        <p:xfrm>
          <a:off x="838200" y="1371600"/>
          <a:ext cx="5715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385888" y="228600"/>
            <a:ext cx="7605712" cy="823913"/>
          </a:xfrm>
        </p:spPr>
        <p:txBody>
          <a:bodyPr/>
          <a:lstStyle/>
          <a:p>
            <a:pPr algn="ctr"/>
            <a:r>
              <a:rPr lang="en-Z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Competitiveness Index 2017–2018: Infrastructure Ranking</a:t>
            </a:r>
            <a:endParaRPr lang="en-Z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523999"/>
            <a:ext cx="2057400" cy="5029203"/>
          </a:xfrm>
        </p:spPr>
        <p:txBody>
          <a:bodyPr>
            <a:normAutofit/>
          </a:bodyPr>
          <a:lstStyle/>
          <a:p>
            <a:r>
              <a:rPr lang="en-ZW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Though slightly improved since 2015, Zimbabwe’s ratings remain generally poor across all aspects of key infrastructure indicators.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8232"/>
              </p:ext>
            </p:extLst>
          </p:nvPr>
        </p:nvGraphicFramePr>
        <p:xfrm>
          <a:off x="914400" y="1524000"/>
          <a:ext cx="6096000" cy="5029203"/>
        </p:xfrm>
        <a:graphic>
          <a:graphicData uri="http://schemas.openxmlformats.org/drawingml/2006/table">
            <a:tbl>
              <a:tblPr firstRow="1" firstCol="1" bandRow="1"/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2015-16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2017-18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Rank/140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Rank/137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2728434"/>
                  </a:ext>
                </a:extLst>
              </a:tr>
              <a:tr h="438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of overall infrastructure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of roads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of railroad infrastructure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of port infrastructure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of air transport infrastructure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2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Available airline seat km/week, </a:t>
                      </a:r>
                      <a:r>
                        <a:rPr lang="en-ZW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millions</a:t>
                      </a:r>
                      <a:endParaRPr lang="en-ZW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3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of electricity supply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3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 telephone subscriptions/100 </a:t>
                      </a:r>
                      <a:r>
                        <a:rPr lang="en-ZW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</a:t>
                      </a:r>
                      <a:endParaRPr lang="en-ZW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8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Fixed-telephone lines/100 </a:t>
                      </a:r>
                      <a:r>
                        <a:rPr lang="en-ZW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</a:t>
                      </a:r>
                      <a:endParaRPr lang="en-ZW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W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37465" marR="37465" marT="952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001000" cy="685800"/>
          </a:xfrm>
        </p:spPr>
        <p:txBody>
          <a:bodyPr/>
          <a:lstStyle/>
          <a:p>
            <a:pPr algn="ctr"/>
            <a:r>
              <a:rPr lang="en-ZW" alt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INFRASTRUCTURE IN ZIMBABWE (2)</a:t>
            </a:r>
            <a:endParaRPr lang="en-ZW" altLang="en-US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71600" y="838200"/>
            <a:ext cx="7620000" cy="5943600"/>
          </a:xfrm>
          <a:solidFill>
            <a:srgbClr val="B3F7C0"/>
          </a:solidFill>
        </p:spPr>
        <p:txBody>
          <a:bodyPr/>
          <a:lstStyle/>
          <a:p>
            <a:pPr algn="just"/>
            <a:r>
              <a:rPr lang="en-Z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2011, the African Development Bank estimated that Zimbabwe requires about </a:t>
            </a:r>
            <a:r>
              <a:rPr lang="en-Z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$14.2 billion</a:t>
            </a:r>
            <a:r>
              <a:rPr lang="en-Z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infrastructure rehabilitation and development. </a:t>
            </a:r>
          </a:p>
          <a:p>
            <a:pPr algn="just"/>
            <a:endParaRPr lang="en-ZW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Z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has since updated the country’s infrastructure funding requirements to close to </a:t>
            </a:r>
            <a:r>
              <a:rPr lang="en-ZW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US$30 billion</a:t>
            </a:r>
            <a:r>
              <a:rPr lang="en-Z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Z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Z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Z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 expenditure in 2017 was US$1.34 billion, representing 22% of total </a:t>
            </a:r>
            <a:r>
              <a:rPr lang="en-Z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expenditures, but </a:t>
            </a:r>
            <a:r>
              <a:rPr lang="en-Z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amounts went into infrastructure.</a:t>
            </a:r>
            <a:endParaRPr lang="en-ZW" alt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066800" y="623888"/>
            <a:ext cx="7467600" cy="671512"/>
          </a:xfrm>
        </p:spPr>
        <p:txBody>
          <a:bodyPr/>
          <a:lstStyle/>
          <a:p>
            <a:pPr algn="ctr"/>
            <a:r>
              <a:rPr lang="en-Z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Government Expenditure in 2017</a:t>
            </a:r>
            <a:endParaRPr lang="en-ZW" altLang="en-US" sz="2800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7965457"/>
              </p:ext>
            </p:extLst>
          </p:nvPr>
        </p:nvGraphicFramePr>
        <p:xfrm>
          <a:off x="914400" y="1295400"/>
          <a:ext cx="7239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6742</TotalTime>
  <Words>1641</Words>
  <Application>Microsoft Office PowerPoint</Application>
  <PresentationFormat>On-screen Show (4:3)</PresentationFormat>
  <Paragraphs>180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</vt:lpstr>
      <vt:lpstr>Wingdings 3</vt:lpstr>
      <vt:lpstr>Default Design</vt:lpstr>
      <vt:lpstr>Wisp</vt:lpstr>
      <vt:lpstr>Chart</vt:lpstr>
      <vt:lpstr>ROLE OF THE RESERVE BANK IN INFRASTRUCTURE DEVELOPMENT</vt:lpstr>
      <vt:lpstr>PRESENTATION OUTLINE</vt:lpstr>
      <vt:lpstr>INTRODUCTION</vt:lpstr>
      <vt:lpstr>INTRODUCTION</vt:lpstr>
      <vt:lpstr>STATE OF INFRASTRUCTURE IN ZIMBABWE</vt:lpstr>
      <vt:lpstr>Regional Competitiveness (Infrastructure) Index 2017–2018</vt:lpstr>
      <vt:lpstr>Global Competitiveness Index 2017–2018: Infrastructure Ranking</vt:lpstr>
      <vt:lpstr>STATE OF INFRASTRUCTURE IN ZIMBABWE (2)</vt:lpstr>
      <vt:lpstr>Structure of Government Expenditure in 2017</vt:lpstr>
      <vt:lpstr>POLICY THRUST TOWARDS INFRASTRUCTURE DEVELOPMENT  </vt:lpstr>
      <vt:lpstr>PowerPoint Presentation</vt:lpstr>
      <vt:lpstr>FINANCING OF INFRASTRUCTURE</vt:lpstr>
      <vt:lpstr>Trends in Building Societies Mortgage Financing (US$)</vt:lpstr>
      <vt:lpstr>Infrastructure Financing – Supply and Value Chains</vt:lpstr>
      <vt:lpstr>Infrastructure Value Chain Financing</vt:lpstr>
      <vt:lpstr>Infrastructure Financing Instruments &amp; Options</vt:lpstr>
      <vt:lpstr>Infrastructure Financing Instruments &amp; Options</vt:lpstr>
      <vt:lpstr>Infrastructure Financing Instruments &amp; Options</vt:lpstr>
      <vt:lpstr>Infrastructure Financing: PPPs</vt:lpstr>
      <vt:lpstr>Infrastructure Financing Instruments &amp; Options</vt:lpstr>
      <vt:lpstr>Infrastructure Financing Instruments &amp; Options  </vt:lpstr>
      <vt:lpstr>OPPORTUNITIES FOR THE CONSTRUCTION INDUSTRY</vt:lpstr>
      <vt:lpstr>Opportunities from International Re-Engagement   </vt:lpstr>
      <vt:lpstr>CONCLUSION   </vt:lpstr>
      <vt:lpstr>PowerPoint Presentation</vt:lpstr>
    </vt:vector>
  </TitlesOfParts>
  <Company>rbz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RESEARCH DIVISION</dc:title>
  <dc:creator>mashinyn</dc:creator>
  <cp:lastModifiedBy>Samuel Tarinda</cp:lastModifiedBy>
  <cp:revision>560</cp:revision>
  <cp:lastPrinted>2018-10-17T12:54:34Z</cp:lastPrinted>
  <dcterms:created xsi:type="dcterms:W3CDTF">2005-09-21T15:29:18Z</dcterms:created>
  <dcterms:modified xsi:type="dcterms:W3CDTF">2018-10-22T08:33:53Z</dcterms:modified>
</cp:coreProperties>
</file>