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330" r:id="rId3"/>
    <p:sldId id="370" r:id="rId4"/>
    <p:sldId id="394" r:id="rId5"/>
    <p:sldId id="402" r:id="rId6"/>
    <p:sldId id="395" r:id="rId7"/>
    <p:sldId id="398" r:id="rId8"/>
    <p:sldId id="396" r:id="rId9"/>
    <p:sldId id="397" r:id="rId10"/>
    <p:sldId id="399" r:id="rId11"/>
    <p:sldId id="400" r:id="rId12"/>
    <p:sldId id="401" r:id="rId13"/>
    <p:sldId id="30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F2C28A-CEA9-42DA-99E4-583AEB09DF08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35D438-7AF1-467F-93FB-4A22450D1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044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0160D03-10D1-F543-8A4B-F903DEA927B1}"/>
              </a:ext>
            </a:extLst>
          </p:cNvPr>
          <p:cNvSpPr/>
          <p:nvPr userDrawn="1"/>
        </p:nvSpPr>
        <p:spPr>
          <a:xfrm>
            <a:off x="0" y="2"/>
            <a:ext cx="12192000" cy="1892298"/>
          </a:xfrm>
          <a:prstGeom prst="rect">
            <a:avLst/>
          </a:prstGeom>
          <a:solidFill>
            <a:srgbClr val="285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000" b="1" i="0" dirty="0">
              <a:latin typeface="Montserrat SemiBold" pitchFamily="2" charset="77"/>
            </a:endParaRPr>
          </a:p>
        </p:txBody>
      </p:sp>
      <p:sp>
        <p:nvSpPr>
          <p:cNvPr id="10" name="Title 8">
            <a:extLst>
              <a:ext uri="{FF2B5EF4-FFF2-40B4-BE49-F238E27FC236}">
                <a16:creationId xmlns:a16="http://schemas.microsoft.com/office/drawing/2014/main" id="{5B1D7790-A96D-0B4B-9276-1E588F5A7C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1750" y="687237"/>
            <a:ext cx="11070858" cy="60566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5000" b="1" i="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8B01EB1E-4269-534F-99E1-C4C3B85950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51750" y="2255454"/>
            <a:ext cx="11070858" cy="4033586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400" b="0" i="0">
                <a:solidFill>
                  <a:srgbClr val="22404D"/>
                </a:solidFill>
                <a:latin typeface="Montserrat Medium" pitchFamily="2" charset="77"/>
                <a:ea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Bullet</a:t>
            </a:r>
          </a:p>
          <a:p>
            <a:pPr lvl="0"/>
            <a:r>
              <a:rPr lang="en-US" dirty="0"/>
              <a:t>Bullet</a:t>
            </a:r>
          </a:p>
          <a:p>
            <a:pPr lvl="0"/>
            <a:r>
              <a:rPr lang="en-US" dirty="0"/>
              <a:t>Bullet</a:t>
            </a:r>
          </a:p>
          <a:p>
            <a:pPr lvl="0"/>
            <a:endParaRPr lang="en-US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BE2C258-5BBD-5247-86C8-69B295FC4C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11230433" y="693864"/>
            <a:ext cx="492175" cy="605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18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10/3/2024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  <p:sldLayoutId id="214748366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9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5642" y="0"/>
            <a:ext cx="7294180" cy="6663559"/>
          </a:xfrm>
          <a:solidFill>
            <a:schemeClr val="tx1"/>
          </a:solidFill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</a:rPr>
              <a:t>The Current State of the Zimbabwean Economy and Future Prospects in the Construction </a:t>
            </a:r>
            <a:r>
              <a:rPr lang="en-US" sz="4400" b="1" dirty="0" smtClean="0">
                <a:solidFill>
                  <a:schemeClr val="bg1"/>
                </a:solidFill>
              </a:rPr>
              <a:t>Industry. </a:t>
            </a:r>
          </a:p>
          <a:p>
            <a:pPr algn="ctr"/>
            <a:endParaRPr lang="en-US" sz="2800" b="1" dirty="0">
              <a:solidFill>
                <a:schemeClr val="bg1"/>
              </a:solidFill>
            </a:endParaRP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Presented by 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Stevenson O Dhlamini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October 2-5 at Elephant Hills, Victoria Falls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Business and Economic Analyst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Lecturer of Economics(NUST) and a Research Fellow at the Public Policy and Research Institute in Zimbabwe(PPRIZ)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0219"/>
            <a:ext cx="2175641" cy="1462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1352" y="52552"/>
            <a:ext cx="2722179" cy="1392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7382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750" y="687237"/>
            <a:ext cx="11070858" cy="773701"/>
          </a:xfrm>
        </p:spPr>
        <p:txBody>
          <a:bodyPr/>
          <a:lstStyle/>
          <a:p>
            <a:r>
              <a:rPr lang="en-ZW" dirty="0"/>
              <a:t>Implications of Forex Liberalization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1" y="1891862"/>
            <a:ext cx="12192000" cy="4966138"/>
          </a:xfrm>
        </p:spPr>
        <p:txBody>
          <a:bodyPr/>
          <a:lstStyle/>
          <a:p>
            <a:r>
              <a:rPr lang="en-US" b="1" dirty="0"/>
              <a:t>Access to Foreign Currency:</a:t>
            </a:r>
            <a:r>
              <a:rPr lang="en-US" dirty="0"/>
              <a:t> Forex liberalization allows contractors to source foreign currency more easily, particularly for importing critical materials such as cement, steel, and machinery.</a:t>
            </a:r>
          </a:p>
          <a:p>
            <a:r>
              <a:rPr lang="en-US" b="1" dirty="0"/>
              <a:t>Cost Fluctuations:</a:t>
            </a:r>
            <a:r>
              <a:rPr lang="en-US" dirty="0"/>
              <a:t> Contractors must now manage exchange rate risks, as the volatility of the parallel market can significantly affect project costs and profitability.</a:t>
            </a:r>
          </a:p>
          <a:p>
            <a:r>
              <a:rPr lang="en-US" b="1" dirty="0"/>
              <a:t>Opportunities for Export-Oriented Projects:</a:t>
            </a:r>
            <a:r>
              <a:rPr lang="en-US" dirty="0"/>
              <a:t> Firms that can position themselves for regional projects or export services may benefit from forex liberalization, as payment in USD or other stable currencies becomes more accessible.</a:t>
            </a:r>
          </a:p>
          <a:p>
            <a:r>
              <a:rPr lang="en-US" b="1" dirty="0"/>
              <a:t>Need for Hedging Strategies:</a:t>
            </a:r>
            <a:r>
              <a:rPr lang="en-US" dirty="0"/>
              <a:t> Contractors should consider financial instruments such as forward contracts to hedge against currency risks and ensure cost stability during project implementation.</a:t>
            </a:r>
          </a:p>
          <a:p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107806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750" y="687237"/>
            <a:ext cx="11070858" cy="731660"/>
          </a:xfrm>
        </p:spPr>
        <p:txBody>
          <a:bodyPr/>
          <a:lstStyle/>
          <a:p>
            <a:r>
              <a:rPr lang="en-ZW" dirty="0"/>
              <a:t>Building Resilience</a:t>
            </a:r>
            <a:br>
              <a:rPr lang="en-ZW" dirty="0"/>
            </a:br>
            <a:endParaRPr lang="en-ZW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0" y="1881351"/>
            <a:ext cx="12118428" cy="4976649"/>
          </a:xfrm>
        </p:spPr>
        <p:txBody>
          <a:bodyPr/>
          <a:lstStyle/>
          <a:p>
            <a:pPr algn="just"/>
            <a:r>
              <a:rPr lang="en-US" sz="1600" b="1" dirty="0">
                <a:solidFill>
                  <a:srgbClr val="000000"/>
                </a:solidFill>
                <a:latin typeface="+mn-lt"/>
              </a:rPr>
              <a:t>1. Multi-Currency Contracts</a:t>
            </a:r>
          </a:p>
          <a:p>
            <a:pPr algn="just"/>
            <a:r>
              <a:rPr lang="en-US" sz="1600" b="1" dirty="0">
                <a:solidFill>
                  <a:srgbClr val="000000"/>
                </a:solidFill>
                <a:latin typeface="+mn-lt"/>
              </a:rPr>
              <a:t>Mitigating Currency Risk:</a:t>
            </a:r>
            <a:endParaRPr lang="en-US" sz="1600" dirty="0">
              <a:solidFill>
                <a:srgbClr val="000000"/>
              </a:solidFill>
              <a:latin typeface="+mn-lt"/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Structure contracts in </a:t>
            </a:r>
            <a:r>
              <a:rPr lang="en-US" b="1" dirty="0">
                <a:solidFill>
                  <a:srgbClr val="000000"/>
                </a:solidFill>
              </a:rPr>
              <a:t>USD</a:t>
            </a:r>
            <a:r>
              <a:rPr lang="en-US" dirty="0">
                <a:solidFill>
                  <a:srgbClr val="000000"/>
                </a:solidFill>
              </a:rPr>
              <a:t> or other stable currencies to protect against ZWL depreciation.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Seek flexible contract terms that allow for price adjustments based on inflationary pressures.</a:t>
            </a:r>
          </a:p>
          <a:p>
            <a:pPr algn="just"/>
            <a:r>
              <a:rPr lang="en-US" sz="1600" b="1" dirty="0">
                <a:solidFill>
                  <a:srgbClr val="000000"/>
                </a:solidFill>
                <a:latin typeface="+mn-lt"/>
              </a:rPr>
              <a:t>2. Diversification of Clients</a:t>
            </a:r>
          </a:p>
          <a:p>
            <a:pPr algn="just"/>
            <a:r>
              <a:rPr lang="en-US" sz="1600" b="1" dirty="0">
                <a:solidFill>
                  <a:srgbClr val="000000"/>
                </a:solidFill>
                <a:latin typeface="+mn-lt"/>
              </a:rPr>
              <a:t>Private vs Public Sector Projects:</a:t>
            </a:r>
            <a:endParaRPr lang="en-US" sz="1600" dirty="0">
              <a:solidFill>
                <a:srgbClr val="000000"/>
              </a:solidFill>
              <a:latin typeface="+mn-lt"/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Diversify client base to reduce reliance on the government for contracts.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Focus on private sector developments (e.g., commercial real estate, housing) and international projects.</a:t>
            </a:r>
          </a:p>
          <a:p>
            <a:pPr algn="just"/>
            <a:r>
              <a:rPr lang="en-US" sz="1600" b="1" dirty="0">
                <a:solidFill>
                  <a:srgbClr val="000000"/>
                </a:solidFill>
                <a:latin typeface="+mn-lt"/>
              </a:rPr>
              <a:t>3. Cost Optimization</a:t>
            </a:r>
          </a:p>
          <a:p>
            <a:pPr algn="just"/>
            <a:r>
              <a:rPr lang="en-US" sz="1600" b="1" dirty="0">
                <a:solidFill>
                  <a:srgbClr val="000000"/>
                </a:solidFill>
                <a:latin typeface="+mn-lt"/>
              </a:rPr>
              <a:t>Efficient Resource Allocation:</a:t>
            </a:r>
            <a:endParaRPr lang="en-US" sz="1600" dirty="0">
              <a:solidFill>
                <a:srgbClr val="000000"/>
              </a:solidFill>
              <a:latin typeface="+mn-lt"/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Implement cost-control measures to manage rising input costs, such as bulk purchasing and long-term supplier contracts.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Use </a:t>
            </a:r>
            <a:r>
              <a:rPr lang="en-US" b="1" dirty="0">
                <a:solidFill>
                  <a:srgbClr val="000000"/>
                </a:solidFill>
              </a:rPr>
              <a:t>local materials</a:t>
            </a:r>
            <a:r>
              <a:rPr lang="en-US" dirty="0">
                <a:solidFill>
                  <a:srgbClr val="000000"/>
                </a:solidFill>
              </a:rPr>
              <a:t> and labor where possible to reduce exposure to forex risks.</a:t>
            </a:r>
          </a:p>
          <a:p>
            <a:pPr algn="just"/>
            <a:r>
              <a:rPr lang="en-US" sz="1600" b="1" dirty="0">
                <a:solidFill>
                  <a:srgbClr val="000000"/>
                </a:solidFill>
                <a:latin typeface="+mn-lt"/>
              </a:rPr>
              <a:t>4. Leveraging Technology</a:t>
            </a:r>
          </a:p>
          <a:p>
            <a:pPr algn="just"/>
            <a:r>
              <a:rPr lang="en-US" sz="1600" b="1" dirty="0">
                <a:solidFill>
                  <a:srgbClr val="000000"/>
                </a:solidFill>
                <a:latin typeface="+mn-lt"/>
              </a:rPr>
              <a:t>Construction Technology &amp; Automation:</a:t>
            </a:r>
            <a:endParaRPr lang="en-US" sz="1600" dirty="0">
              <a:solidFill>
                <a:srgbClr val="000000"/>
              </a:solidFill>
              <a:latin typeface="+mn-lt"/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Invest in </a:t>
            </a:r>
            <a:r>
              <a:rPr lang="en-US" b="1" dirty="0">
                <a:solidFill>
                  <a:srgbClr val="000000"/>
                </a:solidFill>
              </a:rPr>
              <a:t>digital tools</a:t>
            </a:r>
            <a:r>
              <a:rPr lang="en-US" dirty="0">
                <a:solidFill>
                  <a:srgbClr val="000000"/>
                </a:solidFill>
              </a:rPr>
              <a:t> (e.g., project management software, BIM) to enhance efficiency and reduce operational costs.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Explore </a:t>
            </a:r>
            <a:r>
              <a:rPr lang="en-US" b="1" dirty="0">
                <a:solidFill>
                  <a:srgbClr val="000000"/>
                </a:solidFill>
              </a:rPr>
              <a:t>modular construction</a:t>
            </a:r>
            <a:r>
              <a:rPr lang="en-US" dirty="0">
                <a:solidFill>
                  <a:srgbClr val="000000"/>
                </a:solidFill>
              </a:rPr>
              <a:t> techniques to save time and reduce waste.</a:t>
            </a:r>
          </a:p>
          <a:p>
            <a:pPr algn="just"/>
            <a:r>
              <a:rPr lang="en-US" sz="1600" dirty="0" smtClean="0">
                <a:latin typeface="+mn-lt"/>
              </a:rPr>
              <a:t>`</a:t>
            </a:r>
            <a:endParaRPr lang="en-ZW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4167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750" y="687237"/>
            <a:ext cx="11070858" cy="931356"/>
          </a:xfrm>
        </p:spPr>
        <p:txBody>
          <a:bodyPr/>
          <a:lstStyle/>
          <a:p>
            <a:r>
              <a:rPr lang="en-ZW" dirty="0"/>
              <a:t>Conclusion</a:t>
            </a:r>
            <a:br>
              <a:rPr lang="en-ZW" dirty="0"/>
            </a:br>
            <a:endParaRPr lang="en-ZW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1" y="1965434"/>
            <a:ext cx="12192000" cy="4892565"/>
          </a:xfrm>
        </p:spPr>
        <p:txBody>
          <a:bodyPr/>
          <a:lstStyle/>
          <a:p>
            <a:pPr algn="just"/>
            <a:r>
              <a:rPr lang="en-US" dirty="0"/>
              <a:t>The construction industry in Zimbabwe faces significant macroeconomic challenges, including currency devaluation, inflation, and delayed government payments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However, there are also numerous opportunities, particularly in road corridors, urban renewal, and green construction. </a:t>
            </a:r>
            <a:endParaRPr lang="en-US" dirty="0" smtClean="0"/>
          </a:p>
          <a:p>
            <a:pPr algn="just"/>
            <a:r>
              <a:rPr lang="en-US" dirty="0" smtClean="0"/>
              <a:t>By </a:t>
            </a:r>
            <a:r>
              <a:rPr lang="en-US" dirty="0"/>
              <a:t>implementing strategies such as multi-currency contracting, hedging against forex risks, and tapping into green financing, contractors can build resilience and position themselves for success in 2024 and beyond.</a:t>
            </a:r>
            <a:endParaRPr lang="en-ZW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554414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7000" b="-3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E2A70CA-D8B8-4BA5-94B6-C904A114D23D}"/>
              </a:ext>
            </a:extLst>
          </p:cNvPr>
          <p:cNvSpPr txBox="1">
            <a:spLocks/>
          </p:cNvSpPr>
          <p:nvPr/>
        </p:nvSpPr>
        <p:spPr>
          <a:xfrm>
            <a:off x="9623947" y="4302177"/>
            <a:ext cx="2693867" cy="255582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5000" b="1" dirty="0" smtClean="0"/>
              <a:t>THANK YOU</a:t>
            </a:r>
            <a:br>
              <a:rPr lang="en-IN" sz="5000" b="1" dirty="0" smtClean="0"/>
            </a:br>
            <a:r>
              <a:rPr lang="en-IN" sz="5000" dirty="0" smtClean="0"/>
              <a:t>stay safe</a:t>
            </a:r>
            <a:r>
              <a:rPr lang="en-IN" sz="5000" b="1" dirty="0" smtClean="0"/>
              <a:t>!!!</a:t>
            </a:r>
            <a:br>
              <a:rPr lang="en-IN" sz="5000" b="1" dirty="0" smtClean="0"/>
            </a:br>
            <a:r>
              <a:rPr lang="en-IN" sz="5000" b="1" dirty="0" smtClean="0"/>
              <a:t/>
            </a:r>
            <a:br>
              <a:rPr lang="en-IN" sz="5000" b="1" dirty="0" smtClean="0"/>
            </a:br>
            <a:endParaRPr lang="en-IN" sz="5000" dirty="0"/>
          </a:p>
        </p:txBody>
      </p:sp>
    </p:spTree>
    <p:extLst>
      <p:ext uri="{BB962C8B-B14F-4D97-AF65-F5344CB8AC3E}">
        <p14:creationId xmlns:p14="http://schemas.microsoft.com/office/powerpoint/2010/main" val="36320469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1E1D8-36DD-44BF-9A92-419F84C79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W" sz="4400" b="1" dirty="0" smtClean="0">
                <a:latin typeface="+mj-lt"/>
              </a:rPr>
              <a:t>OUTLINE OF THE PRESENTATION</a:t>
            </a:r>
            <a:endParaRPr lang="en-ZW" sz="4400" b="1" dirty="0"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97ECF-788D-415A-A00C-316174C9ED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-1" y="1940009"/>
            <a:ext cx="10373361" cy="4868563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20000"/>
              </a:lnSpc>
              <a:spcAft>
                <a:spcPts val="800"/>
              </a:spcAft>
              <a:buAutoNum type="arabicPeriod"/>
            </a:pPr>
            <a:r>
              <a:rPr lang="en-ZW" b="1" dirty="0" smtClean="0"/>
              <a:t>Macroeconomic </a:t>
            </a:r>
            <a:r>
              <a:rPr lang="en-ZW" b="1" dirty="0"/>
              <a:t>Environment </a:t>
            </a:r>
            <a:r>
              <a:rPr lang="en-ZW" b="1" dirty="0" smtClean="0"/>
              <a:t>Overview</a:t>
            </a:r>
          </a:p>
          <a:p>
            <a:pPr marL="457200" indent="-4572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AutoNum type="arabicPeriod"/>
            </a:pPr>
            <a:r>
              <a:rPr lang="en-US" b="1" dirty="0" smtClean="0"/>
              <a:t>Opportunities </a:t>
            </a:r>
            <a:r>
              <a:rPr lang="en-US" b="1" dirty="0"/>
              <a:t>in the Construction </a:t>
            </a:r>
            <a:r>
              <a:rPr lang="en-US" b="1" dirty="0" smtClean="0"/>
              <a:t>Industry</a:t>
            </a:r>
          </a:p>
          <a:p>
            <a:pPr marL="457200" indent="-4572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AutoNum type="arabicPeriod"/>
            </a:pPr>
            <a:r>
              <a:rPr lang="en-ZW" b="1" dirty="0"/>
              <a:t>Challenges &amp; Threats</a:t>
            </a:r>
          </a:p>
          <a:p>
            <a:pPr marL="457200" indent="-4572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AutoNum type="arabicPeriod"/>
            </a:pPr>
            <a:r>
              <a:rPr lang="en-US" b="1" dirty="0"/>
              <a:t> Implications of Forex Liberalization on the Construction Industry</a:t>
            </a:r>
          </a:p>
          <a:p>
            <a:pPr marL="457200" indent="-4572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AutoNum type="arabicPeriod"/>
            </a:pPr>
            <a:r>
              <a:rPr lang="en-US" b="1" dirty="0"/>
              <a:t>Building Resilience: Strategies for Contractors</a:t>
            </a:r>
          </a:p>
          <a:p>
            <a:pPr marL="457200" indent="-4572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AutoNum type="arabicPeriod"/>
            </a:pPr>
            <a:r>
              <a:rPr lang="en-ZW" b="1" dirty="0"/>
              <a:t>Conclusion</a:t>
            </a:r>
          </a:p>
          <a:p>
            <a:pPr marL="457200" indent="-4572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AutoNum type="arabicPeriod"/>
            </a:pPr>
            <a:endParaRPr lang="en-US" b="1" dirty="0"/>
          </a:p>
          <a:p>
            <a:pPr marL="457200" indent="-457200" algn="just">
              <a:lnSpc>
                <a:spcPct val="120000"/>
              </a:lnSpc>
              <a:spcAft>
                <a:spcPts val="800"/>
              </a:spcAft>
              <a:buAutoNum type="arabicPeriod"/>
            </a:pPr>
            <a:endParaRPr lang="en-ZW" b="1" kern="1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6B0BDE2-1F69-4260-9BD5-622D570D2CB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448800" y="6356350"/>
            <a:ext cx="2743200" cy="365125"/>
          </a:xfrm>
        </p:spPr>
        <p:txBody>
          <a:bodyPr/>
          <a:lstStyle/>
          <a:p>
            <a:fld id="{464EB435-050E-4225-A9AC-B4896819FB51}" type="slidenum">
              <a:rPr lang="en-GB" smtClean="0">
                <a:solidFill>
                  <a:prstClr val="black"/>
                </a:solidFill>
              </a:rPr>
              <a:t>2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04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750" y="331570"/>
            <a:ext cx="11070858" cy="1287024"/>
          </a:xfrm>
        </p:spPr>
        <p:txBody>
          <a:bodyPr/>
          <a:lstStyle/>
          <a:p>
            <a:r>
              <a:rPr lang="en-US" sz="3600" dirty="0">
                <a:latin typeface="+mj-lt"/>
              </a:rPr>
              <a:t>Overview of Zimbabwe's Economic Conditions and Their Implications</a:t>
            </a:r>
            <a:endParaRPr lang="en-ZA" sz="3600" dirty="0">
              <a:latin typeface="+mj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84083" y="1902372"/>
            <a:ext cx="11918731" cy="4740166"/>
          </a:xfrm>
        </p:spPr>
        <p:txBody>
          <a:bodyPr/>
          <a:lstStyle/>
          <a:p>
            <a:pPr algn="just"/>
            <a:r>
              <a:rPr lang="en-US" b="1" dirty="0"/>
              <a:t>Zimbabwean GDP:</a:t>
            </a:r>
            <a:r>
              <a:rPr lang="en-US" dirty="0"/>
              <a:t> Expected to grow modestly in 2024, driven by agriculture, mining, and construction. However, growth is constrained by inflation and high debt levels.</a:t>
            </a:r>
          </a:p>
          <a:p>
            <a:pPr algn="just"/>
            <a:r>
              <a:rPr lang="en-US" b="1" dirty="0"/>
              <a:t>Inflation:</a:t>
            </a:r>
            <a:r>
              <a:rPr lang="en-US" dirty="0"/>
              <a:t> Inflation remains a key threat, with the local currency (</a:t>
            </a:r>
            <a:r>
              <a:rPr lang="en-US" dirty="0" err="1"/>
              <a:t>ZiG</a:t>
            </a:r>
            <a:r>
              <a:rPr lang="en-US" dirty="0"/>
              <a:t>) devalued by </a:t>
            </a:r>
            <a:r>
              <a:rPr lang="en-US" dirty="0" smtClean="0"/>
              <a:t>46% recently. </a:t>
            </a:r>
            <a:r>
              <a:rPr lang="en-US" dirty="0"/>
              <a:t>This erodes purchasing power and increases costs for contractors reliant on local currency payments.</a:t>
            </a:r>
          </a:p>
          <a:p>
            <a:pPr algn="just"/>
            <a:r>
              <a:rPr lang="en-US" b="1" dirty="0"/>
              <a:t>Foreign Exchange (Forex) Liberalization:</a:t>
            </a:r>
            <a:r>
              <a:rPr lang="en-US" dirty="0"/>
              <a:t> The liberalization of foreign exchange markets </a:t>
            </a:r>
            <a:r>
              <a:rPr lang="en-US" dirty="0" smtClean="0"/>
              <a:t>is meant to increase </a:t>
            </a:r>
            <a:r>
              <a:rPr lang="en-US" dirty="0"/>
              <a:t>the availability of foreign currency, creating a more flexible financial landscape for </a:t>
            </a:r>
            <a:r>
              <a:rPr lang="en-US" dirty="0" smtClean="0"/>
              <a:t>the importation </a:t>
            </a:r>
            <a:r>
              <a:rPr lang="en-US" dirty="0"/>
              <a:t>of construction materials. However, it also exposes contractors to exchange rate fluctuations.</a:t>
            </a:r>
          </a:p>
          <a:p>
            <a:pPr algn="just"/>
            <a:r>
              <a:rPr lang="en-US" b="1" dirty="0"/>
              <a:t>Government Budget Constraints:</a:t>
            </a:r>
            <a:r>
              <a:rPr lang="en-US" dirty="0"/>
              <a:t> With limited fiscal space, government-backed projects may face delays in payments, further aggravating cash flow challenges for contractors.</a:t>
            </a:r>
          </a:p>
          <a:p>
            <a:pPr algn="just"/>
            <a:endParaRPr lang="en-US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6557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750" y="262759"/>
            <a:ext cx="11070858" cy="1597572"/>
          </a:xfrm>
        </p:spPr>
        <p:txBody>
          <a:bodyPr/>
          <a:lstStyle/>
          <a:p>
            <a:r>
              <a:rPr lang="en-US" dirty="0"/>
              <a:t>Opportunities in the Construction Industry</a:t>
            </a:r>
            <a:endParaRPr lang="en-ZW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1" y="1937516"/>
            <a:ext cx="7241628" cy="4920484"/>
          </a:xfrm>
        </p:spPr>
        <p:txBody>
          <a:bodyPr/>
          <a:lstStyle/>
          <a:p>
            <a:pPr algn="just"/>
            <a:r>
              <a:rPr lang="en-US" b="1" dirty="0">
                <a:solidFill>
                  <a:srgbClr val="000000"/>
                </a:solidFill>
                <a:latin typeface="-apple-system"/>
              </a:rPr>
              <a:t>Road Corridors Construction</a:t>
            </a:r>
          </a:p>
          <a:p>
            <a:pPr algn="just"/>
            <a:r>
              <a:rPr lang="en-US" b="1" dirty="0">
                <a:solidFill>
                  <a:srgbClr val="000000"/>
                </a:solidFill>
                <a:latin typeface="-apple-system"/>
              </a:rPr>
              <a:t>Regional Infrastructure Projects:</a:t>
            </a:r>
            <a:endParaRPr lang="en-US" dirty="0">
              <a:solidFill>
                <a:srgbClr val="000000"/>
              </a:solidFill>
              <a:latin typeface="-apple-system"/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rgbClr val="000000"/>
                </a:solidFill>
                <a:latin typeface="-apple-system"/>
              </a:rPr>
              <a:t>Beitbridge</a:t>
            </a:r>
            <a:r>
              <a:rPr lang="en-US" b="1" dirty="0">
                <a:solidFill>
                  <a:srgbClr val="000000"/>
                </a:solidFill>
                <a:latin typeface="-apple-system"/>
              </a:rPr>
              <a:t>-Harare-</a:t>
            </a:r>
            <a:r>
              <a:rPr lang="en-US" b="1" dirty="0" err="1">
                <a:solidFill>
                  <a:srgbClr val="000000"/>
                </a:solidFill>
                <a:latin typeface="-apple-system"/>
              </a:rPr>
              <a:t>Chirundu</a:t>
            </a:r>
            <a:r>
              <a:rPr lang="en-US" b="1" dirty="0">
                <a:solidFill>
                  <a:srgbClr val="000000"/>
                </a:solidFill>
                <a:latin typeface="-apple-system"/>
              </a:rPr>
              <a:t> highway</a:t>
            </a:r>
            <a:r>
              <a:rPr lang="en-US" dirty="0">
                <a:solidFill>
                  <a:srgbClr val="000000"/>
                </a:solidFill>
                <a:latin typeface="-apple-system"/>
              </a:rPr>
              <a:t> as part of the North-South Corridor.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-apple-system"/>
              </a:rPr>
              <a:t>Expansion of </a:t>
            </a:r>
            <a:r>
              <a:rPr lang="en-US" b="1" dirty="0">
                <a:solidFill>
                  <a:srgbClr val="000000"/>
                </a:solidFill>
                <a:latin typeface="-apple-system"/>
              </a:rPr>
              <a:t>Harare-</a:t>
            </a:r>
            <a:r>
              <a:rPr lang="en-US" b="1" dirty="0" err="1">
                <a:solidFill>
                  <a:srgbClr val="000000"/>
                </a:solidFill>
                <a:latin typeface="-apple-system"/>
              </a:rPr>
              <a:t>Mutare</a:t>
            </a:r>
            <a:r>
              <a:rPr lang="en-US" dirty="0">
                <a:solidFill>
                  <a:srgbClr val="000000"/>
                </a:solidFill>
                <a:latin typeface="-apple-system"/>
              </a:rPr>
              <a:t> and </a:t>
            </a:r>
            <a:r>
              <a:rPr lang="en-US" b="1" dirty="0">
                <a:solidFill>
                  <a:srgbClr val="000000"/>
                </a:solidFill>
                <a:latin typeface="-apple-system"/>
              </a:rPr>
              <a:t>Plumtree-Bulawayo-Harare-</a:t>
            </a:r>
            <a:r>
              <a:rPr lang="en-US" b="1" dirty="0" err="1">
                <a:solidFill>
                  <a:srgbClr val="000000"/>
                </a:solidFill>
                <a:latin typeface="-apple-system"/>
              </a:rPr>
              <a:t>Mutare</a:t>
            </a:r>
            <a:r>
              <a:rPr lang="en-US" b="1" dirty="0">
                <a:solidFill>
                  <a:srgbClr val="000000"/>
                </a:solidFill>
                <a:latin typeface="-apple-system"/>
              </a:rPr>
              <a:t> corridors</a:t>
            </a:r>
            <a:r>
              <a:rPr lang="en-US" dirty="0">
                <a:solidFill>
                  <a:srgbClr val="000000"/>
                </a:solidFill>
                <a:latin typeface="-apple-system"/>
              </a:rPr>
              <a:t>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-apple-system"/>
              </a:rPr>
              <a:t>Need for regional integration under </a:t>
            </a:r>
            <a:r>
              <a:rPr lang="en-US" b="1" dirty="0" err="1">
                <a:solidFill>
                  <a:srgbClr val="000000"/>
                </a:solidFill>
                <a:latin typeface="-apple-system"/>
              </a:rPr>
              <a:t>AfCFTA</a:t>
            </a:r>
            <a:r>
              <a:rPr lang="en-US" dirty="0">
                <a:solidFill>
                  <a:srgbClr val="000000"/>
                </a:solidFill>
                <a:latin typeface="-apple-system"/>
              </a:rPr>
              <a:t> (African Continental Free Trade Area</a:t>
            </a:r>
            <a:r>
              <a:rPr lang="en-US" dirty="0" smtClean="0">
                <a:solidFill>
                  <a:srgbClr val="000000"/>
                </a:solidFill>
                <a:latin typeface="-apple-system"/>
              </a:rPr>
              <a:t>).</a:t>
            </a:r>
          </a:p>
          <a:p>
            <a:pPr lvl="1" algn="just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latin typeface="-apple-system"/>
            </a:endParaRPr>
          </a:p>
          <a:p>
            <a:pPr algn="just"/>
            <a:r>
              <a:rPr lang="en-US" b="1" dirty="0">
                <a:solidFill>
                  <a:srgbClr val="000000"/>
                </a:solidFill>
                <a:latin typeface="-apple-system"/>
              </a:rPr>
              <a:t>Toll Road Development:</a:t>
            </a:r>
            <a:endParaRPr lang="en-US" dirty="0">
              <a:solidFill>
                <a:srgbClr val="000000"/>
              </a:solidFill>
              <a:latin typeface="-apple-system"/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-apple-system"/>
              </a:rPr>
              <a:t>Public-private partnerships (PPPs) for toll road construction and management.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-apple-system"/>
              </a:rPr>
              <a:t>Opportunities for foreign investment in tolling infrastructure.</a:t>
            </a:r>
            <a:endParaRPr lang="en-US" b="0" i="0" dirty="0">
              <a:solidFill>
                <a:srgbClr val="000000"/>
              </a:solidFill>
              <a:effectLst/>
              <a:latin typeface="-apple-system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1629" y="1937516"/>
            <a:ext cx="4950371" cy="4920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584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Zimbabwe serves as a regional transport hub, and there has been renewed focus on developing road corridors that connect to neighboring countries like South Africa, Zambia, and Mozambique.</a:t>
            </a:r>
          </a:p>
          <a:p>
            <a:r>
              <a:rPr lang="en-US" dirty="0"/>
              <a:t>Opportunities for contractors include public-private partnerships (PPPs) for toll road development and upgrading existing highways.</a:t>
            </a:r>
          </a:p>
          <a:p>
            <a:r>
              <a:rPr lang="en-US" dirty="0"/>
              <a:t>Engaging in regional infrastructure programs (such as the African Continental Free Trade Agreement [</a:t>
            </a:r>
            <a:r>
              <a:rPr lang="en-US" dirty="0" err="1"/>
              <a:t>AfCFTA</a:t>
            </a:r>
            <a:r>
              <a:rPr lang="en-US" dirty="0"/>
              <a:t>]) could unlock additional funds and partnerships.</a:t>
            </a:r>
          </a:p>
          <a:p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1344455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750" y="687237"/>
            <a:ext cx="11070858" cy="857784"/>
          </a:xfrm>
        </p:spPr>
        <p:txBody>
          <a:bodyPr/>
          <a:lstStyle/>
          <a:p>
            <a:r>
              <a:rPr lang="en-ZW" dirty="0"/>
              <a:t>Urban Renewal Projects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0" y="1916496"/>
            <a:ext cx="7977352" cy="4941504"/>
          </a:xfrm>
        </p:spPr>
        <p:txBody>
          <a:bodyPr/>
          <a:lstStyle/>
          <a:p>
            <a:r>
              <a:rPr lang="en-US" dirty="0"/>
              <a:t>Urbanization is driving demand for housing, commercial spaces, and improved infrastructure in cities like Harare, Bulawayo, and </a:t>
            </a:r>
            <a:r>
              <a:rPr lang="en-US" dirty="0" err="1"/>
              <a:t>Mutare</a:t>
            </a:r>
            <a:r>
              <a:rPr lang="en-US" dirty="0"/>
              <a:t>.</a:t>
            </a:r>
          </a:p>
          <a:p>
            <a:r>
              <a:rPr lang="en-US" dirty="0"/>
              <a:t>Government and private developers are pushing for urban renewal projects targeting dilapidated infrastructure and informal settlements.</a:t>
            </a:r>
          </a:p>
          <a:p>
            <a:r>
              <a:rPr lang="en-US" dirty="0"/>
              <a:t>Contractors can capitalize on opportunities to develop affordable housing and mixed-use spaces, leveraging smart city technologies.</a:t>
            </a:r>
          </a:p>
          <a:p>
            <a:pPr algn="just"/>
            <a:endParaRPr lang="en-ZW" dirty="0"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352" y="1916496"/>
            <a:ext cx="4214648" cy="4941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869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0" y="1908612"/>
            <a:ext cx="11845159" cy="4602546"/>
          </a:xfrm>
        </p:spPr>
        <p:txBody>
          <a:bodyPr/>
          <a:lstStyle/>
          <a:p>
            <a:pPr algn="just"/>
            <a:r>
              <a:rPr lang="en-US" b="1" dirty="0">
                <a:solidFill>
                  <a:srgbClr val="000000"/>
                </a:solidFill>
                <a:latin typeface="-apple-system"/>
              </a:rPr>
              <a:t>Remittance-Driven Construction</a:t>
            </a:r>
            <a:r>
              <a:rPr lang="en-US" dirty="0">
                <a:solidFill>
                  <a:srgbClr val="000000"/>
                </a:solidFill>
                <a:latin typeface="-apple-system"/>
              </a:rPr>
              <a:t>: Increased remittances from Zimbabweans living abroad could help sustain demand for housing and other construction projects, particularly in the services and trade </a:t>
            </a:r>
            <a:r>
              <a:rPr lang="en-US" dirty="0" smtClean="0">
                <a:solidFill>
                  <a:srgbClr val="000000"/>
                </a:solidFill>
                <a:latin typeface="-apple-system"/>
              </a:rPr>
              <a:t>sectors.</a:t>
            </a:r>
          </a:p>
          <a:p>
            <a:pPr algn="just"/>
            <a:r>
              <a:rPr lang="en-US" b="1" dirty="0"/>
              <a:t>Healthcare and Educational Facilities</a:t>
            </a:r>
            <a:r>
              <a:rPr lang="en-US" dirty="0"/>
              <a:t>: Investments in healthcare and educational infrastructure present avenues for the construction industry to build hospitals, clinics, schools, and universities. By contributing to </a:t>
            </a:r>
            <a:r>
              <a:rPr lang="en-US" dirty="0" smtClean="0"/>
              <a:t>developing </a:t>
            </a:r>
            <a:r>
              <a:rPr lang="en-US" dirty="0"/>
              <a:t>essential facilities, construction companies can positively impact the quality of life and education in the regions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/>
              <a:t>Water and Waste Management Plants</a:t>
            </a:r>
            <a:r>
              <a:rPr lang="en-US" dirty="0"/>
              <a:t>: Upgrading water treatment facilities and waste management plants requires construction expertise. The construction industry can play a vital role in improving environmental sustainability by undertaking projects in these areas.</a:t>
            </a:r>
          </a:p>
          <a:p>
            <a:pPr algn="just"/>
            <a:endParaRPr lang="en-US" dirty="0"/>
          </a:p>
          <a:p>
            <a:pPr algn="just"/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800695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750" y="336331"/>
            <a:ext cx="11070858" cy="1471448"/>
          </a:xfrm>
        </p:spPr>
        <p:txBody>
          <a:bodyPr/>
          <a:lstStyle/>
          <a:p>
            <a:r>
              <a:rPr lang="en-ZW" dirty="0"/>
              <a:t>Green Economy &amp; Sustainable Construction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84083" y="1902373"/>
            <a:ext cx="11740055" cy="4955627"/>
          </a:xfrm>
        </p:spPr>
        <p:txBody>
          <a:bodyPr/>
          <a:lstStyle/>
          <a:p>
            <a:pPr algn="just"/>
            <a:r>
              <a:rPr lang="en-US" sz="2000" b="1" dirty="0">
                <a:latin typeface="+mn-lt"/>
              </a:rPr>
              <a:t>Sustainable Building Practices:</a:t>
            </a:r>
            <a:endParaRPr lang="en-US" sz="2000" dirty="0">
              <a:latin typeface="+mn-lt"/>
            </a:endParaRPr>
          </a:p>
          <a:p>
            <a:pPr algn="just"/>
            <a:r>
              <a:rPr lang="en-US" sz="2000" dirty="0">
                <a:latin typeface="+mn-lt"/>
              </a:rPr>
              <a:t>Growing demand for </a:t>
            </a:r>
            <a:r>
              <a:rPr lang="en-US" sz="2000" b="1" dirty="0">
                <a:latin typeface="+mn-lt"/>
              </a:rPr>
              <a:t>green buildings</a:t>
            </a:r>
            <a:r>
              <a:rPr lang="en-US" sz="2000" dirty="0">
                <a:latin typeface="+mn-lt"/>
              </a:rPr>
              <a:t> and </a:t>
            </a:r>
            <a:r>
              <a:rPr lang="en-US" sz="2000" b="1" dirty="0">
                <a:latin typeface="+mn-lt"/>
              </a:rPr>
              <a:t>energy-efficient housing</a:t>
            </a:r>
            <a:r>
              <a:rPr lang="en-US" sz="2000" dirty="0">
                <a:latin typeface="+mn-lt"/>
              </a:rPr>
              <a:t>.</a:t>
            </a:r>
          </a:p>
          <a:p>
            <a:pPr algn="just"/>
            <a:r>
              <a:rPr lang="en-US" sz="2000" b="1" dirty="0">
                <a:latin typeface="+mn-lt"/>
              </a:rPr>
              <a:t>Renewable Energy Integration</a:t>
            </a:r>
            <a:r>
              <a:rPr lang="en-US" sz="2000" dirty="0" smtClean="0">
                <a:latin typeface="+mn-lt"/>
              </a:rPr>
              <a:t>: Adoption </a:t>
            </a:r>
            <a:r>
              <a:rPr lang="en-US" sz="2000" dirty="0">
                <a:latin typeface="+mn-lt"/>
              </a:rPr>
              <a:t>of </a:t>
            </a:r>
            <a:r>
              <a:rPr lang="en-US" sz="2000" b="1" dirty="0">
                <a:latin typeface="+mn-lt"/>
              </a:rPr>
              <a:t>smart city</a:t>
            </a:r>
            <a:r>
              <a:rPr lang="en-US" sz="2000" dirty="0">
                <a:latin typeface="+mn-lt"/>
              </a:rPr>
              <a:t> technologies and renewable energy </a:t>
            </a:r>
            <a:r>
              <a:rPr lang="en-US" sz="2000" dirty="0" smtClean="0">
                <a:latin typeface="+mn-lt"/>
              </a:rPr>
              <a:t>solutions.</a:t>
            </a:r>
            <a:r>
              <a:rPr lang="en-US" sz="2000" b="1" dirty="0" smtClean="0">
                <a:latin typeface="+mn-lt"/>
              </a:rPr>
              <a:t> </a:t>
            </a:r>
            <a:r>
              <a:rPr lang="en-US" sz="2000" dirty="0" smtClean="0">
                <a:latin typeface="+mn-lt"/>
              </a:rPr>
              <a:t>Integrating </a:t>
            </a:r>
            <a:r>
              <a:rPr lang="en-US" sz="2000" dirty="0">
                <a:latin typeface="+mn-lt"/>
              </a:rPr>
              <a:t>renewable energy, such as solar-powered street lighting and energy-efficient buildings, into road and urban development projects is a growing trend. Contractors with expertise in renewable energy solutions will find opportunities in both urban renewal and road infrastructure projects.</a:t>
            </a:r>
            <a:endParaRPr lang="en-US" sz="2000" b="1" dirty="0" smtClean="0">
              <a:latin typeface="+mn-lt"/>
            </a:endParaRPr>
          </a:p>
          <a:p>
            <a:pPr algn="just"/>
            <a:r>
              <a:rPr lang="en-US" sz="2000" b="1" dirty="0" smtClean="0">
                <a:latin typeface="+mn-lt"/>
              </a:rPr>
              <a:t>Green </a:t>
            </a:r>
            <a:r>
              <a:rPr lang="en-US" sz="2000" b="1" dirty="0">
                <a:latin typeface="+mn-lt"/>
              </a:rPr>
              <a:t>Building Certifications:</a:t>
            </a:r>
            <a:r>
              <a:rPr lang="en-US" sz="2000" dirty="0">
                <a:latin typeface="+mn-lt"/>
              </a:rPr>
              <a:t> As sustainability becomes more important, contractors can benefit by adopting green building certifications (e.g., LEED, EDGE) for new housing and commercial projects. These certifications can attract eco-conscious investors and reduce long-term operating costs for building owners.</a:t>
            </a:r>
          </a:p>
          <a:p>
            <a:pPr algn="just"/>
            <a:r>
              <a:rPr lang="en-US" sz="2000" b="1" dirty="0">
                <a:latin typeface="+mn-lt"/>
              </a:rPr>
              <a:t>Financing for Green Projects:</a:t>
            </a:r>
            <a:r>
              <a:rPr lang="en-US" sz="2000" dirty="0">
                <a:latin typeface="+mn-lt"/>
              </a:rPr>
              <a:t> International development banks and organizations like the World Bank and African Development Bank (</a:t>
            </a:r>
            <a:r>
              <a:rPr lang="en-US" sz="2000" dirty="0" err="1">
                <a:latin typeface="+mn-lt"/>
              </a:rPr>
              <a:t>AfDB</a:t>
            </a:r>
            <a:r>
              <a:rPr lang="en-US" sz="2000" dirty="0">
                <a:latin typeface="+mn-lt"/>
              </a:rPr>
              <a:t>) are increasingly offering financing for green infrastructure projects. Contractors that align their projects with sustainability goals can access funding through green bonds or climate-related grants</a:t>
            </a:r>
            <a:r>
              <a:rPr lang="en-US" sz="2000" dirty="0" smtClean="0">
                <a:latin typeface="+mn-lt"/>
              </a:rPr>
              <a:t>.</a:t>
            </a:r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61050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750" y="687237"/>
            <a:ext cx="11070858" cy="773701"/>
          </a:xfrm>
        </p:spPr>
        <p:txBody>
          <a:bodyPr/>
          <a:lstStyle/>
          <a:p>
            <a:r>
              <a:rPr lang="en-ZW" dirty="0"/>
              <a:t>Challenges &amp; Threats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0" y="1891862"/>
            <a:ext cx="12192000" cy="4966138"/>
          </a:xfrm>
        </p:spPr>
        <p:txBody>
          <a:bodyPr/>
          <a:lstStyle/>
          <a:p>
            <a:r>
              <a:rPr lang="en-US" b="1" dirty="0"/>
              <a:t>Currency Instability:</a:t>
            </a:r>
            <a:r>
              <a:rPr lang="en-US" dirty="0"/>
              <a:t> The devaluation of the </a:t>
            </a:r>
            <a:r>
              <a:rPr lang="en-US" dirty="0" err="1"/>
              <a:t>ZiG</a:t>
            </a:r>
            <a:r>
              <a:rPr lang="en-US" dirty="0"/>
              <a:t> by </a:t>
            </a:r>
            <a:r>
              <a:rPr lang="en-US" dirty="0" smtClean="0"/>
              <a:t>46% </a:t>
            </a:r>
            <a:r>
              <a:rPr lang="en-US" dirty="0" smtClean="0"/>
              <a:t>recently</a:t>
            </a:r>
            <a:r>
              <a:rPr lang="en-US" dirty="0" smtClean="0"/>
              <a:t> has made </a:t>
            </a:r>
            <a:r>
              <a:rPr lang="en-US" dirty="0"/>
              <a:t>it challenging for contractors paid in local currency to manage costs, especially with rising prices of imported materials.</a:t>
            </a:r>
          </a:p>
          <a:p>
            <a:r>
              <a:rPr lang="en-US" b="1" dirty="0"/>
              <a:t>Delayed Government Payments:</a:t>
            </a:r>
            <a:r>
              <a:rPr lang="en-US" dirty="0"/>
              <a:t> Contractors heavily reliant on government contracts face the risk of delayed payments due to fiscal constraints, impacting liquidity and leading to project delays.</a:t>
            </a:r>
          </a:p>
          <a:p>
            <a:r>
              <a:rPr lang="en-US" b="1" dirty="0"/>
              <a:t>Foreign Exchange Volatility:</a:t>
            </a:r>
            <a:r>
              <a:rPr lang="en-US" dirty="0"/>
              <a:t> While forex liberalization increases access to foreign currency, fluctuations in exchange rates can create unpredictable costs, especially for imported materials.</a:t>
            </a:r>
          </a:p>
          <a:p>
            <a:r>
              <a:rPr lang="en-US" b="1" dirty="0"/>
              <a:t>Inflationary Pressures:</a:t>
            </a:r>
            <a:r>
              <a:rPr lang="en-US" dirty="0"/>
              <a:t> Inflation continues to erode profit margins and increase the overall cost of doing business in Zimbabwe.</a:t>
            </a:r>
          </a:p>
          <a:p>
            <a:r>
              <a:rPr lang="en-US" b="1" dirty="0"/>
              <a:t>Regulatory &amp; Political Risk:</a:t>
            </a:r>
            <a:r>
              <a:rPr lang="en-US" dirty="0"/>
              <a:t> Frequent regulatory changes and political </a:t>
            </a:r>
            <a:r>
              <a:rPr lang="en-US" dirty="0" err="1" smtClean="0"/>
              <a:t>uncertaintys</a:t>
            </a:r>
            <a:r>
              <a:rPr lang="en-US" dirty="0" smtClean="0"/>
              <a:t> </a:t>
            </a:r>
            <a:r>
              <a:rPr lang="en-US" dirty="0"/>
              <a:t>could disrupt long-term projects and undermine investor confidence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86948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5499</TotalTime>
  <Words>459</Words>
  <Application>Microsoft Office PowerPoint</Application>
  <PresentationFormat>Widescreen</PresentationFormat>
  <Paragraphs>81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-apple-system</vt:lpstr>
      <vt:lpstr>Arial</vt:lpstr>
      <vt:lpstr>Arial Narrow</vt:lpstr>
      <vt:lpstr>Calibri</vt:lpstr>
      <vt:lpstr>Montserrat</vt:lpstr>
      <vt:lpstr>Montserrat Medium</vt:lpstr>
      <vt:lpstr>Montserrat SemiBold</vt:lpstr>
      <vt:lpstr>Roboto</vt:lpstr>
      <vt:lpstr>Times New Roman</vt:lpstr>
      <vt:lpstr>Wingdings 3</vt:lpstr>
      <vt:lpstr>Facet</vt:lpstr>
      <vt:lpstr>PowerPoint Presentation</vt:lpstr>
      <vt:lpstr>OUTLINE OF THE PRESENTATION</vt:lpstr>
      <vt:lpstr>Overview of Zimbabwe's Economic Conditions and Their Implications</vt:lpstr>
      <vt:lpstr>Opportunities in the Construction Industry</vt:lpstr>
      <vt:lpstr>PowerPoint Presentation</vt:lpstr>
      <vt:lpstr>Urban Renewal Projects</vt:lpstr>
      <vt:lpstr>PowerPoint Presentation</vt:lpstr>
      <vt:lpstr>Green Economy &amp; Sustainable Construction</vt:lpstr>
      <vt:lpstr>Challenges &amp; Threats</vt:lpstr>
      <vt:lpstr>Implications of Forex Liberalization</vt:lpstr>
      <vt:lpstr>Building Resilience </vt:lpstr>
      <vt:lpstr>Conclusion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Local Council internal and external Audit Processes.</dc:title>
  <dc:creator>user</dc:creator>
  <cp:lastModifiedBy>user</cp:lastModifiedBy>
  <cp:revision>406</cp:revision>
  <dcterms:created xsi:type="dcterms:W3CDTF">2021-06-23T19:09:04Z</dcterms:created>
  <dcterms:modified xsi:type="dcterms:W3CDTF">2024-10-03T14:55:43Z</dcterms:modified>
</cp:coreProperties>
</file>