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3" r:id="rId1"/>
  </p:sldMasterIdLst>
  <p:notesMasterIdLst>
    <p:notesMasterId r:id="rId25"/>
  </p:notesMasterIdLst>
  <p:sldIdLst>
    <p:sldId id="257" r:id="rId2"/>
    <p:sldId id="775" r:id="rId3"/>
    <p:sldId id="292" r:id="rId4"/>
    <p:sldId id="1231" r:id="rId5"/>
    <p:sldId id="1255" r:id="rId6"/>
    <p:sldId id="1253" r:id="rId7"/>
    <p:sldId id="1204" r:id="rId8"/>
    <p:sldId id="1252" r:id="rId9"/>
    <p:sldId id="1254" r:id="rId10"/>
    <p:sldId id="1226" r:id="rId11"/>
    <p:sldId id="1218" r:id="rId12"/>
    <p:sldId id="1217" r:id="rId13"/>
    <p:sldId id="1215" r:id="rId14"/>
    <p:sldId id="1246" r:id="rId15"/>
    <p:sldId id="1222" r:id="rId16"/>
    <p:sldId id="1248" r:id="rId17"/>
    <p:sldId id="1247" r:id="rId18"/>
    <p:sldId id="1220" r:id="rId19"/>
    <p:sldId id="1221" r:id="rId20"/>
    <p:sldId id="1251" r:id="rId21"/>
    <p:sldId id="1256" r:id="rId22"/>
    <p:sldId id="1199" r:id="rId23"/>
    <p:sldId id="319" r:id="rId2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man Chiswo" initials="SC" lastIdx="8" clrIdx="0">
    <p:extLst>
      <p:ext uri="{19B8F6BF-5375-455C-9EA6-DF929625EA0E}">
        <p15:presenceInfo xmlns:p15="http://schemas.microsoft.com/office/powerpoint/2012/main" userId="e21aa3d6b85273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9AF"/>
    <a:srgbClr val="FF99FF"/>
    <a:srgbClr val="0000FF"/>
    <a:srgbClr val="52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1" autoAdjust="0"/>
    <p:restoredTop sz="94630" autoAdjust="0"/>
  </p:normalViewPr>
  <p:slideViewPr>
    <p:cSldViewPr snapToGrid="0">
      <p:cViewPr varScale="1">
        <p:scale>
          <a:sx n="80" d="100"/>
          <a:sy n="80" d="100"/>
        </p:scale>
        <p:origin x="946" y="5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8F9C5AE-25D4-49E8-BD8C-C82F7E798DEE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2736E53-CF62-4E3C-8938-44D84F0AA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7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6E53-CF62-4E3C-8938-44D84F0AAE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9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83BD-5D80-44F5-8155-1295E66B0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77F05-1EFB-49F9-93C5-BC9FB6904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AC00D-CE32-4085-A48C-136F21CC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07B04-6406-4594-A661-14DE09A6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02650-F919-4FB3-A87C-6E17377D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5721-5BAF-4FA1-8A74-FF56C301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059F5-F8DA-4950-B4C2-309D9DB3A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9C30-09B3-46BA-97DF-D58AC56B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9C2C-E4ED-4FFB-8125-26F73E74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8AC8-65E9-4671-A0BF-B6517FAC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1B952-60ED-4C22-B36F-D082E611F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85176-5FEA-42D3-87BB-276BF4285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C46DC-9956-4172-A1F3-6D9B31B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B545-0126-4C5D-A59E-526C6A49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CF6D6-9D44-4615-8D2A-05EAD04E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7A65-E09E-4C5C-9C37-302F9C58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42193-563E-48A3-9D0F-F81E37C8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8B26C-0BCF-4FB3-B81E-BBA2B2C3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A223-2A3F-4E27-9C63-22D34424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59C4-E943-4AAC-99B2-E33DAF11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1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C77B-AF27-4D70-93B0-B4C48E95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2DDB-CF4E-4DF4-A4B1-A3B8129E2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6148-136B-4EED-8E69-008DF523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97C0-0BE4-4FE9-AC14-2E4DCE9D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245-A547-4EC7-AF87-ED410ADC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2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3147-4E4C-459B-AC8B-D778B0DB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8FD9-0F59-4E68-93D0-DAE4B340C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C35F6-5B7B-4E22-8818-CBDE65BF1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1DB48-2AEE-48CE-84B9-87A6C758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F6F0A-3770-4A28-B742-30E6B37A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1180-9C59-4052-B05E-42BE36A4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455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0FF4-B9A9-4D78-996C-3F9DE5DD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3C08C-C5A1-400D-8E7B-B928F28E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C3277-B5A5-4067-B7C4-65BBF23A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693F0-48E5-4CF1-A821-93F499105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B6E17-4DCE-47E4-9DB1-0D801969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7390E-BCB4-4529-9C6B-8B209292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8FBF1-684D-4732-9914-693A06FB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BC81-DFFF-4FD1-B8C8-52196CD8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2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E8CD-5417-4F4B-B795-7898D04B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82718-BA8D-4564-8A33-9CCEE981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829A6-EF82-4F46-A2BF-28E860B0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DF760-5B48-4642-85EF-C142F9AD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5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6FF3A-A9A8-4204-B5A5-1C0966FB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D23E9-D245-440C-B1FE-E36C2AA3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C8529-9511-41E8-9B45-5576278B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7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A433-9102-4067-8035-4F72DB94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7E66-2A07-4283-937A-C7B11F6D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4BACF-B1C8-426E-856C-67FFE37F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C1A7-18F2-4F53-A9D7-2F5BE936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FC500-34ED-4FB6-98AE-1D7B4CC7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8B3F-4F67-43DE-A976-4896F096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62D0-DEA4-4F30-8FD2-A1369BA7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1D648-FA98-44D0-8303-FC7E4A7BE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989E1-E834-47E4-A9C0-24B297D0A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1A36F-EED9-427C-9E59-C34159F8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C2ABC-7F7B-4151-9F79-17948D6C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0FC8A-64F7-434E-AD6C-6005D06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505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5792E-A6DA-4162-924F-F9447C51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9A370-CA82-45F4-856D-7B3B4B007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4E3D-1501-4ABB-ABFE-D09D23642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FE95D-AF9C-4381-8B29-63EA86B64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8D698-5747-4DCA-8324-61A5E0623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2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2.jpg"/><Relationship Id="rId5" Type="http://schemas.openxmlformats.org/officeDocument/2006/relationships/image" Target="../media/image7.jpeg"/><Relationship Id="rId10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18" y="1055274"/>
            <a:ext cx="7982171" cy="594004"/>
          </a:xfrm>
        </p:spPr>
        <p:txBody>
          <a:bodyPr>
            <a:noAutofit/>
          </a:bodyPr>
          <a:lstStyle/>
          <a:p>
            <a:br>
              <a:rPr kumimoji="0" lang="en-ZA" sz="1200" b="1" i="0" u="none" strike="noStrike" kern="120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ZA" sz="24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CIFOZ – AGM &amp; CONGRESS </a:t>
            </a:r>
            <a:r>
              <a:rPr lang="en-ZA" sz="24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2-5 October 2024</a:t>
            </a:r>
          </a:p>
          <a:p>
            <a:endParaRPr kumimoji="0" lang="en-ZA" sz="1000" b="1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en-ZA" sz="24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</a:t>
            </a:r>
            <a:r>
              <a:rPr lang="en-ZA" sz="24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AINABLE BUILT ENVIRONMENT</a:t>
            </a:r>
          </a:p>
          <a:p>
            <a:endParaRPr kumimoji="0" lang="en-ZA" sz="1000" b="1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en-ZA" sz="20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PRIVATE PARTNERSHIPS - ALTERNATIVE INFRASTRUCTURE PROCUREMENT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422DE31-28C1-40C8-B364-6539AAF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B8FF-5EE5-4BE2-B304-BD4B62CAD59A}" type="slidenum">
              <a:rPr lang="en-ZA" smtClean="0"/>
              <a:t>1</a:t>
            </a:fld>
            <a:endParaRPr lang="en-ZA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A3DE8ED-ADB1-A787-6D97-12BB030C48F8}"/>
              </a:ext>
            </a:extLst>
          </p:cNvPr>
          <p:cNvSpPr txBox="1">
            <a:spLocks/>
          </p:cNvSpPr>
          <p:nvPr/>
        </p:nvSpPr>
        <p:spPr>
          <a:xfrm>
            <a:off x="662718" y="6198323"/>
            <a:ext cx="7982171" cy="659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ZA" b="1" spc="-5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Eng. Sherman Chiswo</a:t>
            </a:r>
          </a:p>
          <a:p>
            <a:endParaRPr lang="en-ZA" b="1" spc="-5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0F64B-C433-459F-B8E1-2B71907AE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4203909" y="114921"/>
            <a:ext cx="899787" cy="103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14F79-BC08-440E-BC45-B111A1BC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66" y="5740713"/>
            <a:ext cx="799605" cy="634687"/>
          </a:xfrm>
          <a:prstGeom prst="rect">
            <a:avLst/>
          </a:prstGeom>
        </p:spPr>
      </p:pic>
      <p:pic>
        <p:nvPicPr>
          <p:cNvPr id="3074" name="Picture 2" descr="FABE Bisho Airport (EasterN Cape South Africa) - Scenery Packages -  X-Plane.Org Forum">
            <a:extLst>
              <a:ext uri="{FF2B5EF4-FFF2-40B4-BE49-F238E27FC236}">
                <a16:creationId xmlns:a16="http://schemas.microsoft.com/office/drawing/2014/main" id="{42880608-A579-4AA9-9BB7-EA7A66031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7265" b="-1"/>
          <a:stretch/>
        </p:blipFill>
        <p:spPr bwMode="auto">
          <a:xfrm>
            <a:off x="2168871" y="3226265"/>
            <a:ext cx="4806257" cy="2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5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Procurement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Structured process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financing of infrastructure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Upfront determination of affordability, risk allocation and VfM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sector capacity, expertise, efficiencies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sector funding, alleviates fiscal constraints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 layer of due diligence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transfer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Contributions to economic growth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empowerment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SMMEs development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FAC356-F18A-41DA-BA43-992A084A2E00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3F7FF30E-216E-4EFC-95B0-C2725A8E40D3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116CB3-990F-40D7-B711-6459DA6F2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339AE7-D82C-4518-9375-E361105B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27875B7-0B0A-4A57-A404-60089ACF3C24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69F343-76E5-41C9-8380-6169D32539B6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37" name="Group 31">
                <a:extLst>
                  <a:ext uri="{FF2B5EF4-FFF2-40B4-BE49-F238E27FC236}">
                    <a16:creationId xmlns:a16="http://schemas.microsoft.com/office/drawing/2014/main" id="{21DC239F-8253-40A5-89A3-3BF95F39FC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1CB9676-519A-4DD9-BAB5-6C6D8A3979F0}"/>
                    </a:ext>
                  </a:extLst>
                </p:cNvPr>
                <p:cNvCxnSpPr>
                  <a:cxnSpLocks/>
                  <a:stCxn id="40" idx="2"/>
                  <a:endCxn id="36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660FCA5-DB81-478F-A44A-FA42C9C63066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A1A4804-3313-4C45-BF10-2828087505AB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9BDFB13-5A20-4D54-B7E3-FBDC5A9B3649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27D59E2-F02E-4EC6-AD12-B8407852C753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9A6BE69-0A3D-4EAB-AE25-A1ADE206527A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455002-D184-48D0-964E-366B1520CFB4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0BDD6B-B0BB-4FDE-B116-720F8092FA78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7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FAC356-F18A-41DA-BA43-992A084A2E00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Transaction Advisor Perspective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9D44EB-D384-F7DF-44BC-BEA139E0F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2467" y="3532738"/>
            <a:ext cx="3614761" cy="2616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CB568-0549-90F8-71D8-10349182B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66" y="1041067"/>
            <a:ext cx="3777264" cy="22530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F4D89F-AE18-4C13-8C90-C5D8213D6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7957ED-E10C-470B-BDEB-4E1B84E99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B36817-AF8C-4322-BF5D-7FAF508056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162" y="3489451"/>
            <a:ext cx="3860318" cy="26781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BC4FA8-49D0-4ABC-BD03-49C662D37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467" y="1004754"/>
            <a:ext cx="3682947" cy="231825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0FCDEA7-A7C1-4118-9B6A-91DCE379C385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ACA9F9-4E69-4FEE-8613-B09191841C3D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3" name="Group 31">
                <a:extLst>
                  <a:ext uri="{FF2B5EF4-FFF2-40B4-BE49-F238E27FC236}">
                    <a16:creationId xmlns:a16="http://schemas.microsoft.com/office/drawing/2014/main" id="{B0302ADC-6CBE-4C32-800A-62D961405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71D8C4D-EB8B-499F-9408-271A4BEE14F7}"/>
                    </a:ext>
                  </a:extLst>
                </p:cNvPr>
                <p:cNvCxnSpPr>
                  <a:cxnSpLocks/>
                  <a:stCxn id="46" idx="2"/>
                  <a:endCxn id="42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B779F21-384B-4361-A190-DE25FFE5B531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BFBF78A-D3AC-4B01-91C6-5524C06D427F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BED813C-CD6E-4B16-BF0C-E9836AF90E70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8D57E6A-3B2A-41B3-A90E-81074D574DB9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D168767-C480-4562-8AB2-1EA4D76318E3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FD51CB4-8B60-43EB-BA8B-12D3D946116B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35E905-5D93-4499-BD86-9B2DDCB707CA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82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FAC356-F18A-41DA-BA43-992A084A2E00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Party Proposal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A0979-E364-1122-97FD-1A141D23FE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673" y="1027698"/>
            <a:ext cx="7175614" cy="330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295E1-8409-6F0B-5B2A-08278A33B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673" y="4462224"/>
            <a:ext cx="3776719" cy="1821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0BCDD-9FDC-1948-DE70-FB3A6CAFDA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590" y="4462224"/>
            <a:ext cx="2930329" cy="23957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BA0FC6-3DE8-427A-AF9A-2E9B45992C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0B5059-A7A4-41CE-AD0C-BD3C8D638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AFBEAB2-199C-4ED2-BD36-C76F205DF9FC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20F7BEE-2DEF-47E3-920F-C06F847697A0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51" name="Group 31">
                <a:extLst>
                  <a:ext uri="{FF2B5EF4-FFF2-40B4-BE49-F238E27FC236}">
                    <a16:creationId xmlns:a16="http://schemas.microsoft.com/office/drawing/2014/main" id="{18F9A972-D442-47F3-A1C4-208B673068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DF6277F-DB1E-4376-8153-6C110BB2D200}"/>
                    </a:ext>
                  </a:extLst>
                </p:cNvPr>
                <p:cNvCxnSpPr>
                  <a:cxnSpLocks/>
                  <a:stCxn id="54" idx="2"/>
                  <a:endCxn id="50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D11C844-9EE9-4E8D-B6D3-DEEA6A7E289E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770FB8-D7C6-4623-BBF1-143573153E85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46C4A72-1E8E-4708-A312-FF7561E79D3C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E11C5E3-A50C-4CB5-AF22-4A8D5B96C23D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E68C0B-FDE1-4C2A-9EEF-C32FDB0B99A5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A4FFE3-8E61-4375-935E-BF192FDC5E8E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437F974-C90F-455C-B57B-17A4E1F70559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4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5" y="999776"/>
            <a:ext cx="7599873" cy="508566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Design, Build, Finance, Operate, Transfer (DBFOT)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investment R500 million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period: 3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25-year operating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 required: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Z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 </a:t>
            </a:r>
            <a:r>
              <a:rPr kumimoji="0" lang="en-ZA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</a:t>
            </a: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 stake for the community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after 10 years and 70% after 20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Party offered the 10% to community for free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570 jobs created during construction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jobs anticipated during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Preferential procurement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SMMEs development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close: 20 June 2023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FAC356-F18A-41DA-BA43-992A084A2E00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Window Skywalk – Contract Particulars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4F8CA3-D212-4059-8DB8-8F6BED628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9220A1-7D18-47C2-90C5-7FACAF90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4A1B5A8-EA53-4DE8-B70B-E6EDEF220420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69AC7CA-E4AA-4ACD-A38A-01D824982B94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8" name="Group 31">
                <a:extLst>
                  <a:ext uri="{FF2B5EF4-FFF2-40B4-BE49-F238E27FC236}">
                    <a16:creationId xmlns:a16="http://schemas.microsoft.com/office/drawing/2014/main" id="{046107A3-CB2B-44B1-8BC2-FE541C9DE7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B955CDD-69F2-4F60-9ACF-3C7826D36703}"/>
                    </a:ext>
                  </a:extLst>
                </p:cNvPr>
                <p:cNvCxnSpPr>
                  <a:cxnSpLocks/>
                  <a:stCxn id="51" idx="2"/>
                  <a:endCxn id="47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F2897C8-03FD-4D01-9BDA-A8E14E3BBD8F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7C7BC84-AA49-4993-B7FA-34111B277112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4F55B9D-C65E-48A9-BFF2-EA5E37309647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80092C-B890-4FB6-B0C7-89E645F50BB8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0457A29-F88E-475B-A328-9A44FD28994D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122C66-36B4-42A7-89C6-1766829B4DF8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FF4CB6-A921-4625-9AB3-C8CD258923A4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76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95D03-F3B0-FA57-6188-C872683B7A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196" y="1170443"/>
            <a:ext cx="7466170" cy="45053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B3C780-CE67-B1B9-3537-F0C6FAEAABF9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Altitude Training Centre – Belfast, Mpumalanga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0275902-D240-4FD2-9F31-518A0FC11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ED1EB7-808B-4B0D-8CBB-2F74EC1F7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5236B56-7979-4A38-8AFC-D5610F1A3470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CDD4325-DCC5-41F4-BF9B-3ED2693A3008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56" name="Group 31">
                <a:extLst>
                  <a:ext uri="{FF2B5EF4-FFF2-40B4-BE49-F238E27FC236}">
                    <a16:creationId xmlns:a16="http://schemas.microsoft.com/office/drawing/2014/main" id="{48DA35E8-3D9D-4DA5-AE3D-083A362BFC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96FE4A3-E451-4A94-A537-C4C1A6AE85D7}"/>
                    </a:ext>
                  </a:extLst>
                </p:cNvPr>
                <p:cNvCxnSpPr>
                  <a:cxnSpLocks/>
                  <a:stCxn id="59" idx="2"/>
                  <a:endCxn id="55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1A01B59-30C1-4F42-B4A6-2BEA1B68683C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88491AB-B9D8-4349-BF77-04164AFECB39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C415511-BE2D-4E44-B66E-6CB16DAF7EA5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3C6C82F-2514-445A-89FB-FA0081864E48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E5142ED-05E7-4790-8E75-620124B7DB51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B45B8D1-40EF-4855-9F0B-82E4EAE522CC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87DF676-5F68-4200-A322-E5AD630835E9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16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E5C71-968F-2785-F0F8-821934097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740" y="1102398"/>
            <a:ext cx="7144800" cy="436019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810F848-7865-4832-BE35-4AA376DCC8B6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Altitude Training Centre – Belfast, Mpumalanga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A88F4B9-9594-4B07-BC6A-5E87C1EBD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7AE4FA9-AE4D-4830-8E53-BD4A4DA7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8D1EC56-F8D5-45B5-B249-B65A30A26279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EAB019-45DA-4D72-B72D-D51DD4E6113B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56" name="Group 31">
                <a:extLst>
                  <a:ext uri="{FF2B5EF4-FFF2-40B4-BE49-F238E27FC236}">
                    <a16:creationId xmlns:a16="http://schemas.microsoft.com/office/drawing/2014/main" id="{582A99C6-7660-430D-9D51-5DBDE2B461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51024B5-AB67-47E5-9B4A-E114873AA1CB}"/>
                    </a:ext>
                  </a:extLst>
                </p:cNvPr>
                <p:cNvCxnSpPr>
                  <a:cxnSpLocks/>
                  <a:stCxn id="59" idx="2"/>
                  <a:endCxn id="55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62E7D98-DABE-43B3-A4B4-DCFA29611296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341E016-7739-41EF-9939-46D2ECB33C28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C3FA55C-2D96-46A4-88CB-03F3F84DB0CD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5CC0FEB-D851-4582-8229-976043179E21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A862DC9-5C3C-4518-B3FA-090992F1EBC2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7C3A569-BD94-43AC-B281-7C0D59896602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47C091-5217-44C7-A1DC-CE9701C3D79A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07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3904B-A00A-D609-E3BA-CAA001B09E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99" y="996938"/>
            <a:ext cx="7599873" cy="486412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90506FA-344A-4236-A54A-B6D1963046F2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Altitude Training Centre – Belfast, Mpumalanga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5EB75C-651E-46B6-95A0-9612D4BE5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AEB724-7C97-4575-9E45-05D620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F634084-5648-4AD5-808B-EFFDA929B26C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D57BAC-3948-432D-A6B2-DB523CC2EDDC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9" name="Group 31">
                <a:extLst>
                  <a:ext uri="{FF2B5EF4-FFF2-40B4-BE49-F238E27FC236}">
                    <a16:creationId xmlns:a16="http://schemas.microsoft.com/office/drawing/2014/main" id="{566E1A3E-AC2C-43DC-9347-B6E22E180C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1F7B6B1-DEF8-4919-8B5F-F1F49062398C}"/>
                    </a:ext>
                  </a:extLst>
                </p:cNvPr>
                <p:cNvCxnSpPr>
                  <a:cxnSpLocks/>
                  <a:stCxn id="52" idx="2"/>
                  <a:endCxn id="48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1D28E9-F081-48C4-85CC-173F91961534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7F63BB3-F4D3-4FBC-90A8-6B53CB12465D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BE37D3C-3374-441E-9F07-F23B360DAB39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A303724-E4E5-478A-B90C-59AAE7F1194D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AACAFD5-13AF-468B-89AE-CFF03F2FFB48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7144A28-8B54-423E-B71F-545BFD50D1D9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EDC263-C5CD-45AC-A1E2-5C484201A465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46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5" y="999776"/>
            <a:ext cx="7599873" cy="508566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Design, Build, Finance, Operate, Transfer (DBFOT)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Initiated by Provincial Government on traditional procurement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investment R5,2 billion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period: 5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30-year operating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1020 jobs created during construction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550 jobs anticipated during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Preferential procurement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SMMEs development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status: 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Bulk services construction in progress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Appraisal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FAC356-F18A-41DA-BA43-992A084A2E00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Altitude Training Centre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17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D8BA5E1-0596-4AE7-9BA5-96BF3F2D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E4FF38-A76F-4314-90BE-1122BDEF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ED61960-1D1F-4231-AED2-D5FE8EF81D7B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3B8E577-6C97-4752-857A-90BF705AB82D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8" name="Group 31">
                <a:extLst>
                  <a:ext uri="{FF2B5EF4-FFF2-40B4-BE49-F238E27FC236}">
                    <a16:creationId xmlns:a16="http://schemas.microsoft.com/office/drawing/2014/main" id="{86F077E0-C51C-49AD-A385-D70C63CA5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7BC772D-6C07-4A3D-BE75-3ED69BE6C208}"/>
                    </a:ext>
                  </a:extLst>
                </p:cNvPr>
                <p:cNvCxnSpPr>
                  <a:cxnSpLocks/>
                  <a:stCxn id="51" idx="2"/>
                  <a:endCxn id="47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207B855-65D2-4776-8E8D-BB9C3BCB951D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000C8E5-E150-4D82-9604-34CF435C1B1C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91F2338-6DD8-47DF-B8E2-774871CDEE0D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C2E843B-3100-49D4-B7FA-9EDD114EB64E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F9DCC3F-8422-4530-BA17-5B661FE20EF1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EF8F52-391A-40E0-BA48-E31CF5C98FB5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5E90D7-1081-4C97-B5CF-93D5D3489C48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54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5451CE-7CD5-4F44-D2DF-B54A86993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911" y="941472"/>
            <a:ext cx="3088089" cy="5331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5D5B1-79C0-7513-A88B-762F178487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026" y="3769930"/>
            <a:ext cx="4442434" cy="2159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DCAC57-6245-53B1-C586-CDDAD5A99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170" y="971598"/>
            <a:ext cx="2238375" cy="203835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BF80B19-53BC-4448-84FB-0F3187E466BE}"/>
              </a:ext>
            </a:extLst>
          </p:cNvPr>
          <p:cNvSpPr txBox="1">
            <a:spLocks/>
          </p:cNvSpPr>
          <p:nvPr/>
        </p:nvSpPr>
        <p:spPr>
          <a:xfrm>
            <a:off x="1354346" y="532780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and Creative Industry Hub, White River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CCD3642-66ED-4406-BAC7-0DA5C2423F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8E540B-4AC1-43ED-93A8-A879E789E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CE18771-B195-4581-B9D4-843785D901F5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357FDD-1727-4F1A-9661-AA2C6ACD02A8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id="{DC946078-BBDA-44DB-BA55-57E4D58507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5A09DB8-8CEF-4EED-BA20-BE612DF2BB89}"/>
                    </a:ext>
                  </a:extLst>
                </p:cNvPr>
                <p:cNvCxnSpPr>
                  <a:cxnSpLocks/>
                  <a:stCxn id="43" idx="2"/>
                  <a:endCxn id="39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1FA26A2-93ED-4617-A64B-068635143CEC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738527-57FE-4167-8876-F8524CBAFDF9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24A99FF-69DD-472E-8626-69393407B9B3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0371C2-98E9-44B3-A3AA-2FDC44E53FB8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8FD5AD1-12E6-4450-9B24-9B62FAFFA985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7867C2-01CA-4886-BA4F-8B2BA88718BF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E65CF2-397E-4F56-A2A2-EA723186D84E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72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19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1E9C6-8014-276D-2792-3354DB84E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391" y="1782000"/>
            <a:ext cx="7885944" cy="259560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D718CAA-88E1-B89F-6B68-160931209EE8}"/>
              </a:ext>
            </a:extLst>
          </p:cNvPr>
          <p:cNvSpPr txBox="1">
            <a:spLocks/>
          </p:cNvSpPr>
          <p:nvPr/>
        </p:nvSpPr>
        <p:spPr>
          <a:xfrm>
            <a:off x="1354346" y="532780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and Creative Industry Hub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390B1D-5BBD-47B9-82F2-B5EAAB622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36C488-2E2F-4D42-81FA-8BFA6A349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5D23620-4484-463D-B722-B990F244D0BC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41F15C-63BB-4DD5-A613-EB950EBA0F37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37" name="Group 31">
                <a:extLst>
                  <a:ext uri="{FF2B5EF4-FFF2-40B4-BE49-F238E27FC236}">
                    <a16:creationId xmlns:a16="http://schemas.microsoft.com/office/drawing/2014/main" id="{6F005274-E5B0-4FDD-930A-D1E928BB7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A5075A6-5970-4AF9-A6CF-2A5053C9BD2D}"/>
                    </a:ext>
                  </a:extLst>
                </p:cNvPr>
                <p:cNvCxnSpPr>
                  <a:cxnSpLocks/>
                  <a:stCxn id="40" idx="2"/>
                  <a:endCxn id="36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A39F6C6-DA6A-47C6-A5E4-C3F02B0E9745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40FA23-42E7-430D-BC1E-F3517E27473E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735DEF-F6B4-4E50-9AF6-2A497357B003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E3CDB2F-A793-4000-AEAD-EE86DA0F03C6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09EB17A-F3F8-41ED-97DE-CE42BB27B1DA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95BCEB-FAA4-411C-BF04-37CB71255A74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4588D9-BDD7-4EF9-B4B5-B90850DBA587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00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54346" y="666237"/>
            <a:ext cx="7821261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Focus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Delivery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Procurement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Experience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Pre-requisites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E09812-0782-4B87-9A50-F13BD5F3629E}"/>
              </a:ext>
            </a:extLst>
          </p:cNvPr>
          <p:cNvSpPr txBox="1">
            <a:spLocks/>
          </p:cNvSpPr>
          <p:nvPr/>
        </p:nvSpPr>
        <p:spPr>
          <a:xfrm>
            <a:off x="1354347" y="0"/>
            <a:ext cx="7789654" cy="638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ts val="4000"/>
              </a:lnSpc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ooter Placeholder 18">
            <a:extLst>
              <a:ext uri="{FF2B5EF4-FFF2-40B4-BE49-F238E27FC236}">
                <a16:creationId xmlns:a16="http://schemas.microsoft.com/office/drawing/2014/main" id="{6B28973A-BE56-4C6E-B16D-D6FF29FD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42202"/>
            <a:ext cx="9144000" cy="6384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3" defTabSz="457200">
              <a:defRPr/>
            </a:pPr>
            <a:r>
              <a:rPr kumimoji="0" lang="en-ZA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kumimoji="0" lang="en-ZA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Slide Number Placeholder 19">
            <a:extLst>
              <a:ext uri="{FF2B5EF4-FFF2-40B4-BE49-F238E27FC236}">
                <a16:creationId xmlns:a16="http://schemas.microsoft.com/office/drawing/2014/main" id="{6594D093-E1FC-415B-A792-0BCB528719D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CE4618-55E8-4274-AB49-811BE0F5B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10149C-8300-4237-97AC-A58412B5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E978424-17D6-43F1-98B8-28A2D7DF3936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9C154FA-C6ED-4B87-B34F-5292A2CF8897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20" name="Group 31">
                <a:extLst>
                  <a:ext uri="{FF2B5EF4-FFF2-40B4-BE49-F238E27FC236}">
                    <a16:creationId xmlns:a16="http://schemas.microsoft.com/office/drawing/2014/main" id="{9D683E08-D2A7-473A-9582-4F381C4B07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724C1B2-C801-43E9-AA03-89AB1A7ADD18}"/>
                    </a:ext>
                  </a:extLst>
                </p:cNvPr>
                <p:cNvCxnSpPr>
                  <a:cxnSpLocks/>
                  <a:stCxn id="23" idx="2"/>
                  <a:endCxn id="32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7BF67CC-605F-444B-8D88-ABFC49017127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CB61D-BC84-49DE-A384-80A3017A00EE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8C18CEF-D694-4A68-A7C9-1626FA06E85F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D3DC866-FA41-4274-928D-4EE775AFA3C6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850BFEC-4F9C-4DF9-96E3-521975142172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1663A9-EB97-46E3-87A6-7FAA06704A5B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D471B7-D990-42E5-BDC5-4D1AA7A7A1C3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87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Project Examples</a:t>
            </a:r>
            <a:endParaRPr lang="en-ZA" sz="24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5" y="999776"/>
            <a:ext cx="7599873" cy="508566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Design, Build, Finance, Operate, Transfer (DBFOT)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Initiated by Provincial Government on traditional procurement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investment R1.2 billion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period: 3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25-year operating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 jobs created during construction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375 jobs anticipated during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Preferential procurement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SMMEs development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status: Procurement Phase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DFAC356-F18A-41DA-BA43-992A084A2E00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and Creative Industry Hub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FDDA8EF9-9B3C-4D3E-AF2A-91E2E8E61266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6C708B-C80D-4EF4-940C-6303CA3BC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1A142F-9AB6-481D-975D-A33C6CC2F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2F6AC80-D322-4612-8CA7-FFD45EBCA61B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C58D9D2-480A-4D6A-96E8-76C248119D57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37" name="Group 31">
                <a:extLst>
                  <a:ext uri="{FF2B5EF4-FFF2-40B4-BE49-F238E27FC236}">
                    <a16:creationId xmlns:a16="http://schemas.microsoft.com/office/drawing/2014/main" id="{26133DA2-6C08-46C6-9F45-8632755D9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BB466F7-2C21-40FC-84F4-CB9277EA0D5F}"/>
                    </a:ext>
                  </a:extLst>
                </p:cNvPr>
                <p:cNvCxnSpPr>
                  <a:cxnSpLocks/>
                  <a:stCxn id="40" idx="2"/>
                  <a:endCxn id="36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64518B9-3B2E-4B2D-8599-12B37B7B0B20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1D383F4-C8F6-442A-BCFA-721A6262187B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4B72596-C532-4F27-A701-BE36EF68D4D8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A824F7-9AAD-48F8-870D-255F17E32ECC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8C040DE-BE92-4599-8849-7308B9C5B4C4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984D3B-36C4-4D10-BD8B-43F9C3F111EC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8914F3-CB89-4F48-B438-5A2DB7E23763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80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Pre-requisites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Macroeconomic stability</a:t>
            </a:r>
          </a:p>
          <a:p>
            <a:pPr marL="34290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term finance</a:t>
            </a:r>
          </a:p>
          <a:p>
            <a:pPr marL="34290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Attraction of FDI, investment protection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Finance Institutions (DFIs) support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Unit, effective PPP approval process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Transaction Advisors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Preparation Fund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Pipeline of bankable projects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Benchmarking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3F7FF30E-216E-4EFC-95B0-C2725A8E40D3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21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B62424-CD9C-4825-85AE-351D3412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7D04A7-CE24-412F-BF6E-2E2048DBF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FBB2020-BF91-49CA-9F2B-CC3CD7799432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A7D1633-9550-4FED-B245-1488A6B1AD41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5" name="Group 31">
                <a:extLst>
                  <a:ext uri="{FF2B5EF4-FFF2-40B4-BE49-F238E27FC236}">
                    <a16:creationId xmlns:a16="http://schemas.microsoft.com/office/drawing/2014/main" id="{E795DD9C-DFFE-43D0-AE06-EBFFA529B1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9A42D1E-585A-4794-A5CD-B178CE654C9A}"/>
                    </a:ext>
                  </a:extLst>
                </p:cNvPr>
                <p:cNvCxnSpPr>
                  <a:cxnSpLocks/>
                  <a:stCxn id="48" idx="2"/>
                  <a:endCxn id="44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73C569C-8D29-4044-8D91-3709B0C067E4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6A78D0E-9353-4A32-BE6A-541FCF97D3DE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43B90D-7505-4D08-A603-915995488C62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EA5494-F7F9-4154-935A-1DE7684BEAC3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689ECA8-963C-42EB-B99E-358D29BB4687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F6F9BB-2191-4F99-8272-C3BF07D7B5DD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0C07E9-F910-49A6-9A01-1B8BD0C5E78F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54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897489"/>
            <a:ext cx="7599873" cy="5085665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CIFOZ - partnerships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a PPP market – stability, ringfence for investment</a:t>
            </a:r>
          </a:p>
          <a:p>
            <a:pPr marL="342900" lvl="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Formalise engagement with ZIDA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Unit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opportunities, us$ 2bn towards construction 2023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Capacitation of contractors, best practice 15 to 30% equity investment in PPPs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Toolkits – Water, Solid Waste &amp; Tourism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</a:p>
          <a:p>
            <a:pPr marL="342900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of the economy: best practice 10% of GDP</a:t>
            </a:r>
          </a:p>
          <a:p>
            <a:pPr marL="685800" lvl="1" indent="-34290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alt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3F7FF30E-216E-4EFC-95B0-C2725A8E40D3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22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B62424-CD9C-4825-85AE-351D3412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7D04A7-CE24-412F-BF6E-2E2048DBF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4B707B1-4ACE-41FF-AFCC-B0BB33D5B203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ED04FC-DD44-4935-8CF9-20CE53ED7FE9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36" name="Group 31">
                <a:extLst>
                  <a:ext uri="{FF2B5EF4-FFF2-40B4-BE49-F238E27FC236}">
                    <a16:creationId xmlns:a16="http://schemas.microsoft.com/office/drawing/2014/main" id="{26E52E02-8A84-4B5C-A265-4AC2773988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C6B1E1A-5BD7-409E-96E5-AE9F23F00653}"/>
                    </a:ext>
                  </a:extLst>
                </p:cNvPr>
                <p:cNvCxnSpPr>
                  <a:cxnSpLocks/>
                  <a:stCxn id="39" idx="2"/>
                  <a:endCxn id="35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DEE4468-545A-49C7-9DA6-5CF555F7F118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757183C-C2D2-454E-A1B8-941F355D435D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F98C01F-BDAA-48B0-923C-F3F601A52E32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069067E-09D2-4FCF-85DC-31986318B11E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93995AE-AD5C-485E-8AA3-E21FAA0B43C3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60BF9E-4BFB-4C6F-A66F-417CF15DB84C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047368-6538-4788-92C1-42FBD770BB33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6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85CD96B-CAD7-40A9-AEC8-F22E7059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19559"/>
            <a:ext cx="9144000" cy="6384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5C1D4D3-C385-4F74-897C-8C86DBA3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31853" y="6281071"/>
            <a:ext cx="2057400" cy="516078"/>
          </a:xfrm>
        </p:spPr>
        <p:txBody>
          <a:bodyPr/>
          <a:lstStyle/>
          <a:p>
            <a:fld id="{1FF7B8FF-5EE5-4BE2-B304-BD4B62CAD59A}" type="slidenum">
              <a:rPr lang="en-ZA" sz="16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fld>
            <a:endParaRPr lang="en-ZA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4B90D5F-DD7F-4D18-9915-9833A773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3" y="197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204D84E-B820-4AAF-9992-67F30058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5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ZA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7416CF4D-F1F0-48CF-86EB-DD871C7C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8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00FEA42D-61F8-4452-A45B-70FCFA695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4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18D87874-EF5E-4BD6-B33F-C37427DC0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2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DEDE3D6E-9882-4A13-B50F-ED8C3316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4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A1E57152-A5A0-457D-A6E9-4A6132DC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14B35005-3BFB-48A7-95B3-B60F1332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FC92A8E2-41D9-4F5F-8525-50BC68B0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ZA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770340-E41A-4F42-B9D6-4B957CBF5505}"/>
              </a:ext>
            </a:extLst>
          </p:cNvPr>
          <p:cNvSpPr txBox="1"/>
          <p:nvPr/>
        </p:nvSpPr>
        <p:spPr>
          <a:xfrm>
            <a:off x="1111047" y="548051"/>
            <a:ext cx="71480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ZA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ZA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endParaRPr lang="en-ZA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ZA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  <a:p>
            <a:pPr algn="ctr">
              <a:lnSpc>
                <a:spcPct val="150000"/>
              </a:lnSpc>
            </a:pPr>
            <a:endParaRPr lang="en-ZA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ZA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32F53-42E7-4A21-9C51-A96E1E5F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CB5980-9048-4C3B-8A34-F5523A3A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B6CA8-0D66-412D-A988-AA9CCBBED5BE}"/>
              </a:ext>
            </a:extLst>
          </p:cNvPr>
          <p:cNvSpPr txBox="1"/>
          <p:nvPr/>
        </p:nvSpPr>
        <p:spPr>
          <a:xfrm>
            <a:off x="2732445" y="348934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www.horsteinprojects.com</a:t>
            </a:r>
          </a:p>
        </p:txBody>
      </p:sp>
    </p:spTree>
    <p:extLst>
      <p:ext uri="{BB962C8B-B14F-4D97-AF65-F5344CB8AC3E}">
        <p14:creationId xmlns:p14="http://schemas.microsoft.com/office/powerpoint/2010/main" val="34937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8656895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Expertise &amp; Market Focus</a:t>
            </a:r>
            <a:endParaRPr lang="en-ZA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85CD96B-CAD7-40A9-AEC8-F22E7059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19559"/>
            <a:ext cx="9144000" cy="6384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5C1D4D3-C385-4F74-897C-8C86DBA3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31853" y="6281071"/>
            <a:ext cx="2057400" cy="516078"/>
          </a:xfrm>
        </p:spPr>
        <p:txBody>
          <a:bodyPr/>
          <a:lstStyle/>
          <a:p>
            <a:fld id="{1FF7B8FF-5EE5-4BE2-B304-BD4B62CAD59A}" type="slidenum">
              <a:rPr lang="en-ZA" sz="16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en-ZA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015F95B-F739-4A9A-BFFD-FD8E491BD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8" y="806177"/>
            <a:ext cx="3368567" cy="5275027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expertise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transaction advisory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Feasibility studies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</a:t>
            </a:r>
            <a:r>
              <a:rPr lang="en-GB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packaging</a:t>
            </a:r>
            <a:endParaRPr lang="en-GB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PPP Contract Management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45AEE9A-5C83-4099-8C28-C430BD002E4B}"/>
              </a:ext>
            </a:extLst>
          </p:cNvPr>
          <p:cNvSpPr txBox="1">
            <a:spLocks/>
          </p:cNvSpPr>
          <p:nvPr/>
        </p:nvSpPr>
        <p:spPr>
          <a:xfrm>
            <a:off x="5051395" y="806177"/>
            <a:ext cx="3613212" cy="527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Focus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lvl="0" algn="just"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</a:p>
          <a:p>
            <a:pPr lvl="0" algn="just"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</a:t>
            </a:r>
          </a:p>
          <a:p>
            <a:pPr lvl="0" algn="just"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ransport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Accommodation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Sports symbol ⬇ Vector Image by © Klava | Vector Stock 9528451">
            <a:extLst>
              <a:ext uri="{FF2B5EF4-FFF2-40B4-BE49-F238E27FC236}">
                <a16:creationId xmlns:a16="http://schemas.microsoft.com/office/drawing/2014/main" id="{4F9B6D43-FC35-40F9-BABF-AE409D66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1" y="2067633"/>
            <a:ext cx="310718" cy="2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irplane travel tourism symbol Royalty Free Vector Image">
            <a:extLst>
              <a:ext uri="{FF2B5EF4-FFF2-40B4-BE49-F238E27FC236}">
                <a16:creationId xmlns:a16="http://schemas.microsoft.com/office/drawing/2014/main" id="{63CFB904-676B-4CBC-AA55-F77C73445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1557" y="1287189"/>
            <a:ext cx="258969" cy="2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wer Plant Symbol Images, Stock Photos &amp; Vectors | Shutterstock">
            <a:extLst>
              <a:ext uri="{FF2B5EF4-FFF2-40B4-BE49-F238E27FC236}">
                <a16:creationId xmlns:a16="http://schemas.microsoft.com/office/drawing/2014/main" id="{3FCBC474-341A-40CD-A4CE-F56B0A1D8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2717" y="2421703"/>
            <a:ext cx="425016" cy="2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Water Symbol High Res Stock Images | Shutterstock">
            <a:extLst>
              <a:ext uri="{FF2B5EF4-FFF2-40B4-BE49-F238E27FC236}">
                <a16:creationId xmlns:a16="http://schemas.microsoft.com/office/drawing/2014/main" id="{D7327481-3636-465B-9331-62B241A26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9856" y="3272869"/>
            <a:ext cx="251549" cy="2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060DF5-175D-4C7D-B385-777340B7EF4F}"/>
              </a:ext>
            </a:extLst>
          </p:cNvPr>
          <p:cNvSpPr txBox="1"/>
          <p:nvPr/>
        </p:nvSpPr>
        <p:spPr>
          <a:xfrm>
            <a:off x="7004183" y="6429906"/>
            <a:ext cx="1150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www.horstein.com</a:t>
            </a:r>
          </a:p>
        </p:txBody>
      </p:sp>
      <p:pic>
        <p:nvPicPr>
          <p:cNvPr id="1026" name="Picture 2" descr="Very Big Size Black And White Highway Symbol Stock Photo, Picture And  Royalty Free Image. Image 12982739.">
            <a:extLst>
              <a:ext uri="{FF2B5EF4-FFF2-40B4-BE49-F238E27FC236}">
                <a16:creationId xmlns:a16="http://schemas.microsoft.com/office/drawing/2014/main" id="{C11B616F-8B8C-48C6-BA44-7E54FF52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02" y="2877918"/>
            <a:ext cx="205953" cy="2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ffice-Space Icons - Free SVG &amp; PNG ...">
            <a:extLst>
              <a:ext uri="{FF2B5EF4-FFF2-40B4-BE49-F238E27FC236}">
                <a16:creationId xmlns:a16="http://schemas.microsoft.com/office/drawing/2014/main" id="{1E724F62-442D-4BC4-AC0D-EAF51BD6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77" y="3632656"/>
            <a:ext cx="323765" cy="3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99F18-4FE3-43C1-B0CF-0AC13EB97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856" y="4096481"/>
            <a:ext cx="250670" cy="242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EED80-AD16-4175-ABE7-2E9566FC6B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393"/>
          <a:stretch/>
        </p:blipFill>
        <p:spPr>
          <a:xfrm>
            <a:off x="4789856" y="1652803"/>
            <a:ext cx="323688" cy="3031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A48F19-BE09-45F9-9CAA-8C324E0C19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6D9E8AE-ECDA-453A-8155-822CAEF269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C1EB5A9-091C-4370-B953-A047EFD2572A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7DD1A51-004F-4D83-975B-0459AE52AE09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67" name="Group 31">
                <a:extLst>
                  <a:ext uri="{FF2B5EF4-FFF2-40B4-BE49-F238E27FC236}">
                    <a16:creationId xmlns:a16="http://schemas.microsoft.com/office/drawing/2014/main" id="{B0612319-C51C-4E26-8AD8-324A85748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9173F74-98A6-4E1A-8D1D-22DA04B06A08}"/>
                    </a:ext>
                  </a:extLst>
                </p:cNvPr>
                <p:cNvCxnSpPr>
                  <a:cxnSpLocks/>
                  <a:stCxn id="70" idx="2"/>
                  <a:endCxn id="66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15717C0-87E1-4907-B845-DC37F303954C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93E4C7F-F4BA-486E-B57D-80A8632364A8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C3472F7-F95D-473E-9113-866E4CA285B8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ED8D09E-9C23-4E2B-A7D2-BCB059B2F070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F37328F-C12D-4499-8963-7F7442D1034B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55BE9E3-36AC-4B4D-8B2D-312A8E3E9F4F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C46D88D-C757-4935-8EC6-81B33454DD09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  <p:pic>
        <p:nvPicPr>
          <p:cNvPr id="4098" name="Picture 2" descr="4,520,100+ Ict Icon Stock Illustrations, Royalty-Free Vector ...">
            <a:extLst>
              <a:ext uri="{FF2B5EF4-FFF2-40B4-BE49-F238E27FC236}">
                <a16:creationId xmlns:a16="http://schemas.microsoft.com/office/drawing/2014/main" id="{3C6D0515-3894-4EC3-AE6C-54F51EBA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46" y="4406295"/>
            <a:ext cx="450957" cy="3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2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71" y="2442874"/>
            <a:ext cx="6349141" cy="3626700"/>
          </a:xfrm>
        </p:spPr>
        <p:txBody>
          <a:bodyPr>
            <a:no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5A7130-F38D-0A2F-A3EA-CD21CCF9089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648" y="6297372"/>
            <a:ext cx="661785" cy="520430"/>
          </a:xfrm>
          <a:prstGeom prst="rect">
            <a:avLst/>
          </a:prstGeom>
          <a:noFill/>
        </p:spPr>
      </p:pic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EAD352EE-1E5B-8A41-2402-9073CD2D3BEA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877E08-B240-4B35-9A66-2F03E5303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1101368"/>
            <a:ext cx="2782018" cy="20665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C55BEE-77C7-4715-890B-618714E2F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432" y="1101367"/>
            <a:ext cx="2596237" cy="20665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65A865-DC38-4615-941F-DC5C3FF9CD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5530" y="1101367"/>
            <a:ext cx="3056903" cy="2144399"/>
          </a:xfrm>
          <a:prstGeom prst="rect">
            <a:avLst/>
          </a:prstGeom>
        </p:spPr>
      </p:pic>
      <p:pic>
        <p:nvPicPr>
          <p:cNvPr id="41" name="Picture 40" descr="A picture containing text, building, cat&#10;&#10;Description automatically generated">
            <a:extLst>
              <a:ext uri="{FF2B5EF4-FFF2-40B4-BE49-F238E27FC236}">
                <a16:creationId xmlns:a16="http://schemas.microsoft.com/office/drawing/2014/main" id="{8095C1EA-00C5-4226-99B2-4CA4560B4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01" y="4917106"/>
            <a:ext cx="2791693" cy="19042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12F9F8-4FE8-45FE-B42E-8F2F5A64B6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/>
          <a:stretch/>
        </p:blipFill>
        <p:spPr>
          <a:xfrm>
            <a:off x="3044875" y="4430561"/>
            <a:ext cx="2596236" cy="2427439"/>
          </a:xfrm>
          <a:prstGeom prst="rect">
            <a:avLst/>
          </a:prstGeom>
        </p:spPr>
      </p:pic>
      <p:pic>
        <p:nvPicPr>
          <p:cNvPr id="1026" name="Picture 2" descr="obtain toll road ...">
            <a:extLst>
              <a:ext uri="{FF2B5EF4-FFF2-40B4-BE49-F238E27FC236}">
                <a16:creationId xmlns:a16="http://schemas.microsoft.com/office/drawing/2014/main" id="{D7380318-F3E2-45AD-8933-9F0F73BC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78" y="3477494"/>
            <a:ext cx="305690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AE president landing in Bhisho">
            <a:extLst>
              <a:ext uri="{FF2B5EF4-FFF2-40B4-BE49-F238E27FC236}">
                <a16:creationId xmlns:a16="http://schemas.microsoft.com/office/drawing/2014/main" id="{63195538-B040-40FD-B4A0-D2AFB1D1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6" y="5309422"/>
            <a:ext cx="3102606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9BB4FE-174E-46F8-80AB-307D653559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232" y="3257644"/>
            <a:ext cx="2781397" cy="1600200"/>
          </a:xfrm>
          <a:prstGeom prst="rect">
            <a:avLst/>
          </a:prstGeom>
        </p:spPr>
      </p:pic>
      <p:pic>
        <p:nvPicPr>
          <p:cNvPr id="1030" name="Picture 6" descr="R2 billion headquarters – BusinessTech">
            <a:extLst>
              <a:ext uri="{FF2B5EF4-FFF2-40B4-BE49-F238E27FC236}">
                <a16:creationId xmlns:a16="http://schemas.microsoft.com/office/drawing/2014/main" id="{D603E071-869D-4C23-86B1-86AE04B5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33" y="3203551"/>
            <a:ext cx="2610042" cy="12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4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98BEC-19EC-40DB-ADFC-637AADCA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693611"/>
            <a:ext cx="7599873" cy="5085665"/>
          </a:xfrm>
        </p:spPr>
        <p:txBody>
          <a:bodyPr>
            <a:no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altLang="en-US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EAD352EE-1E5B-8A41-2402-9073CD2D3BEA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72991E-4195-415F-8494-80991B447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7DE74F-E2F7-4F3B-956E-0773653B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693611"/>
            <a:ext cx="7599873" cy="5085665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Statement</a:t>
            </a:r>
            <a:endParaRPr kumimoji="0" lang="en-ZA" altLang="en-US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Slide Number Placeholder 19">
            <a:extLst>
              <a:ext uri="{FF2B5EF4-FFF2-40B4-BE49-F238E27FC236}">
                <a16:creationId xmlns:a16="http://schemas.microsoft.com/office/drawing/2014/main" id="{EAD352EE-1E5B-8A41-2402-9073CD2D3BEA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014F7-12B7-CF1E-A804-7722618FD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28" b="1"/>
          <a:stretch/>
        </p:blipFill>
        <p:spPr>
          <a:xfrm>
            <a:off x="6379931" y="1168374"/>
            <a:ext cx="2261188" cy="1473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22E03-B035-5E1E-8D4A-F23AACEC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919" y="1168375"/>
            <a:ext cx="2222311" cy="1473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ECD8C-C450-8058-B61A-B4A40C08F9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378" y="4476424"/>
            <a:ext cx="2281632" cy="1367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3DA2D-818D-5403-10EF-4EF22E4CD8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378" y="1168375"/>
            <a:ext cx="2261188" cy="1473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BCF059-C92A-CBB1-3F5F-4253C89C3F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378" y="2848444"/>
            <a:ext cx="2261188" cy="1367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50BEA5-A77F-383B-30F9-AF10E59315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190" y="2821197"/>
            <a:ext cx="2194039" cy="13945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77CDA7-2127-4644-AAD3-EEEE2970D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931" y="2790160"/>
            <a:ext cx="2261188" cy="1420592"/>
          </a:xfrm>
          <a:prstGeom prst="rect">
            <a:avLst/>
          </a:prstGeom>
        </p:spPr>
      </p:pic>
      <p:pic>
        <p:nvPicPr>
          <p:cNvPr id="2050" name="Picture 2" descr="Zimbabwe Pardons Thousands Of Prisoners ...">
            <a:extLst>
              <a:ext uri="{FF2B5EF4-FFF2-40B4-BE49-F238E27FC236}">
                <a16:creationId xmlns:a16="http://schemas.microsoft.com/office/drawing/2014/main" id="{A9661953-242D-4745-9B1C-8CFC59E9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31" y="4473110"/>
            <a:ext cx="2261188" cy="14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D plight in Marange Communal Area ...">
            <a:extLst>
              <a:ext uri="{FF2B5EF4-FFF2-40B4-BE49-F238E27FC236}">
                <a16:creationId xmlns:a16="http://schemas.microsoft.com/office/drawing/2014/main" id="{94C07B77-0351-47C0-8976-A7EA9D53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90" y="4473110"/>
            <a:ext cx="2291216" cy="13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BC163C9-8468-4347-B366-4BF4E182FC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D812704-D73F-43A3-A477-45E26C8166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0CB19A2-819C-4852-8052-974A541ADC6B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A69A640-9F09-4225-A2DA-51229C458BD8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63" name="Group 31">
                <a:extLst>
                  <a:ext uri="{FF2B5EF4-FFF2-40B4-BE49-F238E27FC236}">
                    <a16:creationId xmlns:a16="http://schemas.microsoft.com/office/drawing/2014/main" id="{48F07990-51C1-44C7-96F9-72F0F8946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83388C09-AD98-4D25-AF28-9B9626DCF7DB}"/>
                    </a:ext>
                  </a:extLst>
                </p:cNvPr>
                <p:cNvCxnSpPr>
                  <a:cxnSpLocks/>
                  <a:stCxn id="66" idx="2"/>
                  <a:endCxn id="62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F558FF0-951E-4D96-9A15-14EEF59B953B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34CDDF1-573E-41A8-ADC5-09B9F764F782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F9C9556-79F8-49D0-BE62-F36DA5AC0378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3E805A3-3646-47E0-A9F6-02CE861831C5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4E6FD7C-033A-42BA-ABE6-F2C0AB66A8EA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5443A17-1F82-45D9-A4C4-0D2A0999A1CE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0A4EAF-832F-4E09-9A0D-F47386790FBE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64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Value Chain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12CBFAB4-841E-4AD4-B900-19375ADDAB71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E7046B-07B9-4952-A22E-699016651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EE0C9F-CB56-49B2-810D-71756D12E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C3E35-7AC7-4B93-BE5F-7946E6CCC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9" t="6327" r="6666" b="6839"/>
          <a:stretch/>
        </p:blipFill>
        <p:spPr>
          <a:xfrm>
            <a:off x="245240" y="1485899"/>
            <a:ext cx="8653519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- Definition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324F5-8EEB-4346-8702-5B4C63DBB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46" y="673108"/>
            <a:ext cx="7599873" cy="5085665"/>
          </a:xfrm>
        </p:spPr>
        <p:txBody>
          <a:bodyPr>
            <a:norm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Defining a PPP in Zimbabwe</a:t>
            </a:r>
          </a:p>
          <a:p>
            <a:pPr marL="257175" marR="0" lvl="0" indent="-257175" algn="l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WBG / ZIDA Definition – 5 pillars</a:t>
            </a:r>
          </a:p>
          <a:p>
            <a:pPr marL="728663" marR="0" lvl="1" indent="-385763" algn="l" defTabSz="6858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contracts </a:t>
            </a:r>
          </a:p>
          <a:p>
            <a:pPr marL="728663" marR="0" lvl="1" indent="-385763" algn="l" defTabSz="6858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a private party and a government entity</a:t>
            </a:r>
          </a:p>
          <a:p>
            <a:pPr marL="728663" marR="0" lvl="1" indent="-385763" algn="l" defTabSz="6858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providing a public asset or service, </a:t>
            </a:r>
          </a:p>
          <a:p>
            <a:pPr marL="728663" marR="0" lvl="1" indent="-385763" algn="l" defTabSz="6858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the private party bears significant risk and management responsibility, and </a:t>
            </a:r>
          </a:p>
          <a:p>
            <a:pPr marL="728663" marR="0" lvl="1" indent="-385763" algn="l" defTabSz="6858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Remuneration is linked to performance.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 definition as in SA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10B0B2B0-B6FE-4FE0-9E2D-A2F43D36ACB8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29A049E-5DCE-4387-8153-50158A893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422F81F-C5F2-441D-8CE2-FF958310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CBB4B51-C4E8-4CFE-A306-07087F7C6B35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6DFB00D-71DB-4EC7-A248-5833A459D06A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4" name="Group 31">
                <a:extLst>
                  <a:ext uri="{FF2B5EF4-FFF2-40B4-BE49-F238E27FC236}">
                    <a16:creationId xmlns:a16="http://schemas.microsoft.com/office/drawing/2014/main" id="{6D1C5E86-B87A-4F51-B9D7-77D477792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5DCB45C-B126-48E4-8CF3-9DD8D9BA43D7}"/>
                    </a:ext>
                  </a:extLst>
                </p:cNvPr>
                <p:cNvCxnSpPr>
                  <a:cxnSpLocks/>
                  <a:stCxn id="47" idx="2"/>
                  <a:endCxn id="43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E96E8D1-5D83-47E7-8CF3-54F3E2690550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E820BB1-C1F8-41CB-BAA3-0DDCF7666425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598250B-E20A-438E-95E3-E831B0399235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2A1E86-A60A-4E5F-82D7-C65BBC015F0A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27E4BAC-766C-4823-BC7A-1CEA9E00179B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6ECA12-E2CF-41A8-85DE-AB05ECD46708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96DA30-847F-4253-BDA9-44847939A1CD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4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1E0F-E3BD-4E85-8798-13AB4302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46" y="0"/>
            <a:ext cx="7502271" cy="63844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 Procurement</a:t>
            </a: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254ED9E-E1E5-2E4E-58B9-749CE6857C07}"/>
              </a:ext>
            </a:extLst>
          </p:cNvPr>
          <p:cNvSpPr txBox="1">
            <a:spLocks/>
          </p:cNvSpPr>
          <p:nvPr/>
        </p:nvSpPr>
        <p:spPr>
          <a:xfrm>
            <a:off x="0" y="6242202"/>
            <a:ext cx="9144000" cy="638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lvl="3" defTabSz="457200">
              <a:defRPr/>
            </a:pPr>
            <a:r>
              <a:rPr lang="en-ZA" alt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endParaRPr lang="en-ZA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01D04-666B-48A5-BF2A-BC3D5B9ED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823" y="1105457"/>
            <a:ext cx="7373314" cy="4862816"/>
          </a:xfrm>
          <a:prstGeom prst="rect">
            <a:avLst/>
          </a:prstGeom>
        </p:spPr>
      </p:pic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12CBFAB4-841E-4AD4-B900-19375ADDAB71}"/>
              </a:ext>
            </a:extLst>
          </p:cNvPr>
          <p:cNvSpPr txBox="1">
            <a:spLocks/>
          </p:cNvSpPr>
          <p:nvPr/>
        </p:nvSpPr>
        <p:spPr>
          <a:xfrm>
            <a:off x="4865038" y="6289941"/>
            <a:ext cx="480885" cy="516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F7B8FF-5EE5-4BE2-B304-BD4B62CAD59A}" type="slidenum">
              <a:rPr lang="en-ZA" sz="1400" b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ZA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766E8-A76D-C485-7563-CFB2545476A9}"/>
              </a:ext>
            </a:extLst>
          </p:cNvPr>
          <p:cNvSpPr txBox="1">
            <a:spLocks/>
          </p:cNvSpPr>
          <p:nvPr/>
        </p:nvSpPr>
        <p:spPr>
          <a:xfrm>
            <a:off x="1354345" y="539326"/>
            <a:ext cx="7599873" cy="338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Structuring PPPs</a:t>
            </a:r>
          </a:p>
          <a:p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78AD043-548F-4363-90DE-9B972B5D3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141"/>
          <a:stretch/>
        </p:blipFill>
        <p:spPr>
          <a:xfrm>
            <a:off x="175393" y="6260289"/>
            <a:ext cx="531696" cy="6113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A19D40-6267-43EB-BE0C-EDAF16086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99" y="6320170"/>
            <a:ext cx="574008" cy="45561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03AA1FB-91EF-4247-9B8E-F9B129AE5F48}"/>
              </a:ext>
            </a:extLst>
          </p:cNvPr>
          <p:cNvGrpSpPr/>
          <p:nvPr/>
        </p:nvGrpSpPr>
        <p:grpSpPr>
          <a:xfrm>
            <a:off x="189780" y="873035"/>
            <a:ext cx="1013329" cy="4888739"/>
            <a:chOff x="189780" y="873035"/>
            <a:chExt cx="1013329" cy="488873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972367-CC0D-42F0-B8AC-6387F97C8BD4}"/>
                </a:ext>
              </a:extLst>
            </p:cNvPr>
            <p:cNvGrpSpPr/>
            <p:nvPr/>
          </p:nvGrpSpPr>
          <p:grpSpPr>
            <a:xfrm>
              <a:off x="189780" y="873035"/>
              <a:ext cx="1013329" cy="4447586"/>
              <a:chOff x="211064" y="829109"/>
              <a:chExt cx="1013329" cy="3460809"/>
            </a:xfrm>
            <a:solidFill>
              <a:schemeClr val="bg1"/>
            </a:solidFill>
          </p:grpSpPr>
          <p:grpSp>
            <p:nvGrpSpPr>
              <p:cNvPr id="44" name="Group 31">
                <a:extLst>
                  <a:ext uri="{FF2B5EF4-FFF2-40B4-BE49-F238E27FC236}">
                    <a16:creationId xmlns:a16="http://schemas.microsoft.com/office/drawing/2014/main" id="{428A5F52-6272-44F1-90FC-E1A10E65F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064" y="829109"/>
                <a:ext cx="1013329" cy="3460809"/>
                <a:chOff x="212349" y="566085"/>
                <a:chExt cx="736194" cy="2832631"/>
              </a:xfrm>
              <a:grpFill/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997B122-F58D-470A-A976-99A36F1A652A}"/>
                    </a:ext>
                  </a:extLst>
                </p:cNvPr>
                <p:cNvCxnSpPr>
                  <a:cxnSpLocks/>
                  <a:stCxn id="47" idx="2"/>
                  <a:endCxn id="43" idx="0"/>
                </p:cNvCxnSpPr>
                <p:nvPr/>
              </p:nvCxnSpPr>
              <p:spPr bwMode="auto">
                <a:xfrm flipH="1">
                  <a:off x="572712" y="845463"/>
                  <a:ext cx="15469" cy="2553253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668A3A8-3D22-4BBC-8D2D-44430FCBA7BC}"/>
                    </a:ext>
                  </a:extLst>
                </p:cNvPr>
                <p:cNvSpPr txBox="1"/>
                <p:nvPr/>
              </p:nvSpPr>
              <p:spPr bwMode="auto">
                <a:xfrm>
                  <a:off x="227818" y="566085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 Contents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CBFE97F-A13F-4530-ADC7-1500C7B56798}"/>
                    </a:ext>
                  </a:extLst>
                </p:cNvPr>
                <p:cNvSpPr txBox="1"/>
                <p:nvPr/>
              </p:nvSpPr>
              <p:spPr bwMode="auto">
                <a:xfrm>
                  <a:off x="227817" y="1516893"/>
                  <a:ext cx="720725" cy="27937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Service Delivery Issues 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1326AC6-B62D-47FA-90AC-402704DC841F}"/>
                    </a:ext>
                  </a:extLst>
                </p:cNvPr>
                <p:cNvSpPr txBox="1"/>
                <p:nvPr/>
              </p:nvSpPr>
              <p:spPr bwMode="auto">
                <a:xfrm>
                  <a:off x="212352" y="1994917"/>
                  <a:ext cx="720725" cy="2809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4. PPP Procurement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A9A4CDD-70B6-4CBD-A553-E1F64821ED91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484873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Project Experience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C3E4200-685D-45CA-8AAF-69B790036B57}"/>
                    </a:ext>
                  </a:extLst>
                </p:cNvPr>
                <p:cNvSpPr txBox="1"/>
                <p:nvPr/>
              </p:nvSpPr>
              <p:spPr bwMode="auto">
                <a:xfrm>
                  <a:off x="212349" y="2968209"/>
                  <a:ext cx="720725" cy="2809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spcBef>
                      <a:spcPts val="600"/>
                    </a:spcBef>
                    <a:defRPr/>
                  </a:pPr>
                  <a:r>
                    <a:rPr lang="en-GB" sz="800" b="1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Pre-requisites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95BC3D-1EA6-4795-AB2D-01DE2D691063}"/>
                  </a:ext>
                </a:extLst>
              </p:cNvPr>
              <p:cNvSpPr txBox="1"/>
              <p:nvPr/>
            </p:nvSpPr>
            <p:spPr bwMode="auto">
              <a:xfrm>
                <a:off x="232356" y="1412969"/>
                <a:ext cx="992037" cy="341334"/>
              </a:xfrm>
              <a:prstGeom prst="rect">
                <a:avLst/>
              </a:prstGeom>
              <a:grp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spcBef>
                    <a:spcPts val="600"/>
                  </a:spcBef>
                  <a:defRPr/>
                </a:pPr>
                <a:r>
                  <a:rPr lang="en-GB" sz="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Market Focus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E273DB-F727-4B40-8465-04431C67C13F}"/>
                </a:ext>
              </a:extLst>
            </p:cNvPr>
            <p:cNvSpPr txBox="1"/>
            <p:nvPr/>
          </p:nvSpPr>
          <p:spPr bwMode="auto">
            <a:xfrm>
              <a:off x="189780" y="5320622"/>
              <a:ext cx="992037" cy="4411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spcBef>
                  <a:spcPts val="600"/>
                </a:spcBef>
                <a:defRPr/>
              </a:pPr>
              <a:r>
                <a:rPr lang="en-GB" sz="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86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11499</TotalTime>
  <Words>1122</Words>
  <Application>Microsoft Office PowerPoint</Application>
  <PresentationFormat>On-screen Show (4:3)</PresentationFormat>
  <Paragraphs>376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Key Expertise &amp; Market Focus</vt:lpstr>
      <vt:lpstr>Project Experience</vt:lpstr>
      <vt:lpstr>Project Experience</vt:lpstr>
      <vt:lpstr>Service Delivery</vt:lpstr>
      <vt:lpstr>Construction Value Chain</vt:lpstr>
      <vt:lpstr>PPP - Definition</vt:lpstr>
      <vt:lpstr>PPP Procurement</vt:lpstr>
      <vt:lpstr>PPP Procurement</vt:lpstr>
      <vt:lpstr>PPP Project Examples</vt:lpstr>
      <vt:lpstr>PPP Project Examples</vt:lpstr>
      <vt:lpstr>PPP Project Examples</vt:lpstr>
      <vt:lpstr>PPP Project Examples</vt:lpstr>
      <vt:lpstr>PPP Project Examples</vt:lpstr>
      <vt:lpstr>PPP Project Examples</vt:lpstr>
      <vt:lpstr>PPP Project Examples</vt:lpstr>
      <vt:lpstr>PPP Project Examples</vt:lpstr>
      <vt:lpstr>PPP Project Examples</vt:lpstr>
      <vt:lpstr>PPP Project Examples</vt:lpstr>
      <vt:lpstr>Pre-requisites</vt:lpstr>
      <vt:lpstr>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Sherman Chiswo</cp:lastModifiedBy>
  <cp:revision>323</cp:revision>
  <cp:lastPrinted>2022-07-19T06:42:12Z</cp:lastPrinted>
  <dcterms:created xsi:type="dcterms:W3CDTF">2019-07-10T08:26:48Z</dcterms:created>
  <dcterms:modified xsi:type="dcterms:W3CDTF">2024-10-03T10:41:14Z</dcterms:modified>
</cp:coreProperties>
</file>