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63" r:id="rId2"/>
    <p:sldMasterId id="2147483682" r:id="rId3"/>
    <p:sldMasterId id="2147483684" r:id="rId4"/>
  </p:sldMasterIdLst>
  <p:notesMasterIdLst>
    <p:notesMasterId r:id="rId27"/>
  </p:notesMasterIdLst>
  <p:sldIdLst>
    <p:sldId id="4101" r:id="rId5"/>
    <p:sldId id="256" r:id="rId6"/>
    <p:sldId id="4119" r:id="rId7"/>
    <p:sldId id="3321" r:id="rId8"/>
    <p:sldId id="4102" r:id="rId9"/>
    <p:sldId id="4103" r:id="rId10"/>
    <p:sldId id="4104" r:id="rId11"/>
    <p:sldId id="4105" r:id="rId12"/>
    <p:sldId id="4106" r:id="rId13"/>
    <p:sldId id="4107" r:id="rId14"/>
    <p:sldId id="4108" r:id="rId15"/>
    <p:sldId id="4109" r:id="rId16"/>
    <p:sldId id="4110" r:id="rId17"/>
    <p:sldId id="4111" r:id="rId18"/>
    <p:sldId id="4112" r:id="rId19"/>
    <p:sldId id="4113" r:id="rId20"/>
    <p:sldId id="4114" r:id="rId21"/>
    <p:sldId id="4115" r:id="rId22"/>
    <p:sldId id="4116" r:id="rId23"/>
    <p:sldId id="4117" r:id="rId24"/>
    <p:sldId id="4118" r:id="rId25"/>
    <p:sldId id="4098"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2D3B75D-68BC-46A4-B192-B122E132BA3E}">
          <p14:sldIdLst>
            <p14:sldId id="4101"/>
            <p14:sldId id="256"/>
            <p14:sldId id="4119"/>
            <p14:sldId id="3321"/>
            <p14:sldId id="4102"/>
            <p14:sldId id="4103"/>
            <p14:sldId id="4104"/>
            <p14:sldId id="4105"/>
            <p14:sldId id="4106"/>
            <p14:sldId id="4107"/>
            <p14:sldId id="4108"/>
            <p14:sldId id="4109"/>
            <p14:sldId id="4110"/>
            <p14:sldId id="4111"/>
            <p14:sldId id="4112"/>
            <p14:sldId id="4113"/>
            <p14:sldId id="4114"/>
            <p14:sldId id="4115"/>
            <p14:sldId id="4116"/>
            <p14:sldId id="4117"/>
            <p14:sldId id="4118"/>
            <p14:sldId id="4098"/>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00" autoAdjust="0"/>
    <p:restoredTop sz="94660"/>
  </p:normalViewPr>
  <p:slideViewPr>
    <p:cSldViewPr snapToGrid="0">
      <p:cViewPr varScale="1">
        <p:scale>
          <a:sx n="76" d="100"/>
          <a:sy n="76" d="100"/>
        </p:scale>
        <p:origin x="63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 /><Relationship Id="rId13" Type="http://schemas.openxmlformats.org/officeDocument/2006/relationships/slide" Target="slides/slide9.xml" /><Relationship Id="rId18" Type="http://schemas.openxmlformats.org/officeDocument/2006/relationships/slide" Target="slides/slide14.xml" /><Relationship Id="rId26" Type="http://schemas.openxmlformats.org/officeDocument/2006/relationships/slide" Target="slides/slide22.xml" /><Relationship Id="rId3" Type="http://schemas.openxmlformats.org/officeDocument/2006/relationships/slideMaster" Target="slideMasters/slideMaster3.xml" /><Relationship Id="rId21" Type="http://schemas.openxmlformats.org/officeDocument/2006/relationships/slide" Target="slides/slide17.xml" /><Relationship Id="rId7" Type="http://schemas.openxmlformats.org/officeDocument/2006/relationships/slide" Target="slides/slide3.xml" /><Relationship Id="rId12" Type="http://schemas.openxmlformats.org/officeDocument/2006/relationships/slide" Target="slides/slide8.xml" /><Relationship Id="rId17" Type="http://schemas.openxmlformats.org/officeDocument/2006/relationships/slide" Target="slides/slide13.xml" /><Relationship Id="rId25" Type="http://schemas.openxmlformats.org/officeDocument/2006/relationships/slide" Target="slides/slide21.xml" /><Relationship Id="rId2" Type="http://schemas.openxmlformats.org/officeDocument/2006/relationships/slideMaster" Target="slideMasters/slideMaster2.xml" /><Relationship Id="rId16" Type="http://schemas.openxmlformats.org/officeDocument/2006/relationships/slide" Target="slides/slide12.xml" /><Relationship Id="rId20" Type="http://schemas.openxmlformats.org/officeDocument/2006/relationships/slide" Target="slides/slide16.xml" /><Relationship Id="rId29"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2.xml" /><Relationship Id="rId11" Type="http://schemas.openxmlformats.org/officeDocument/2006/relationships/slide" Target="slides/slide7.xml" /><Relationship Id="rId24" Type="http://schemas.openxmlformats.org/officeDocument/2006/relationships/slide" Target="slides/slide20.xml" /><Relationship Id="rId5" Type="http://schemas.openxmlformats.org/officeDocument/2006/relationships/slide" Target="slides/slide1.xml" /><Relationship Id="rId15" Type="http://schemas.openxmlformats.org/officeDocument/2006/relationships/slide" Target="slides/slide11.xml" /><Relationship Id="rId23" Type="http://schemas.openxmlformats.org/officeDocument/2006/relationships/slide" Target="slides/slide19.xml" /><Relationship Id="rId28" Type="http://schemas.openxmlformats.org/officeDocument/2006/relationships/presProps" Target="presProps.xml" /><Relationship Id="rId10" Type="http://schemas.openxmlformats.org/officeDocument/2006/relationships/slide" Target="slides/slide6.xml" /><Relationship Id="rId19" Type="http://schemas.openxmlformats.org/officeDocument/2006/relationships/slide" Target="slides/slide15.xml" /><Relationship Id="rId31" Type="http://schemas.openxmlformats.org/officeDocument/2006/relationships/tableStyles" Target="tableStyles.xml" /><Relationship Id="rId4" Type="http://schemas.openxmlformats.org/officeDocument/2006/relationships/slideMaster" Target="slideMasters/slideMaster4.xml" /><Relationship Id="rId9" Type="http://schemas.openxmlformats.org/officeDocument/2006/relationships/slide" Target="slides/slide5.xml" /><Relationship Id="rId14" Type="http://schemas.openxmlformats.org/officeDocument/2006/relationships/slide" Target="slides/slide10.xml" /><Relationship Id="rId22" Type="http://schemas.openxmlformats.org/officeDocument/2006/relationships/slide" Target="slides/slide18.xml" /><Relationship Id="rId27" Type="http://schemas.openxmlformats.org/officeDocument/2006/relationships/notesMaster" Target="notesMasters/notesMaster1.xml" /><Relationship Id="rId30" Type="http://schemas.openxmlformats.org/officeDocument/2006/relationships/theme" Target="theme/theme1.xml" /></Relationships>
</file>

<file path=ppt/diagrams/_rels/data11.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svg" /><Relationship Id="rId1" Type="http://schemas.openxmlformats.org/officeDocument/2006/relationships/image" Target="../media/image14.png" /><Relationship Id="rId6" Type="http://schemas.openxmlformats.org/officeDocument/2006/relationships/image" Target="../media/image19.svg" /><Relationship Id="rId5" Type="http://schemas.openxmlformats.org/officeDocument/2006/relationships/image" Target="../media/image18.png" /><Relationship Id="rId4" Type="http://schemas.openxmlformats.org/officeDocument/2006/relationships/image" Target="../media/image17.svg" /></Relationships>
</file>

<file path=ppt/diagrams/_rels/data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svg" /><Relationship Id="rId1" Type="http://schemas.openxmlformats.org/officeDocument/2006/relationships/image" Target="../media/image5.png" /><Relationship Id="rId4" Type="http://schemas.openxmlformats.org/officeDocument/2006/relationships/image" Target="../media/image8.svg" /></Relationships>
</file>

<file path=ppt/diagrams/_rels/data9.xml.rels><?xml version="1.0" encoding="UTF-8" standalone="yes"?>
<Relationships xmlns="http://schemas.openxmlformats.org/package/2006/relationships"><Relationship Id="rId1" Type="http://schemas.openxmlformats.org/officeDocument/2006/relationships/hyperlink" Target="mailto:procurement@idbz.co.zw" TargetMode="External" /></Relationships>
</file>

<file path=ppt/diagrams/_rels/drawing11.xml.rels><?xml version="1.0" encoding="UTF-8" standalone="yes"?>
<Relationships xmlns="http://schemas.openxmlformats.org/package/2006/relationships"><Relationship Id="rId3" Type="http://schemas.openxmlformats.org/officeDocument/2006/relationships/image" Target="../media/image16.png" /><Relationship Id="rId2" Type="http://schemas.openxmlformats.org/officeDocument/2006/relationships/image" Target="../media/image15.svg" /><Relationship Id="rId1" Type="http://schemas.openxmlformats.org/officeDocument/2006/relationships/image" Target="../media/image14.png" /><Relationship Id="rId6" Type="http://schemas.openxmlformats.org/officeDocument/2006/relationships/image" Target="../media/image19.svg" /><Relationship Id="rId5" Type="http://schemas.openxmlformats.org/officeDocument/2006/relationships/image" Target="../media/image18.png" /><Relationship Id="rId4" Type="http://schemas.openxmlformats.org/officeDocument/2006/relationships/image" Target="../media/image17.svg" /></Relationships>
</file>

<file path=ppt/diagrams/_rels/drawing2.xml.rels><?xml version="1.0" encoding="UTF-8" standalone="yes"?>
<Relationships xmlns="http://schemas.openxmlformats.org/package/2006/relationships"><Relationship Id="rId3" Type="http://schemas.openxmlformats.org/officeDocument/2006/relationships/image" Target="../media/image7.png" /><Relationship Id="rId2" Type="http://schemas.openxmlformats.org/officeDocument/2006/relationships/image" Target="../media/image6.svg" /><Relationship Id="rId1" Type="http://schemas.openxmlformats.org/officeDocument/2006/relationships/image" Target="../media/image5.png" /><Relationship Id="rId4" Type="http://schemas.openxmlformats.org/officeDocument/2006/relationships/image" Target="../media/image8.svg" /></Relationships>
</file>

<file path=ppt/diagrams/_rels/drawing9.xml.rels><?xml version="1.0" encoding="UTF-8" standalone="yes"?>
<Relationships xmlns="http://schemas.openxmlformats.org/package/2006/relationships"><Relationship Id="rId1" Type="http://schemas.openxmlformats.org/officeDocument/2006/relationships/hyperlink" Target="mailto:procurement@idbz.co.zw" TargetMode="External" /></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4C9AAD2-9B30-49BC-8C28-D2364377751B}" type="doc">
      <dgm:prSet loTypeId="urn:microsoft.com/office/officeart/2005/8/layout/vProcess5" loCatId="process" qsTypeId="urn:microsoft.com/office/officeart/2005/8/quickstyle/simple1" qsCatId="simple" csTypeId="urn:microsoft.com/office/officeart/2005/8/colors/colorful5" csCatId="colorful"/>
      <dgm:spPr/>
      <dgm:t>
        <a:bodyPr/>
        <a:lstStyle/>
        <a:p>
          <a:endParaRPr lang="en-US"/>
        </a:p>
      </dgm:t>
    </dgm:pt>
    <dgm:pt modelId="{EAE14DDD-211F-4DBB-B8B4-7CDEE4605943}">
      <dgm:prSet/>
      <dgm:spPr/>
      <dgm:t>
        <a:bodyPr/>
        <a:lstStyle/>
        <a:p>
          <a:r>
            <a:rPr lang="en-ZW"/>
            <a:t>The Zimbabwe Development Bank (ZDB) was set up in </a:t>
          </a:r>
          <a:r>
            <a:rPr lang="en-ZW" b="1"/>
            <a:t>1983</a:t>
          </a:r>
          <a:r>
            <a:rPr lang="en-ZW"/>
            <a:t> with a mandate to mobilise internal and external resources to support economic development in all sectors.</a:t>
          </a:r>
          <a:endParaRPr lang="en-US"/>
        </a:p>
      </dgm:t>
    </dgm:pt>
    <dgm:pt modelId="{B31BFCC3-A6AF-4F4B-B403-C1AF3CFE006D}" type="parTrans" cxnId="{52482AA6-CEE8-484F-9BFB-AD2AA85C93E6}">
      <dgm:prSet/>
      <dgm:spPr/>
      <dgm:t>
        <a:bodyPr/>
        <a:lstStyle/>
        <a:p>
          <a:endParaRPr lang="en-US"/>
        </a:p>
      </dgm:t>
    </dgm:pt>
    <dgm:pt modelId="{78D6528F-1165-4EE1-987C-A64BE219ECAD}" type="sibTrans" cxnId="{52482AA6-CEE8-484F-9BFB-AD2AA85C93E6}">
      <dgm:prSet/>
      <dgm:spPr/>
      <dgm:t>
        <a:bodyPr/>
        <a:lstStyle/>
        <a:p>
          <a:endParaRPr lang="en-US"/>
        </a:p>
      </dgm:t>
    </dgm:pt>
    <dgm:pt modelId="{3B78D99B-D521-46A4-B305-34503CB7E124}">
      <dgm:prSet/>
      <dgm:spPr/>
      <dgm:t>
        <a:bodyPr/>
        <a:lstStyle/>
        <a:p>
          <a:r>
            <a:rPr lang="en-ZW"/>
            <a:t>The absence of a Development Finance Institution (DFI) that focused on infrastructure development prompted the Government of Zimbabwe to transition the ZDB to the Infrastructure Development Bank of Zimbabwe (IDBZ) on the </a:t>
          </a:r>
          <a:r>
            <a:rPr lang="en-ZW" b="1"/>
            <a:t>31st of August 2005</a:t>
          </a:r>
          <a:r>
            <a:rPr lang="en-ZW"/>
            <a:t>, which took over the assets and liabilities of the ZDB.</a:t>
          </a:r>
          <a:endParaRPr lang="en-US"/>
        </a:p>
      </dgm:t>
    </dgm:pt>
    <dgm:pt modelId="{B71FA961-5902-42B8-B823-3EBC1375AD21}" type="parTrans" cxnId="{28F9086C-BA25-47DC-8623-4E4782AADEED}">
      <dgm:prSet/>
      <dgm:spPr/>
      <dgm:t>
        <a:bodyPr/>
        <a:lstStyle/>
        <a:p>
          <a:endParaRPr lang="en-US"/>
        </a:p>
      </dgm:t>
    </dgm:pt>
    <dgm:pt modelId="{D9CAD702-80BD-4D24-A639-ED3F7B6C607A}" type="sibTrans" cxnId="{28F9086C-BA25-47DC-8623-4E4782AADEED}">
      <dgm:prSet/>
      <dgm:spPr/>
      <dgm:t>
        <a:bodyPr/>
        <a:lstStyle/>
        <a:p>
          <a:endParaRPr lang="en-US"/>
        </a:p>
      </dgm:t>
    </dgm:pt>
    <dgm:pt modelId="{F92A4B5C-80DE-43B9-883B-58A93E563DB8}">
      <dgm:prSet/>
      <dgm:spPr/>
      <dgm:t>
        <a:bodyPr/>
        <a:lstStyle/>
        <a:p>
          <a:r>
            <a:rPr lang="en-US"/>
            <a:t>The IDBZ expanded its scope beyond just infrastructure development and renamed to Infrastructure And Development Bank of Zimbabwe on </a:t>
          </a:r>
          <a:r>
            <a:rPr lang="en-US" b="1"/>
            <a:t>1 January 2024.</a:t>
          </a:r>
          <a:r>
            <a:rPr lang="en-US"/>
            <a:t> The renaming reflects the now broader mandate incorporating infrastructure and same time promoting developmental financing across all sectors of the economy.</a:t>
          </a:r>
        </a:p>
      </dgm:t>
    </dgm:pt>
    <dgm:pt modelId="{7AA226BC-D451-4F69-98C9-9EDE55049835}" type="parTrans" cxnId="{566871F3-AD43-4E7A-BDF4-385A368DFFAF}">
      <dgm:prSet/>
      <dgm:spPr/>
      <dgm:t>
        <a:bodyPr/>
        <a:lstStyle/>
        <a:p>
          <a:endParaRPr lang="en-US"/>
        </a:p>
      </dgm:t>
    </dgm:pt>
    <dgm:pt modelId="{D2F8F51B-E68B-4852-9A07-A52C0F393B21}" type="sibTrans" cxnId="{566871F3-AD43-4E7A-BDF4-385A368DFFAF}">
      <dgm:prSet/>
      <dgm:spPr/>
      <dgm:t>
        <a:bodyPr/>
        <a:lstStyle/>
        <a:p>
          <a:endParaRPr lang="en-US"/>
        </a:p>
      </dgm:t>
    </dgm:pt>
    <dgm:pt modelId="{2A06F150-587D-4E26-AA60-730AF58544D1}">
      <dgm:prSet/>
      <dgm:spPr/>
      <dgm:t>
        <a:bodyPr/>
        <a:lstStyle/>
        <a:p>
          <a:r>
            <a:rPr lang="en-US"/>
            <a:t>The IDBZ headquartered in Harare at 99 Gamal Abdel Nasser Road (Formerly Rotten Row). It has a sub-office in Harare and two regional offices in Bulawayo and Masvingo.</a:t>
          </a:r>
        </a:p>
      </dgm:t>
    </dgm:pt>
    <dgm:pt modelId="{7F24B582-0622-4E45-A5F5-1F833F386233}" type="parTrans" cxnId="{354F2352-E678-49EB-BE8C-54CADC8ABBD7}">
      <dgm:prSet/>
      <dgm:spPr/>
      <dgm:t>
        <a:bodyPr/>
        <a:lstStyle/>
        <a:p>
          <a:endParaRPr lang="en-US"/>
        </a:p>
      </dgm:t>
    </dgm:pt>
    <dgm:pt modelId="{87B85EEB-2877-4A6D-BB12-A44E6B8B4B66}" type="sibTrans" cxnId="{354F2352-E678-49EB-BE8C-54CADC8ABBD7}">
      <dgm:prSet/>
      <dgm:spPr/>
      <dgm:t>
        <a:bodyPr/>
        <a:lstStyle/>
        <a:p>
          <a:endParaRPr lang="en-US"/>
        </a:p>
      </dgm:t>
    </dgm:pt>
    <dgm:pt modelId="{C6955ACE-B040-4A3D-956B-4E35E23F8825}" type="pres">
      <dgm:prSet presAssocID="{34C9AAD2-9B30-49BC-8C28-D2364377751B}" presName="outerComposite" presStyleCnt="0">
        <dgm:presLayoutVars>
          <dgm:chMax val="5"/>
          <dgm:dir/>
          <dgm:resizeHandles val="exact"/>
        </dgm:presLayoutVars>
      </dgm:prSet>
      <dgm:spPr/>
    </dgm:pt>
    <dgm:pt modelId="{BB83EF14-AEA6-4A35-9EFF-8B0286A6E546}" type="pres">
      <dgm:prSet presAssocID="{34C9AAD2-9B30-49BC-8C28-D2364377751B}" presName="dummyMaxCanvas" presStyleCnt="0">
        <dgm:presLayoutVars/>
      </dgm:prSet>
      <dgm:spPr/>
    </dgm:pt>
    <dgm:pt modelId="{F61547ED-E292-4EE1-92E8-588D152A9FFF}" type="pres">
      <dgm:prSet presAssocID="{34C9AAD2-9B30-49BC-8C28-D2364377751B}" presName="FourNodes_1" presStyleLbl="node1" presStyleIdx="0" presStyleCnt="4">
        <dgm:presLayoutVars>
          <dgm:bulletEnabled val="1"/>
        </dgm:presLayoutVars>
      </dgm:prSet>
      <dgm:spPr/>
    </dgm:pt>
    <dgm:pt modelId="{70B65A92-BC75-4D40-B6FF-6D2D2A7CBBB7}" type="pres">
      <dgm:prSet presAssocID="{34C9AAD2-9B30-49BC-8C28-D2364377751B}" presName="FourNodes_2" presStyleLbl="node1" presStyleIdx="1" presStyleCnt="4">
        <dgm:presLayoutVars>
          <dgm:bulletEnabled val="1"/>
        </dgm:presLayoutVars>
      </dgm:prSet>
      <dgm:spPr/>
    </dgm:pt>
    <dgm:pt modelId="{F1AD9079-08D1-4818-B1AB-8BDB09B538D5}" type="pres">
      <dgm:prSet presAssocID="{34C9AAD2-9B30-49BC-8C28-D2364377751B}" presName="FourNodes_3" presStyleLbl="node1" presStyleIdx="2" presStyleCnt="4">
        <dgm:presLayoutVars>
          <dgm:bulletEnabled val="1"/>
        </dgm:presLayoutVars>
      </dgm:prSet>
      <dgm:spPr/>
    </dgm:pt>
    <dgm:pt modelId="{65079694-A81B-4B1E-B6FD-1BCCD8419A4B}" type="pres">
      <dgm:prSet presAssocID="{34C9AAD2-9B30-49BC-8C28-D2364377751B}" presName="FourNodes_4" presStyleLbl="node1" presStyleIdx="3" presStyleCnt="4">
        <dgm:presLayoutVars>
          <dgm:bulletEnabled val="1"/>
        </dgm:presLayoutVars>
      </dgm:prSet>
      <dgm:spPr/>
    </dgm:pt>
    <dgm:pt modelId="{4EDCC24A-D045-464B-BF69-3BAF41531E69}" type="pres">
      <dgm:prSet presAssocID="{34C9AAD2-9B30-49BC-8C28-D2364377751B}" presName="FourConn_1-2" presStyleLbl="fgAccFollowNode1" presStyleIdx="0" presStyleCnt="3">
        <dgm:presLayoutVars>
          <dgm:bulletEnabled val="1"/>
        </dgm:presLayoutVars>
      </dgm:prSet>
      <dgm:spPr/>
    </dgm:pt>
    <dgm:pt modelId="{FF3C784A-0B98-41B0-BDEA-9DEF3EA71F85}" type="pres">
      <dgm:prSet presAssocID="{34C9AAD2-9B30-49BC-8C28-D2364377751B}" presName="FourConn_2-3" presStyleLbl="fgAccFollowNode1" presStyleIdx="1" presStyleCnt="3">
        <dgm:presLayoutVars>
          <dgm:bulletEnabled val="1"/>
        </dgm:presLayoutVars>
      </dgm:prSet>
      <dgm:spPr/>
    </dgm:pt>
    <dgm:pt modelId="{B04E96BB-B3D2-42DC-973D-925CABD5619D}" type="pres">
      <dgm:prSet presAssocID="{34C9AAD2-9B30-49BC-8C28-D2364377751B}" presName="FourConn_3-4" presStyleLbl="fgAccFollowNode1" presStyleIdx="2" presStyleCnt="3">
        <dgm:presLayoutVars>
          <dgm:bulletEnabled val="1"/>
        </dgm:presLayoutVars>
      </dgm:prSet>
      <dgm:spPr/>
    </dgm:pt>
    <dgm:pt modelId="{A6577A79-D086-483A-9DED-79647B9447D1}" type="pres">
      <dgm:prSet presAssocID="{34C9AAD2-9B30-49BC-8C28-D2364377751B}" presName="FourNodes_1_text" presStyleLbl="node1" presStyleIdx="3" presStyleCnt="4">
        <dgm:presLayoutVars>
          <dgm:bulletEnabled val="1"/>
        </dgm:presLayoutVars>
      </dgm:prSet>
      <dgm:spPr/>
    </dgm:pt>
    <dgm:pt modelId="{B3D69CDD-338F-40D3-965B-D3800DAAF64E}" type="pres">
      <dgm:prSet presAssocID="{34C9AAD2-9B30-49BC-8C28-D2364377751B}" presName="FourNodes_2_text" presStyleLbl="node1" presStyleIdx="3" presStyleCnt="4">
        <dgm:presLayoutVars>
          <dgm:bulletEnabled val="1"/>
        </dgm:presLayoutVars>
      </dgm:prSet>
      <dgm:spPr/>
    </dgm:pt>
    <dgm:pt modelId="{C00D14AE-D8A6-4DB8-89C4-ED886155A453}" type="pres">
      <dgm:prSet presAssocID="{34C9AAD2-9B30-49BC-8C28-D2364377751B}" presName="FourNodes_3_text" presStyleLbl="node1" presStyleIdx="3" presStyleCnt="4">
        <dgm:presLayoutVars>
          <dgm:bulletEnabled val="1"/>
        </dgm:presLayoutVars>
      </dgm:prSet>
      <dgm:spPr/>
    </dgm:pt>
    <dgm:pt modelId="{92647F66-9433-4E88-90D3-13E85CAEEBD7}" type="pres">
      <dgm:prSet presAssocID="{34C9AAD2-9B30-49BC-8C28-D2364377751B}" presName="FourNodes_4_text" presStyleLbl="node1" presStyleIdx="3" presStyleCnt="4">
        <dgm:presLayoutVars>
          <dgm:bulletEnabled val="1"/>
        </dgm:presLayoutVars>
      </dgm:prSet>
      <dgm:spPr/>
    </dgm:pt>
  </dgm:ptLst>
  <dgm:cxnLst>
    <dgm:cxn modelId="{4CCAA909-CE7E-49AD-A564-016B23DAA914}" type="presOf" srcId="{34C9AAD2-9B30-49BC-8C28-D2364377751B}" destId="{C6955ACE-B040-4A3D-956B-4E35E23F8825}" srcOrd="0" destOrd="0" presId="urn:microsoft.com/office/officeart/2005/8/layout/vProcess5"/>
    <dgm:cxn modelId="{AC10A813-D954-41F2-8D4D-27A07685D364}" type="presOf" srcId="{3B78D99B-D521-46A4-B305-34503CB7E124}" destId="{70B65A92-BC75-4D40-B6FF-6D2D2A7CBBB7}" srcOrd="0" destOrd="0" presId="urn:microsoft.com/office/officeart/2005/8/layout/vProcess5"/>
    <dgm:cxn modelId="{A900AB1C-250A-4A83-AAF5-126297706ED1}" type="presOf" srcId="{2A06F150-587D-4E26-AA60-730AF58544D1}" destId="{92647F66-9433-4E88-90D3-13E85CAEEBD7}" srcOrd="1" destOrd="0" presId="urn:microsoft.com/office/officeart/2005/8/layout/vProcess5"/>
    <dgm:cxn modelId="{16A29125-D5C0-4C2A-BDD1-5677BBD817C9}" type="presOf" srcId="{F92A4B5C-80DE-43B9-883B-58A93E563DB8}" destId="{F1AD9079-08D1-4818-B1AB-8BDB09B538D5}" srcOrd="0" destOrd="0" presId="urn:microsoft.com/office/officeart/2005/8/layout/vProcess5"/>
    <dgm:cxn modelId="{F27AB74B-F071-4667-BD46-EA798DBCF8C1}" type="presOf" srcId="{2A06F150-587D-4E26-AA60-730AF58544D1}" destId="{65079694-A81B-4B1E-B6FD-1BCCD8419A4B}" srcOrd="0" destOrd="0" presId="urn:microsoft.com/office/officeart/2005/8/layout/vProcess5"/>
    <dgm:cxn modelId="{28F9086C-BA25-47DC-8623-4E4782AADEED}" srcId="{34C9AAD2-9B30-49BC-8C28-D2364377751B}" destId="{3B78D99B-D521-46A4-B305-34503CB7E124}" srcOrd="1" destOrd="0" parTransId="{B71FA961-5902-42B8-B823-3EBC1375AD21}" sibTransId="{D9CAD702-80BD-4D24-A639-ED3F7B6C607A}"/>
    <dgm:cxn modelId="{F4796051-0BAD-427B-B006-FA9BBF04D9A2}" type="presOf" srcId="{3B78D99B-D521-46A4-B305-34503CB7E124}" destId="{B3D69CDD-338F-40D3-965B-D3800DAAF64E}" srcOrd="1" destOrd="0" presId="urn:microsoft.com/office/officeart/2005/8/layout/vProcess5"/>
    <dgm:cxn modelId="{354F2352-E678-49EB-BE8C-54CADC8ABBD7}" srcId="{34C9AAD2-9B30-49BC-8C28-D2364377751B}" destId="{2A06F150-587D-4E26-AA60-730AF58544D1}" srcOrd="3" destOrd="0" parTransId="{7F24B582-0622-4E45-A5F5-1F833F386233}" sibTransId="{87B85EEB-2877-4A6D-BB12-A44E6B8B4B66}"/>
    <dgm:cxn modelId="{AB0B7181-0530-451E-A0F0-F188A99F39D6}" type="presOf" srcId="{F92A4B5C-80DE-43B9-883B-58A93E563DB8}" destId="{C00D14AE-D8A6-4DB8-89C4-ED886155A453}" srcOrd="1" destOrd="0" presId="urn:microsoft.com/office/officeart/2005/8/layout/vProcess5"/>
    <dgm:cxn modelId="{4C35E29C-E2D4-493A-B0C5-206FE2A42E7A}" type="presOf" srcId="{EAE14DDD-211F-4DBB-B8B4-7CDEE4605943}" destId="{F61547ED-E292-4EE1-92E8-588D152A9FFF}" srcOrd="0" destOrd="0" presId="urn:microsoft.com/office/officeart/2005/8/layout/vProcess5"/>
    <dgm:cxn modelId="{52482AA6-CEE8-484F-9BFB-AD2AA85C93E6}" srcId="{34C9AAD2-9B30-49BC-8C28-D2364377751B}" destId="{EAE14DDD-211F-4DBB-B8B4-7CDEE4605943}" srcOrd="0" destOrd="0" parTransId="{B31BFCC3-A6AF-4F4B-B403-C1AF3CFE006D}" sibTransId="{78D6528F-1165-4EE1-987C-A64BE219ECAD}"/>
    <dgm:cxn modelId="{628C3FA8-8E3C-4FBB-A001-174777A064B3}" type="presOf" srcId="{EAE14DDD-211F-4DBB-B8B4-7CDEE4605943}" destId="{A6577A79-D086-483A-9DED-79647B9447D1}" srcOrd="1" destOrd="0" presId="urn:microsoft.com/office/officeart/2005/8/layout/vProcess5"/>
    <dgm:cxn modelId="{603302B6-12E3-47E2-B818-83F98BED7D9C}" type="presOf" srcId="{78D6528F-1165-4EE1-987C-A64BE219ECAD}" destId="{4EDCC24A-D045-464B-BF69-3BAF41531E69}" srcOrd="0" destOrd="0" presId="urn:microsoft.com/office/officeart/2005/8/layout/vProcess5"/>
    <dgm:cxn modelId="{2801B9D3-3A9F-4A90-BBE0-088BD8A2625B}" type="presOf" srcId="{D2F8F51B-E68B-4852-9A07-A52C0F393B21}" destId="{B04E96BB-B3D2-42DC-973D-925CABD5619D}" srcOrd="0" destOrd="0" presId="urn:microsoft.com/office/officeart/2005/8/layout/vProcess5"/>
    <dgm:cxn modelId="{ABD7E6DF-73B5-4791-A908-EFE02C1A24D4}" type="presOf" srcId="{D9CAD702-80BD-4D24-A639-ED3F7B6C607A}" destId="{FF3C784A-0B98-41B0-BDEA-9DEF3EA71F85}" srcOrd="0" destOrd="0" presId="urn:microsoft.com/office/officeart/2005/8/layout/vProcess5"/>
    <dgm:cxn modelId="{566871F3-AD43-4E7A-BDF4-385A368DFFAF}" srcId="{34C9AAD2-9B30-49BC-8C28-D2364377751B}" destId="{F92A4B5C-80DE-43B9-883B-58A93E563DB8}" srcOrd="2" destOrd="0" parTransId="{7AA226BC-D451-4F69-98C9-9EDE55049835}" sibTransId="{D2F8F51B-E68B-4852-9A07-A52C0F393B21}"/>
    <dgm:cxn modelId="{375FAFFB-E668-4EEE-BF63-598274D55F3F}" type="presParOf" srcId="{C6955ACE-B040-4A3D-956B-4E35E23F8825}" destId="{BB83EF14-AEA6-4A35-9EFF-8B0286A6E546}" srcOrd="0" destOrd="0" presId="urn:microsoft.com/office/officeart/2005/8/layout/vProcess5"/>
    <dgm:cxn modelId="{66E3BA7B-C2F2-4F3F-8EF4-F51CD244A063}" type="presParOf" srcId="{C6955ACE-B040-4A3D-956B-4E35E23F8825}" destId="{F61547ED-E292-4EE1-92E8-588D152A9FFF}" srcOrd="1" destOrd="0" presId="urn:microsoft.com/office/officeart/2005/8/layout/vProcess5"/>
    <dgm:cxn modelId="{0A1FD6ED-CE33-49E5-A65F-D6DE645AA450}" type="presParOf" srcId="{C6955ACE-B040-4A3D-956B-4E35E23F8825}" destId="{70B65A92-BC75-4D40-B6FF-6D2D2A7CBBB7}" srcOrd="2" destOrd="0" presId="urn:microsoft.com/office/officeart/2005/8/layout/vProcess5"/>
    <dgm:cxn modelId="{3509E12A-26D8-4469-9A12-EE0833964FAE}" type="presParOf" srcId="{C6955ACE-B040-4A3D-956B-4E35E23F8825}" destId="{F1AD9079-08D1-4818-B1AB-8BDB09B538D5}" srcOrd="3" destOrd="0" presId="urn:microsoft.com/office/officeart/2005/8/layout/vProcess5"/>
    <dgm:cxn modelId="{E36EB45F-E3A6-401F-AB33-735F5A6EC173}" type="presParOf" srcId="{C6955ACE-B040-4A3D-956B-4E35E23F8825}" destId="{65079694-A81B-4B1E-B6FD-1BCCD8419A4B}" srcOrd="4" destOrd="0" presId="urn:microsoft.com/office/officeart/2005/8/layout/vProcess5"/>
    <dgm:cxn modelId="{CFAE954B-8C0E-4437-B658-F3BDACAB5D4A}" type="presParOf" srcId="{C6955ACE-B040-4A3D-956B-4E35E23F8825}" destId="{4EDCC24A-D045-464B-BF69-3BAF41531E69}" srcOrd="5" destOrd="0" presId="urn:microsoft.com/office/officeart/2005/8/layout/vProcess5"/>
    <dgm:cxn modelId="{F30EE6F7-2C71-4741-8A9E-5453D8C43868}" type="presParOf" srcId="{C6955ACE-B040-4A3D-956B-4E35E23F8825}" destId="{FF3C784A-0B98-41B0-BDEA-9DEF3EA71F85}" srcOrd="6" destOrd="0" presId="urn:microsoft.com/office/officeart/2005/8/layout/vProcess5"/>
    <dgm:cxn modelId="{B3629F5D-BFE3-4151-9415-16B25F88659C}" type="presParOf" srcId="{C6955ACE-B040-4A3D-956B-4E35E23F8825}" destId="{B04E96BB-B3D2-42DC-973D-925CABD5619D}" srcOrd="7" destOrd="0" presId="urn:microsoft.com/office/officeart/2005/8/layout/vProcess5"/>
    <dgm:cxn modelId="{37260450-90B8-4EC6-B09A-B1DB28B1C1BE}" type="presParOf" srcId="{C6955ACE-B040-4A3D-956B-4E35E23F8825}" destId="{A6577A79-D086-483A-9DED-79647B9447D1}" srcOrd="8" destOrd="0" presId="urn:microsoft.com/office/officeart/2005/8/layout/vProcess5"/>
    <dgm:cxn modelId="{7436194E-0FC6-406A-8DE5-D5CC8A7B7D3A}" type="presParOf" srcId="{C6955ACE-B040-4A3D-956B-4E35E23F8825}" destId="{B3D69CDD-338F-40D3-965B-D3800DAAF64E}" srcOrd="9" destOrd="0" presId="urn:microsoft.com/office/officeart/2005/8/layout/vProcess5"/>
    <dgm:cxn modelId="{47DEA61D-B24C-4A40-8467-9002123AA2FF}" type="presParOf" srcId="{C6955ACE-B040-4A3D-956B-4E35E23F8825}" destId="{C00D14AE-D8A6-4DB8-89C4-ED886155A453}" srcOrd="10" destOrd="0" presId="urn:microsoft.com/office/officeart/2005/8/layout/vProcess5"/>
    <dgm:cxn modelId="{FC434CA9-4D29-4D77-9F42-6FD486D0449B}" type="presParOf" srcId="{C6955ACE-B040-4A3D-956B-4E35E23F8825}" destId="{92647F66-9433-4E88-90D3-13E85CAEEBD7}" srcOrd="11"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67FF0A8-9313-438F-BECC-6FA27B96C20F}"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0D2BB368-2441-450D-B189-620AA5FDEF45}">
      <dgm:prSet/>
      <dgm:spPr/>
      <dgm:t>
        <a:bodyPr/>
        <a:lstStyle/>
        <a:p>
          <a:r>
            <a:rPr lang="en-US" b="1"/>
            <a:t>How To Prepare and Win (Consulting Services)</a:t>
          </a:r>
          <a:r>
            <a:rPr lang="en-US"/>
            <a:t> </a:t>
          </a:r>
        </a:p>
      </dgm:t>
    </dgm:pt>
    <dgm:pt modelId="{2AA4CFAD-E958-4F30-A13E-0B57D361D29E}" type="parTrans" cxnId="{7DDE9142-308E-479E-BD27-E6AF1A582C9B}">
      <dgm:prSet/>
      <dgm:spPr/>
      <dgm:t>
        <a:bodyPr/>
        <a:lstStyle/>
        <a:p>
          <a:endParaRPr lang="en-US"/>
        </a:p>
      </dgm:t>
    </dgm:pt>
    <dgm:pt modelId="{9DE456F1-28D8-4FAB-B6E1-E55ECEB2BBC3}" type="sibTrans" cxnId="{7DDE9142-308E-479E-BD27-E6AF1A582C9B}">
      <dgm:prSet/>
      <dgm:spPr/>
      <dgm:t>
        <a:bodyPr/>
        <a:lstStyle/>
        <a:p>
          <a:endParaRPr lang="en-US"/>
        </a:p>
      </dgm:t>
    </dgm:pt>
    <dgm:pt modelId="{A42090F8-A3E1-440C-B490-525D705CF6E6}">
      <dgm:prSet custT="1"/>
      <dgm:spPr/>
      <dgm:t>
        <a:bodyPr/>
        <a:lstStyle/>
        <a:p>
          <a:r>
            <a:rPr lang="en-US" sz="1200" dirty="0">
              <a:latin typeface="Cambria" panose="02040503050406030204" pitchFamily="18" charset="0"/>
              <a:ea typeface="Cambria" panose="02040503050406030204" pitchFamily="18" charset="0"/>
            </a:rPr>
            <a:t>Refer to “Consultants’ Role in Appendix 3, Procedures, Procurement And Employment Of Consultants By Borrowers Under IDBZ-Funded Projects, 11 August 2016.</a:t>
          </a:r>
        </a:p>
      </dgm:t>
    </dgm:pt>
    <dgm:pt modelId="{8772929D-5137-448B-A894-5DB0443ABADA}" type="parTrans" cxnId="{3978B01E-9A3D-4DD8-AF1C-182010F534BF}">
      <dgm:prSet/>
      <dgm:spPr/>
      <dgm:t>
        <a:bodyPr/>
        <a:lstStyle/>
        <a:p>
          <a:endParaRPr lang="en-US"/>
        </a:p>
      </dgm:t>
    </dgm:pt>
    <dgm:pt modelId="{48A0983D-2231-4B84-BBBA-04BB936C0BAC}" type="sibTrans" cxnId="{3978B01E-9A3D-4DD8-AF1C-182010F534BF}">
      <dgm:prSet/>
      <dgm:spPr/>
      <dgm:t>
        <a:bodyPr/>
        <a:lstStyle/>
        <a:p>
          <a:endParaRPr lang="en-US"/>
        </a:p>
      </dgm:t>
    </dgm:pt>
    <dgm:pt modelId="{26DBD0DC-9AA8-48A0-8316-51A98F5AF736}">
      <dgm:prSet custT="1"/>
      <dgm:spPr/>
      <dgm:t>
        <a:bodyPr/>
        <a:lstStyle/>
        <a:p>
          <a:r>
            <a:rPr lang="en-US" sz="1400" dirty="0">
              <a:latin typeface="Cambria" panose="02040503050406030204" pitchFamily="18" charset="0"/>
              <a:ea typeface="Cambria" panose="02040503050406030204" pitchFamily="18" charset="0"/>
            </a:rPr>
            <a:t>Identify partnering firm and key experts early</a:t>
          </a:r>
        </a:p>
      </dgm:t>
    </dgm:pt>
    <dgm:pt modelId="{760CCA86-D385-4E0D-B037-479009652971}" type="parTrans" cxnId="{E0A62EC5-48EC-45AD-B53E-459AE0C590A2}">
      <dgm:prSet/>
      <dgm:spPr/>
      <dgm:t>
        <a:bodyPr/>
        <a:lstStyle/>
        <a:p>
          <a:endParaRPr lang="en-US"/>
        </a:p>
      </dgm:t>
    </dgm:pt>
    <dgm:pt modelId="{1A9F6096-9C62-4A48-A17C-42B9B7B19A15}" type="sibTrans" cxnId="{E0A62EC5-48EC-45AD-B53E-459AE0C590A2}">
      <dgm:prSet/>
      <dgm:spPr/>
      <dgm:t>
        <a:bodyPr/>
        <a:lstStyle/>
        <a:p>
          <a:endParaRPr lang="en-US"/>
        </a:p>
      </dgm:t>
    </dgm:pt>
    <dgm:pt modelId="{16F36962-4924-466D-998D-C4AAA578953A}">
      <dgm:prSet custT="1"/>
      <dgm:spPr/>
      <dgm:t>
        <a:bodyPr/>
        <a:lstStyle/>
        <a:p>
          <a:r>
            <a:rPr lang="en-US" sz="1400" dirty="0">
              <a:latin typeface="Cambria" panose="02040503050406030204" pitchFamily="18" charset="0"/>
              <a:ea typeface="Cambria" panose="02040503050406030204" pitchFamily="18" charset="0"/>
            </a:rPr>
            <a:t>Express Interest promptly</a:t>
          </a:r>
        </a:p>
      </dgm:t>
    </dgm:pt>
    <dgm:pt modelId="{19D817C6-9256-4770-B600-9F64E6725B66}" type="parTrans" cxnId="{6BE28954-0542-4718-87E2-A5DCC6BF964A}">
      <dgm:prSet/>
      <dgm:spPr/>
      <dgm:t>
        <a:bodyPr/>
        <a:lstStyle/>
        <a:p>
          <a:endParaRPr lang="en-US"/>
        </a:p>
      </dgm:t>
    </dgm:pt>
    <dgm:pt modelId="{68749639-678C-42CA-A9E2-21ABB717665A}" type="sibTrans" cxnId="{6BE28954-0542-4718-87E2-A5DCC6BF964A}">
      <dgm:prSet/>
      <dgm:spPr/>
      <dgm:t>
        <a:bodyPr/>
        <a:lstStyle/>
        <a:p>
          <a:endParaRPr lang="en-US"/>
        </a:p>
      </dgm:t>
    </dgm:pt>
    <dgm:pt modelId="{9C007DA3-0FC5-4787-893A-47433FAA997C}">
      <dgm:prSet custT="1"/>
      <dgm:spPr/>
      <dgm:t>
        <a:bodyPr/>
        <a:lstStyle/>
        <a:p>
          <a:r>
            <a:rPr lang="en-US" sz="1400" dirty="0">
              <a:latin typeface="Cambria" panose="02040503050406030204" pitchFamily="18" charset="0"/>
              <a:ea typeface="Cambria" panose="02040503050406030204" pitchFamily="18" charset="0"/>
            </a:rPr>
            <a:t>Pre-proposal visit</a:t>
          </a:r>
        </a:p>
      </dgm:t>
    </dgm:pt>
    <dgm:pt modelId="{46ECCC3C-7D53-4B6D-88EB-57B7D906F8A4}" type="parTrans" cxnId="{2A8768B2-4F04-45C9-85E3-417BB0DD95A9}">
      <dgm:prSet/>
      <dgm:spPr/>
      <dgm:t>
        <a:bodyPr/>
        <a:lstStyle/>
        <a:p>
          <a:endParaRPr lang="en-US"/>
        </a:p>
      </dgm:t>
    </dgm:pt>
    <dgm:pt modelId="{8E14EEC8-71AA-4107-92E2-CF9F49D23698}" type="sibTrans" cxnId="{2A8768B2-4F04-45C9-85E3-417BB0DD95A9}">
      <dgm:prSet/>
      <dgm:spPr/>
      <dgm:t>
        <a:bodyPr/>
        <a:lstStyle/>
        <a:p>
          <a:endParaRPr lang="en-US"/>
        </a:p>
      </dgm:t>
    </dgm:pt>
    <dgm:pt modelId="{C12D4804-8ACC-4CFE-9FD2-9F34E54B9992}">
      <dgm:prSet custT="1"/>
      <dgm:spPr/>
      <dgm:t>
        <a:bodyPr/>
        <a:lstStyle/>
        <a:p>
          <a:r>
            <a:rPr lang="en-US" sz="1400" dirty="0">
              <a:latin typeface="Cambria" panose="02040503050406030204" pitchFamily="18" charset="0"/>
              <a:ea typeface="Cambria" panose="02040503050406030204" pitchFamily="18" charset="0"/>
            </a:rPr>
            <a:t>Address the Terms of Reference (TOR) clearly, comprehensively</a:t>
          </a:r>
        </a:p>
      </dgm:t>
    </dgm:pt>
    <dgm:pt modelId="{120302D0-7BE2-45D1-86EF-F747CD2BE668}" type="parTrans" cxnId="{822C87BA-CACF-48CE-91AC-CD71630CC2BA}">
      <dgm:prSet/>
      <dgm:spPr/>
      <dgm:t>
        <a:bodyPr/>
        <a:lstStyle/>
        <a:p>
          <a:endParaRPr lang="en-US"/>
        </a:p>
      </dgm:t>
    </dgm:pt>
    <dgm:pt modelId="{5D1E8AFF-A059-4D1F-B32E-E1A3B68AC374}" type="sibTrans" cxnId="{822C87BA-CACF-48CE-91AC-CD71630CC2BA}">
      <dgm:prSet/>
      <dgm:spPr/>
      <dgm:t>
        <a:bodyPr/>
        <a:lstStyle/>
        <a:p>
          <a:endParaRPr lang="en-US"/>
        </a:p>
      </dgm:t>
    </dgm:pt>
    <dgm:pt modelId="{28515810-4996-4FF6-B428-69D28DFAE67B}">
      <dgm:prSet custT="1"/>
      <dgm:spPr/>
      <dgm:t>
        <a:bodyPr/>
        <a:lstStyle/>
        <a:p>
          <a:r>
            <a:rPr lang="en-US" sz="1400" dirty="0">
              <a:latin typeface="Cambria" panose="02040503050406030204" pitchFamily="18" charset="0"/>
              <a:ea typeface="Cambria" panose="02040503050406030204" pitchFamily="18" charset="0"/>
            </a:rPr>
            <a:t>Emphasize innovative technical solutions</a:t>
          </a:r>
        </a:p>
      </dgm:t>
    </dgm:pt>
    <dgm:pt modelId="{847F4931-371B-47A5-9C2C-770BC89B68AF}" type="parTrans" cxnId="{B880A21C-1356-41DA-AD43-9169B40EF5DC}">
      <dgm:prSet/>
      <dgm:spPr/>
      <dgm:t>
        <a:bodyPr/>
        <a:lstStyle/>
        <a:p>
          <a:endParaRPr lang="en-US"/>
        </a:p>
      </dgm:t>
    </dgm:pt>
    <dgm:pt modelId="{031452BB-59D7-49AA-BB53-4176C526588A}" type="sibTrans" cxnId="{B880A21C-1356-41DA-AD43-9169B40EF5DC}">
      <dgm:prSet/>
      <dgm:spPr/>
      <dgm:t>
        <a:bodyPr/>
        <a:lstStyle/>
        <a:p>
          <a:endParaRPr lang="en-US"/>
        </a:p>
      </dgm:t>
    </dgm:pt>
    <dgm:pt modelId="{085187AA-6813-4954-8C7B-538EE3F423C0}">
      <dgm:prSet custT="1"/>
      <dgm:spPr/>
      <dgm:t>
        <a:bodyPr/>
        <a:lstStyle/>
        <a:p>
          <a:r>
            <a:rPr lang="en-US" sz="1400" dirty="0">
              <a:latin typeface="Cambria" panose="02040503050406030204" pitchFamily="18" charset="0"/>
              <a:ea typeface="Cambria" panose="02040503050406030204" pitchFamily="18" charset="0"/>
            </a:rPr>
            <a:t>Qualified Consultants in Key Staff positions: Strong Team Composition and Team Assignments</a:t>
          </a:r>
        </a:p>
      </dgm:t>
    </dgm:pt>
    <dgm:pt modelId="{D1C13518-EE7F-4CD9-8280-D8AFC2A40B87}" type="parTrans" cxnId="{83135152-2900-4146-93CE-DA109767DC22}">
      <dgm:prSet/>
      <dgm:spPr/>
      <dgm:t>
        <a:bodyPr/>
        <a:lstStyle/>
        <a:p>
          <a:endParaRPr lang="en-US"/>
        </a:p>
      </dgm:t>
    </dgm:pt>
    <dgm:pt modelId="{341AA06C-1795-4233-B4C4-EA29A1F25CF9}" type="sibTrans" cxnId="{83135152-2900-4146-93CE-DA109767DC22}">
      <dgm:prSet/>
      <dgm:spPr/>
      <dgm:t>
        <a:bodyPr/>
        <a:lstStyle/>
        <a:p>
          <a:endParaRPr lang="en-US"/>
        </a:p>
      </dgm:t>
    </dgm:pt>
    <dgm:pt modelId="{89642D10-6831-45CC-8E1E-83CDD70154BB}">
      <dgm:prSet custT="1"/>
      <dgm:spPr/>
      <dgm:t>
        <a:bodyPr/>
        <a:lstStyle/>
        <a:p>
          <a:r>
            <a:rPr lang="en-US" sz="1400" dirty="0">
              <a:latin typeface="Cambria" panose="02040503050406030204" pitchFamily="18" charset="0"/>
              <a:ea typeface="Cambria" panose="02040503050406030204" pitchFamily="18" charset="0"/>
            </a:rPr>
            <a:t>Strong Organisational Structure</a:t>
          </a:r>
        </a:p>
      </dgm:t>
    </dgm:pt>
    <dgm:pt modelId="{A7D51495-A469-4DFF-AAB1-803C7491BA72}" type="parTrans" cxnId="{BED07878-5F82-4B6E-A949-687080F7D95B}">
      <dgm:prSet/>
      <dgm:spPr/>
      <dgm:t>
        <a:bodyPr/>
        <a:lstStyle/>
        <a:p>
          <a:endParaRPr lang="en-US"/>
        </a:p>
      </dgm:t>
    </dgm:pt>
    <dgm:pt modelId="{37089318-40A6-41E4-A804-10C5B62D966F}" type="sibTrans" cxnId="{BED07878-5F82-4B6E-A949-687080F7D95B}">
      <dgm:prSet/>
      <dgm:spPr/>
      <dgm:t>
        <a:bodyPr/>
        <a:lstStyle/>
        <a:p>
          <a:endParaRPr lang="en-US"/>
        </a:p>
      </dgm:t>
    </dgm:pt>
    <dgm:pt modelId="{57DB9159-E75E-4CFE-B33D-74B2B45303FF}">
      <dgm:prSet custT="1"/>
      <dgm:spPr/>
      <dgm:t>
        <a:bodyPr/>
        <a:lstStyle/>
        <a:p>
          <a:r>
            <a:rPr lang="en-US" sz="1400" dirty="0">
              <a:latin typeface="Cambria" panose="02040503050406030204" pitchFamily="18" charset="0"/>
              <a:ea typeface="Cambria" panose="02040503050406030204" pitchFamily="18" charset="0"/>
            </a:rPr>
            <a:t>Refer to relevant technical and regional experience</a:t>
          </a:r>
        </a:p>
      </dgm:t>
    </dgm:pt>
    <dgm:pt modelId="{48350397-9406-4FAD-90DC-1410882450EE}" type="parTrans" cxnId="{D1C6592E-D962-4EEB-BBE6-15DCCE7230D4}">
      <dgm:prSet/>
      <dgm:spPr/>
      <dgm:t>
        <a:bodyPr/>
        <a:lstStyle/>
        <a:p>
          <a:endParaRPr lang="en-US"/>
        </a:p>
      </dgm:t>
    </dgm:pt>
    <dgm:pt modelId="{FD6D0369-1160-41C4-8387-D71863E112BF}" type="sibTrans" cxnId="{D1C6592E-D962-4EEB-BBE6-15DCCE7230D4}">
      <dgm:prSet/>
      <dgm:spPr/>
      <dgm:t>
        <a:bodyPr/>
        <a:lstStyle/>
        <a:p>
          <a:endParaRPr lang="en-US"/>
        </a:p>
      </dgm:t>
    </dgm:pt>
    <dgm:pt modelId="{FD48B3E4-52A4-4B39-9404-05CD5C9533D3}">
      <dgm:prSet custT="1"/>
      <dgm:spPr/>
      <dgm:t>
        <a:bodyPr/>
        <a:lstStyle/>
        <a:p>
          <a:r>
            <a:rPr lang="en-US" sz="1400" dirty="0">
              <a:latin typeface="Cambria" panose="02040503050406030204" pitchFamily="18" charset="0"/>
              <a:ea typeface="Cambria" panose="02040503050406030204" pitchFamily="18" charset="0"/>
            </a:rPr>
            <a:t>Do not vary the Standard RFP forms provided in the document</a:t>
          </a:r>
        </a:p>
      </dgm:t>
    </dgm:pt>
    <dgm:pt modelId="{C921D5EB-F38D-4418-95B9-73F627321FC8}" type="parTrans" cxnId="{5279F1F4-1DE9-4FED-A073-EF4E241AF2F5}">
      <dgm:prSet/>
      <dgm:spPr/>
      <dgm:t>
        <a:bodyPr/>
        <a:lstStyle/>
        <a:p>
          <a:endParaRPr lang="en-US"/>
        </a:p>
      </dgm:t>
    </dgm:pt>
    <dgm:pt modelId="{6B43B835-F1AF-4888-A189-1599F4F55A3B}" type="sibTrans" cxnId="{5279F1F4-1DE9-4FED-A073-EF4E241AF2F5}">
      <dgm:prSet/>
      <dgm:spPr/>
      <dgm:t>
        <a:bodyPr/>
        <a:lstStyle/>
        <a:p>
          <a:endParaRPr lang="en-US"/>
        </a:p>
      </dgm:t>
    </dgm:pt>
    <dgm:pt modelId="{C25522AD-3E34-4787-B64C-98833A4A50B0}">
      <dgm:prSet custT="1"/>
      <dgm:spPr/>
      <dgm:t>
        <a:bodyPr/>
        <a:lstStyle/>
        <a:p>
          <a:r>
            <a:rPr lang="en-US" sz="1400" dirty="0">
              <a:latin typeface="Cambria" panose="02040503050406030204" pitchFamily="18" charset="0"/>
              <a:ea typeface="Cambria" panose="02040503050406030204" pitchFamily="18" charset="0"/>
            </a:rPr>
            <a:t>Carefully prepared and easy to evaluate proposals will score high: use charts, diagrams, color etc.</a:t>
          </a:r>
        </a:p>
      </dgm:t>
    </dgm:pt>
    <dgm:pt modelId="{4931503B-DCAC-4336-8843-9B6146A4766B}" type="parTrans" cxnId="{67618B61-9BB1-4CC6-821F-46746BF7A51E}">
      <dgm:prSet/>
      <dgm:spPr/>
      <dgm:t>
        <a:bodyPr/>
        <a:lstStyle/>
        <a:p>
          <a:endParaRPr lang="en-US"/>
        </a:p>
      </dgm:t>
    </dgm:pt>
    <dgm:pt modelId="{DFD44DB2-A4A6-46B3-B615-225F267C4404}" type="sibTrans" cxnId="{67618B61-9BB1-4CC6-821F-46746BF7A51E}">
      <dgm:prSet/>
      <dgm:spPr/>
      <dgm:t>
        <a:bodyPr/>
        <a:lstStyle/>
        <a:p>
          <a:endParaRPr lang="en-US"/>
        </a:p>
      </dgm:t>
    </dgm:pt>
    <dgm:pt modelId="{A00F3A6F-0066-4367-8215-948FF0B38CC7}">
      <dgm:prSet custT="1"/>
      <dgm:spPr/>
      <dgm:t>
        <a:bodyPr/>
        <a:lstStyle/>
        <a:p>
          <a:r>
            <a:rPr lang="en-US" sz="1400" dirty="0">
              <a:latin typeface="Cambria" panose="02040503050406030204" pitchFamily="18" charset="0"/>
              <a:ea typeface="Cambria" panose="02040503050406030204" pitchFamily="18" charset="0"/>
            </a:rPr>
            <a:t>Provide all the required key experts and non-key experts</a:t>
          </a:r>
        </a:p>
      </dgm:t>
    </dgm:pt>
    <dgm:pt modelId="{39E50FB6-9A11-402F-93FB-6F1FFE45697A}" type="parTrans" cxnId="{CC80F4A6-CF2D-4910-A8E9-86AD3A90C7FA}">
      <dgm:prSet/>
      <dgm:spPr/>
      <dgm:t>
        <a:bodyPr/>
        <a:lstStyle/>
        <a:p>
          <a:endParaRPr lang="en-US"/>
        </a:p>
      </dgm:t>
    </dgm:pt>
    <dgm:pt modelId="{75914A1A-A190-4724-8C5A-261D385DE37B}" type="sibTrans" cxnId="{CC80F4A6-CF2D-4910-A8E9-86AD3A90C7FA}">
      <dgm:prSet/>
      <dgm:spPr/>
      <dgm:t>
        <a:bodyPr/>
        <a:lstStyle/>
        <a:p>
          <a:endParaRPr lang="en-US"/>
        </a:p>
      </dgm:t>
    </dgm:pt>
    <dgm:pt modelId="{48AF4C63-0792-4AB9-90BB-C7CDFD9A37AD}" type="pres">
      <dgm:prSet presAssocID="{367FF0A8-9313-438F-BECC-6FA27B96C20F}" presName="vert0" presStyleCnt="0">
        <dgm:presLayoutVars>
          <dgm:dir/>
          <dgm:animOne val="branch"/>
          <dgm:animLvl val="lvl"/>
        </dgm:presLayoutVars>
      </dgm:prSet>
      <dgm:spPr/>
    </dgm:pt>
    <dgm:pt modelId="{9222356A-CC4F-4733-A48C-A40DCE52152C}" type="pres">
      <dgm:prSet presAssocID="{0D2BB368-2441-450D-B189-620AA5FDEF45}" presName="thickLine" presStyleLbl="alignNode1" presStyleIdx="0" presStyleCnt="1"/>
      <dgm:spPr/>
    </dgm:pt>
    <dgm:pt modelId="{5C951BCE-37F6-4645-A625-BF1A357CCA92}" type="pres">
      <dgm:prSet presAssocID="{0D2BB368-2441-450D-B189-620AA5FDEF45}" presName="horz1" presStyleCnt="0"/>
      <dgm:spPr/>
    </dgm:pt>
    <dgm:pt modelId="{0A83D238-B375-4CAD-BF84-D98F31D6E707}" type="pres">
      <dgm:prSet presAssocID="{0D2BB368-2441-450D-B189-620AA5FDEF45}" presName="tx1" presStyleLbl="revTx" presStyleIdx="0" presStyleCnt="13"/>
      <dgm:spPr/>
    </dgm:pt>
    <dgm:pt modelId="{307487DB-D5AA-4758-9264-40FDAB0F3B0F}" type="pres">
      <dgm:prSet presAssocID="{0D2BB368-2441-450D-B189-620AA5FDEF45}" presName="vert1" presStyleCnt="0"/>
      <dgm:spPr/>
    </dgm:pt>
    <dgm:pt modelId="{09B6258A-50F3-474B-ADA7-061C44C73AFD}" type="pres">
      <dgm:prSet presAssocID="{A42090F8-A3E1-440C-B490-525D705CF6E6}" presName="vertSpace2a" presStyleCnt="0"/>
      <dgm:spPr/>
    </dgm:pt>
    <dgm:pt modelId="{2D8D3273-0106-4964-80F1-ED3AA145F702}" type="pres">
      <dgm:prSet presAssocID="{A42090F8-A3E1-440C-B490-525D705CF6E6}" presName="horz2" presStyleCnt="0"/>
      <dgm:spPr/>
    </dgm:pt>
    <dgm:pt modelId="{FD35A939-5988-4F3C-A3C4-3AB02AB0705F}" type="pres">
      <dgm:prSet presAssocID="{A42090F8-A3E1-440C-B490-525D705CF6E6}" presName="horzSpace2" presStyleCnt="0"/>
      <dgm:spPr/>
    </dgm:pt>
    <dgm:pt modelId="{E631375D-B05E-4904-B8F2-0A5EB80D896B}" type="pres">
      <dgm:prSet presAssocID="{A42090F8-A3E1-440C-B490-525D705CF6E6}" presName="tx2" presStyleLbl="revTx" presStyleIdx="1" presStyleCnt="13"/>
      <dgm:spPr/>
    </dgm:pt>
    <dgm:pt modelId="{135271B6-0BAA-4728-B9EF-9E7B6E54897B}" type="pres">
      <dgm:prSet presAssocID="{A42090F8-A3E1-440C-B490-525D705CF6E6}" presName="vert2" presStyleCnt="0"/>
      <dgm:spPr/>
    </dgm:pt>
    <dgm:pt modelId="{9E0BF054-C968-4F87-8826-A03C4F1766FA}" type="pres">
      <dgm:prSet presAssocID="{A42090F8-A3E1-440C-B490-525D705CF6E6}" presName="thinLine2b" presStyleLbl="callout" presStyleIdx="0" presStyleCnt="12"/>
      <dgm:spPr/>
    </dgm:pt>
    <dgm:pt modelId="{E39C6188-EA0E-41E7-A256-A719F336F8F2}" type="pres">
      <dgm:prSet presAssocID="{A42090F8-A3E1-440C-B490-525D705CF6E6}" presName="vertSpace2b" presStyleCnt="0"/>
      <dgm:spPr/>
    </dgm:pt>
    <dgm:pt modelId="{8F5AAF50-394E-4F67-AA42-E5B4692F502B}" type="pres">
      <dgm:prSet presAssocID="{26DBD0DC-9AA8-48A0-8316-51A98F5AF736}" presName="horz2" presStyleCnt="0"/>
      <dgm:spPr/>
    </dgm:pt>
    <dgm:pt modelId="{0A695592-F4CF-4E64-8595-AFC9E16D3548}" type="pres">
      <dgm:prSet presAssocID="{26DBD0DC-9AA8-48A0-8316-51A98F5AF736}" presName="horzSpace2" presStyleCnt="0"/>
      <dgm:spPr/>
    </dgm:pt>
    <dgm:pt modelId="{C63A91EF-8ED7-4485-9C0B-7B526B03517A}" type="pres">
      <dgm:prSet presAssocID="{26DBD0DC-9AA8-48A0-8316-51A98F5AF736}" presName="tx2" presStyleLbl="revTx" presStyleIdx="2" presStyleCnt="13"/>
      <dgm:spPr/>
    </dgm:pt>
    <dgm:pt modelId="{D95CB00A-03A0-477C-BAFD-E469167D7C5A}" type="pres">
      <dgm:prSet presAssocID="{26DBD0DC-9AA8-48A0-8316-51A98F5AF736}" presName="vert2" presStyleCnt="0"/>
      <dgm:spPr/>
    </dgm:pt>
    <dgm:pt modelId="{7BEEB91F-A6E6-4A29-A8B0-9446154CBB38}" type="pres">
      <dgm:prSet presAssocID="{26DBD0DC-9AA8-48A0-8316-51A98F5AF736}" presName="thinLine2b" presStyleLbl="callout" presStyleIdx="1" presStyleCnt="12"/>
      <dgm:spPr/>
    </dgm:pt>
    <dgm:pt modelId="{A6CC7DE8-0522-4B3F-8C34-780E1138A53A}" type="pres">
      <dgm:prSet presAssocID="{26DBD0DC-9AA8-48A0-8316-51A98F5AF736}" presName="vertSpace2b" presStyleCnt="0"/>
      <dgm:spPr/>
    </dgm:pt>
    <dgm:pt modelId="{A4873D9F-9F99-4788-A383-CC4177A7BCBA}" type="pres">
      <dgm:prSet presAssocID="{16F36962-4924-466D-998D-C4AAA578953A}" presName="horz2" presStyleCnt="0"/>
      <dgm:spPr/>
    </dgm:pt>
    <dgm:pt modelId="{0BAA80A5-9FBE-47E7-B2A4-BE31E96316A4}" type="pres">
      <dgm:prSet presAssocID="{16F36962-4924-466D-998D-C4AAA578953A}" presName="horzSpace2" presStyleCnt="0"/>
      <dgm:spPr/>
    </dgm:pt>
    <dgm:pt modelId="{C051DCD2-4395-4F40-B2AB-1F1A61797ED8}" type="pres">
      <dgm:prSet presAssocID="{16F36962-4924-466D-998D-C4AAA578953A}" presName="tx2" presStyleLbl="revTx" presStyleIdx="3" presStyleCnt="13"/>
      <dgm:spPr/>
    </dgm:pt>
    <dgm:pt modelId="{08DE4819-19AE-4E9D-BD4E-453808D4A3A2}" type="pres">
      <dgm:prSet presAssocID="{16F36962-4924-466D-998D-C4AAA578953A}" presName="vert2" presStyleCnt="0"/>
      <dgm:spPr/>
    </dgm:pt>
    <dgm:pt modelId="{4BE18492-29DB-4678-A46F-32B1C57FFAB9}" type="pres">
      <dgm:prSet presAssocID="{16F36962-4924-466D-998D-C4AAA578953A}" presName="thinLine2b" presStyleLbl="callout" presStyleIdx="2" presStyleCnt="12"/>
      <dgm:spPr/>
    </dgm:pt>
    <dgm:pt modelId="{2854EC77-EA34-4981-93BA-BBE3596FF159}" type="pres">
      <dgm:prSet presAssocID="{16F36962-4924-466D-998D-C4AAA578953A}" presName="vertSpace2b" presStyleCnt="0"/>
      <dgm:spPr/>
    </dgm:pt>
    <dgm:pt modelId="{7B12F055-5567-40FF-B8DC-EE6281B10B41}" type="pres">
      <dgm:prSet presAssocID="{9C007DA3-0FC5-4787-893A-47433FAA997C}" presName="horz2" presStyleCnt="0"/>
      <dgm:spPr/>
    </dgm:pt>
    <dgm:pt modelId="{01E668DA-1F88-432C-9D47-B3B0A75D6DF8}" type="pres">
      <dgm:prSet presAssocID="{9C007DA3-0FC5-4787-893A-47433FAA997C}" presName="horzSpace2" presStyleCnt="0"/>
      <dgm:spPr/>
    </dgm:pt>
    <dgm:pt modelId="{1116DD83-17D2-47F6-907C-7024E6D9BC8E}" type="pres">
      <dgm:prSet presAssocID="{9C007DA3-0FC5-4787-893A-47433FAA997C}" presName="tx2" presStyleLbl="revTx" presStyleIdx="4" presStyleCnt="13"/>
      <dgm:spPr/>
    </dgm:pt>
    <dgm:pt modelId="{5C0C7AD4-02E7-4AC6-BF3A-06227D5316D0}" type="pres">
      <dgm:prSet presAssocID="{9C007DA3-0FC5-4787-893A-47433FAA997C}" presName="vert2" presStyleCnt="0"/>
      <dgm:spPr/>
    </dgm:pt>
    <dgm:pt modelId="{120773FF-4E60-444A-9EDF-D361936E5D75}" type="pres">
      <dgm:prSet presAssocID="{9C007DA3-0FC5-4787-893A-47433FAA997C}" presName="thinLine2b" presStyleLbl="callout" presStyleIdx="3" presStyleCnt="12"/>
      <dgm:spPr/>
    </dgm:pt>
    <dgm:pt modelId="{89580FEA-A9A9-41C7-9D93-515581DDCED3}" type="pres">
      <dgm:prSet presAssocID="{9C007DA3-0FC5-4787-893A-47433FAA997C}" presName="vertSpace2b" presStyleCnt="0"/>
      <dgm:spPr/>
    </dgm:pt>
    <dgm:pt modelId="{A71FC9ED-035D-41DB-8069-2E9516BE9A29}" type="pres">
      <dgm:prSet presAssocID="{C12D4804-8ACC-4CFE-9FD2-9F34E54B9992}" presName="horz2" presStyleCnt="0"/>
      <dgm:spPr/>
    </dgm:pt>
    <dgm:pt modelId="{870487EE-8950-48E1-A7EC-DEE90B631DD1}" type="pres">
      <dgm:prSet presAssocID="{C12D4804-8ACC-4CFE-9FD2-9F34E54B9992}" presName="horzSpace2" presStyleCnt="0"/>
      <dgm:spPr/>
    </dgm:pt>
    <dgm:pt modelId="{E58FCE7E-DED7-4AFA-A569-7FB1376B4060}" type="pres">
      <dgm:prSet presAssocID="{C12D4804-8ACC-4CFE-9FD2-9F34E54B9992}" presName="tx2" presStyleLbl="revTx" presStyleIdx="5" presStyleCnt="13"/>
      <dgm:spPr/>
    </dgm:pt>
    <dgm:pt modelId="{BFB667F3-C064-4C88-9459-252A36FD022E}" type="pres">
      <dgm:prSet presAssocID="{C12D4804-8ACC-4CFE-9FD2-9F34E54B9992}" presName="vert2" presStyleCnt="0"/>
      <dgm:spPr/>
    </dgm:pt>
    <dgm:pt modelId="{56B216E5-0024-4785-B098-A691E53B42DC}" type="pres">
      <dgm:prSet presAssocID="{C12D4804-8ACC-4CFE-9FD2-9F34E54B9992}" presName="thinLine2b" presStyleLbl="callout" presStyleIdx="4" presStyleCnt="12"/>
      <dgm:spPr/>
    </dgm:pt>
    <dgm:pt modelId="{A63DC036-2689-4AB0-AC5B-36B90E01631B}" type="pres">
      <dgm:prSet presAssocID="{C12D4804-8ACC-4CFE-9FD2-9F34E54B9992}" presName="vertSpace2b" presStyleCnt="0"/>
      <dgm:spPr/>
    </dgm:pt>
    <dgm:pt modelId="{B41D1C8F-D133-4237-B6ED-B0219AA88860}" type="pres">
      <dgm:prSet presAssocID="{28515810-4996-4FF6-B428-69D28DFAE67B}" presName="horz2" presStyleCnt="0"/>
      <dgm:spPr/>
    </dgm:pt>
    <dgm:pt modelId="{6590A23B-60DE-4839-903E-13CAF148DA9B}" type="pres">
      <dgm:prSet presAssocID="{28515810-4996-4FF6-B428-69D28DFAE67B}" presName="horzSpace2" presStyleCnt="0"/>
      <dgm:spPr/>
    </dgm:pt>
    <dgm:pt modelId="{5163BBD5-AF72-42B1-AE3A-F363E27B2D96}" type="pres">
      <dgm:prSet presAssocID="{28515810-4996-4FF6-B428-69D28DFAE67B}" presName="tx2" presStyleLbl="revTx" presStyleIdx="6" presStyleCnt="13"/>
      <dgm:spPr/>
    </dgm:pt>
    <dgm:pt modelId="{ECD5A80A-82B9-49E7-AF7D-021BABAFD59A}" type="pres">
      <dgm:prSet presAssocID="{28515810-4996-4FF6-B428-69D28DFAE67B}" presName="vert2" presStyleCnt="0"/>
      <dgm:spPr/>
    </dgm:pt>
    <dgm:pt modelId="{F9A6C1C5-9A3C-4ECE-97FC-85FEFBDF2DCF}" type="pres">
      <dgm:prSet presAssocID="{28515810-4996-4FF6-B428-69D28DFAE67B}" presName="thinLine2b" presStyleLbl="callout" presStyleIdx="5" presStyleCnt="12"/>
      <dgm:spPr/>
    </dgm:pt>
    <dgm:pt modelId="{73C62DB6-FD13-4F09-ACBF-2F88A8F03D5D}" type="pres">
      <dgm:prSet presAssocID="{28515810-4996-4FF6-B428-69D28DFAE67B}" presName="vertSpace2b" presStyleCnt="0"/>
      <dgm:spPr/>
    </dgm:pt>
    <dgm:pt modelId="{0F4E376F-250E-4704-8BFD-C53AB9602946}" type="pres">
      <dgm:prSet presAssocID="{085187AA-6813-4954-8C7B-538EE3F423C0}" presName="horz2" presStyleCnt="0"/>
      <dgm:spPr/>
    </dgm:pt>
    <dgm:pt modelId="{20F13107-2EF9-40C1-83E2-7A6D30C52446}" type="pres">
      <dgm:prSet presAssocID="{085187AA-6813-4954-8C7B-538EE3F423C0}" presName="horzSpace2" presStyleCnt="0"/>
      <dgm:spPr/>
    </dgm:pt>
    <dgm:pt modelId="{C23A8117-533F-4E0F-A493-7CFE700EDF41}" type="pres">
      <dgm:prSet presAssocID="{085187AA-6813-4954-8C7B-538EE3F423C0}" presName="tx2" presStyleLbl="revTx" presStyleIdx="7" presStyleCnt="13"/>
      <dgm:spPr/>
    </dgm:pt>
    <dgm:pt modelId="{31F717A1-CEEC-4B98-BD08-A6949726A8FF}" type="pres">
      <dgm:prSet presAssocID="{085187AA-6813-4954-8C7B-538EE3F423C0}" presName="vert2" presStyleCnt="0"/>
      <dgm:spPr/>
    </dgm:pt>
    <dgm:pt modelId="{17A5C011-4045-49E0-9E74-027C3DA470B8}" type="pres">
      <dgm:prSet presAssocID="{085187AA-6813-4954-8C7B-538EE3F423C0}" presName="thinLine2b" presStyleLbl="callout" presStyleIdx="6" presStyleCnt="12"/>
      <dgm:spPr/>
    </dgm:pt>
    <dgm:pt modelId="{0246F568-8551-49CB-B440-D463533408E2}" type="pres">
      <dgm:prSet presAssocID="{085187AA-6813-4954-8C7B-538EE3F423C0}" presName="vertSpace2b" presStyleCnt="0"/>
      <dgm:spPr/>
    </dgm:pt>
    <dgm:pt modelId="{53B674F2-87A7-4DBB-9438-C5246D8BA458}" type="pres">
      <dgm:prSet presAssocID="{89642D10-6831-45CC-8E1E-83CDD70154BB}" presName="horz2" presStyleCnt="0"/>
      <dgm:spPr/>
    </dgm:pt>
    <dgm:pt modelId="{09855CBA-74F7-49EB-B963-8486F5867D2F}" type="pres">
      <dgm:prSet presAssocID="{89642D10-6831-45CC-8E1E-83CDD70154BB}" presName="horzSpace2" presStyleCnt="0"/>
      <dgm:spPr/>
    </dgm:pt>
    <dgm:pt modelId="{4E72EBD5-C39A-489C-B1DD-1651B5598957}" type="pres">
      <dgm:prSet presAssocID="{89642D10-6831-45CC-8E1E-83CDD70154BB}" presName="tx2" presStyleLbl="revTx" presStyleIdx="8" presStyleCnt="13"/>
      <dgm:spPr/>
    </dgm:pt>
    <dgm:pt modelId="{116F515A-C731-41BD-9F15-451DA4CE082C}" type="pres">
      <dgm:prSet presAssocID="{89642D10-6831-45CC-8E1E-83CDD70154BB}" presName="vert2" presStyleCnt="0"/>
      <dgm:spPr/>
    </dgm:pt>
    <dgm:pt modelId="{95E7AB13-AF40-452E-B10D-FFE432942771}" type="pres">
      <dgm:prSet presAssocID="{89642D10-6831-45CC-8E1E-83CDD70154BB}" presName="thinLine2b" presStyleLbl="callout" presStyleIdx="7" presStyleCnt="12"/>
      <dgm:spPr/>
    </dgm:pt>
    <dgm:pt modelId="{266E6BE7-6B66-41A5-BF05-3AC36C1CF3A1}" type="pres">
      <dgm:prSet presAssocID="{89642D10-6831-45CC-8E1E-83CDD70154BB}" presName="vertSpace2b" presStyleCnt="0"/>
      <dgm:spPr/>
    </dgm:pt>
    <dgm:pt modelId="{45AFBA8D-BC86-4A44-A3EA-AF5DAFE9A787}" type="pres">
      <dgm:prSet presAssocID="{57DB9159-E75E-4CFE-B33D-74B2B45303FF}" presName="horz2" presStyleCnt="0"/>
      <dgm:spPr/>
    </dgm:pt>
    <dgm:pt modelId="{4E2B562B-D715-4502-9761-2363913303FF}" type="pres">
      <dgm:prSet presAssocID="{57DB9159-E75E-4CFE-B33D-74B2B45303FF}" presName="horzSpace2" presStyleCnt="0"/>
      <dgm:spPr/>
    </dgm:pt>
    <dgm:pt modelId="{4DAF3CAA-AF12-40E6-B9B7-EBD9C99532F6}" type="pres">
      <dgm:prSet presAssocID="{57DB9159-E75E-4CFE-B33D-74B2B45303FF}" presName="tx2" presStyleLbl="revTx" presStyleIdx="9" presStyleCnt="13"/>
      <dgm:spPr/>
    </dgm:pt>
    <dgm:pt modelId="{51BA3248-3805-4D97-8D97-25AE8F1BB6C9}" type="pres">
      <dgm:prSet presAssocID="{57DB9159-E75E-4CFE-B33D-74B2B45303FF}" presName="vert2" presStyleCnt="0"/>
      <dgm:spPr/>
    </dgm:pt>
    <dgm:pt modelId="{FD19D771-1C68-4A86-8388-B18990951A38}" type="pres">
      <dgm:prSet presAssocID="{57DB9159-E75E-4CFE-B33D-74B2B45303FF}" presName="thinLine2b" presStyleLbl="callout" presStyleIdx="8" presStyleCnt="12"/>
      <dgm:spPr/>
    </dgm:pt>
    <dgm:pt modelId="{808FEFDF-2414-494E-8961-B1DEFC00E7DB}" type="pres">
      <dgm:prSet presAssocID="{57DB9159-E75E-4CFE-B33D-74B2B45303FF}" presName="vertSpace2b" presStyleCnt="0"/>
      <dgm:spPr/>
    </dgm:pt>
    <dgm:pt modelId="{30688C00-8756-4406-A4DE-46E35255B330}" type="pres">
      <dgm:prSet presAssocID="{FD48B3E4-52A4-4B39-9404-05CD5C9533D3}" presName="horz2" presStyleCnt="0"/>
      <dgm:spPr/>
    </dgm:pt>
    <dgm:pt modelId="{5A11612D-69CE-43D0-A510-77670B3EAF17}" type="pres">
      <dgm:prSet presAssocID="{FD48B3E4-52A4-4B39-9404-05CD5C9533D3}" presName="horzSpace2" presStyleCnt="0"/>
      <dgm:spPr/>
    </dgm:pt>
    <dgm:pt modelId="{2D5E65F2-E3DE-4470-B8C8-C8A0FB89AF9D}" type="pres">
      <dgm:prSet presAssocID="{FD48B3E4-52A4-4B39-9404-05CD5C9533D3}" presName="tx2" presStyleLbl="revTx" presStyleIdx="10" presStyleCnt="13"/>
      <dgm:spPr/>
    </dgm:pt>
    <dgm:pt modelId="{795EEAF3-84E9-4143-9D66-1C9A9FBB6E40}" type="pres">
      <dgm:prSet presAssocID="{FD48B3E4-52A4-4B39-9404-05CD5C9533D3}" presName="vert2" presStyleCnt="0"/>
      <dgm:spPr/>
    </dgm:pt>
    <dgm:pt modelId="{3FFE3E10-78DE-4320-B441-98EF86B9C976}" type="pres">
      <dgm:prSet presAssocID="{FD48B3E4-52A4-4B39-9404-05CD5C9533D3}" presName="thinLine2b" presStyleLbl="callout" presStyleIdx="9" presStyleCnt="12"/>
      <dgm:spPr/>
    </dgm:pt>
    <dgm:pt modelId="{3D94D4C7-BCCB-4D07-877E-7378777BA049}" type="pres">
      <dgm:prSet presAssocID="{FD48B3E4-52A4-4B39-9404-05CD5C9533D3}" presName="vertSpace2b" presStyleCnt="0"/>
      <dgm:spPr/>
    </dgm:pt>
    <dgm:pt modelId="{4CA5B050-60C6-4A4D-9360-E1C3914BDACA}" type="pres">
      <dgm:prSet presAssocID="{C25522AD-3E34-4787-B64C-98833A4A50B0}" presName="horz2" presStyleCnt="0"/>
      <dgm:spPr/>
    </dgm:pt>
    <dgm:pt modelId="{C5E9EB57-802B-411F-9941-4B732758C634}" type="pres">
      <dgm:prSet presAssocID="{C25522AD-3E34-4787-B64C-98833A4A50B0}" presName="horzSpace2" presStyleCnt="0"/>
      <dgm:spPr/>
    </dgm:pt>
    <dgm:pt modelId="{8AE79A1E-85E5-45F2-8369-83A48AD61696}" type="pres">
      <dgm:prSet presAssocID="{C25522AD-3E34-4787-B64C-98833A4A50B0}" presName="tx2" presStyleLbl="revTx" presStyleIdx="11" presStyleCnt="13"/>
      <dgm:spPr/>
    </dgm:pt>
    <dgm:pt modelId="{CF1128B4-E64F-4ED3-82F3-CB9F27DC2D57}" type="pres">
      <dgm:prSet presAssocID="{C25522AD-3E34-4787-B64C-98833A4A50B0}" presName="vert2" presStyleCnt="0"/>
      <dgm:spPr/>
    </dgm:pt>
    <dgm:pt modelId="{14C16EB1-CBC4-4782-9E85-F066AA4C57EA}" type="pres">
      <dgm:prSet presAssocID="{C25522AD-3E34-4787-B64C-98833A4A50B0}" presName="thinLine2b" presStyleLbl="callout" presStyleIdx="10" presStyleCnt="12"/>
      <dgm:spPr/>
    </dgm:pt>
    <dgm:pt modelId="{E46227B6-2F27-454D-B7DD-FF3320472ACA}" type="pres">
      <dgm:prSet presAssocID="{C25522AD-3E34-4787-B64C-98833A4A50B0}" presName="vertSpace2b" presStyleCnt="0"/>
      <dgm:spPr/>
    </dgm:pt>
    <dgm:pt modelId="{7532D222-0FFC-44F1-983B-BC7F7837AD69}" type="pres">
      <dgm:prSet presAssocID="{A00F3A6F-0066-4367-8215-948FF0B38CC7}" presName="horz2" presStyleCnt="0"/>
      <dgm:spPr/>
    </dgm:pt>
    <dgm:pt modelId="{2DB9C81D-C9F5-4D2E-8BF0-0B6547E2BA59}" type="pres">
      <dgm:prSet presAssocID="{A00F3A6F-0066-4367-8215-948FF0B38CC7}" presName="horzSpace2" presStyleCnt="0"/>
      <dgm:spPr/>
    </dgm:pt>
    <dgm:pt modelId="{74A09A73-6D9C-45A8-B961-79CDCB4F4AFB}" type="pres">
      <dgm:prSet presAssocID="{A00F3A6F-0066-4367-8215-948FF0B38CC7}" presName="tx2" presStyleLbl="revTx" presStyleIdx="12" presStyleCnt="13"/>
      <dgm:spPr/>
    </dgm:pt>
    <dgm:pt modelId="{21284FBB-CD9D-4B13-9D37-8D27DE57F422}" type="pres">
      <dgm:prSet presAssocID="{A00F3A6F-0066-4367-8215-948FF0B38CC7}" presName="vert2" presStyleCnt="0"/>
      <dgm:spPr/>
    </dgm:pt>
    <dgm:pt modelId="{571E394F-60AA-48F7-8F1F-51FAA2E61E62}" type="pres">
      <dgm:prSet presAssocID="{A00F3A6F-0066-4367-8215-948FF0B38CC7}" presName="thinLine2b" presStyleLbl="callout" presStyleIdx="11" presStyleCnt="12"/>
      <dgm:spPr/>
    </dgm:pt>
    <dgm:pt modelId="{2ED69AD4-7500-4387-9CDA-EF38440AE026}" type="pres">
      <dgm:prSet presAssocID="{A00F3A6F-0066-4367-8215-948FF0B38CC7}" presName="vertSpace2b" presStyleCnt="0"/>
      <dgm:spPr/>
    </dgm:pt>
  </dgm:ptLst>
  <dgm:cxnLst>
    <dgm:cxn modelId="{B880A21C-1356-41DA-AD43-9169B40EF5DC}" srcId="{0D2BB368-2441-450D-B189-620AA5FDEF45}" destId="{28515810-4996-4FF6-B428-69D28DFAE67B}" srcOrd="5" destOrd="0" parTransId="{847F4931-371B-47A5-9C2C-770BC89B68AF}" sibTransId="{031452BB-59D7-49AA-BB53-4176C526588A}"/>
    <dgm:cxn modelId="{3978B01E-9A3D-4DD8-AF1C-182010F534BF}" srcId="{0D2BB368-2441-450D-B189-620AA5FDEF45}" destId="{A42090F8-A3E1-440C-B490-525D705CF6E6}" srcOrd="0" destOrd="0" parTransId="{8772929D-5137-448B-A894-5DB0443ABADA}" sibTransId="{48A0983D-2231-4B84-BBBA-04BB936C0BAC}"/>
    <dgm:cxn modelId="{EEA5E92C-E173-4F8E-B013-D658B7317205}" type="presOf" srcId="{26DBD0DC-9AA8-48A0-8316-51A98F5AF736}" destId="{C63A91EF-8ED7-4485-9C0B-7B526B03517A}" srcOrd="0" destOrd="0" presId="urn:microsoft.com/office/officeart/2008/layout/LinedList"/>
    <dgm:cxn modelId="{D1C6592E-D962-4EEB-BBE6-15DCCE7230D4}" srcId="{0D2BB368-2441-450D-B189-620AA5FDEF45}" destId="{57DB9159-E75E-4CFE-B33D-74B2B45303FF}" srcOrd="8" destOrd="0" parTransId="{48350397-9406-4FAD-90DC-1410882450EE}" sibTransId="{FD6D0369-1160-41C4-8387-D71863E112BF}"/>
    <dgm:cxn modelId="{67618B61-9BB1-4CC6-821F-46746BF7A51E}" srcId="{0D2BB368-2441-450D-B189-620AA5FDEF45}" destId="{C25522AD-3E34-4787-B64C-98833A4A50B0}" srcOrd="10" destOrd="0" parTransId="{4931503B-DCAC-4336-8843-9B6146A4766B}" sibTransId="{DFD44DB2-A4A6-46B3-B615-225F267C4404}"/>
    <dgm:cxn modelId="{7DDE9142-308E-479E-BD27-E6AF1A582C9B}" srcId="{367FF0A8-9313-438F-BECC-6FA27B96C20F}" destId="{0D2BB368-2441-450D-B189-620AA5FDEF45}" srcOrd="0" destOrd="0" parTransId="{2AA4CFAD-E958-4F30-A13E-0B57D361D29E}" sibTransId="{9DE456F1-28D8-4FAB-B6E1-E55ECEB2BBC3}"/>
    <dgm:cxn modelId="{E6C83E51-7392-4D31-A618-05C85129BAB1}" type="presOf" srcId="{367FF0A8-9313-438F-BECC-6FA27B96C20F}" destId="{48AF4C63-0792-4AB9-90BB-C7CDFD9A37AD}" srcOrd="0" destOrd="0" presId="urn:microsoft.com/office/officeart/2008/layout/LinedList"/>
    <dgm:cxn modelId="{83135152-2900-4146-93CE-DA109767DC22}" srcId="{0D2BB368-2441-450D-B189-620AA5FDEF45}" destId="{085187AA-6813-4954-8C7B-538EE3F423C0}" srcOrd="6" destOrd="0" parTransId="{D1C13518-EE7F-4CD9-8280-D8AFC2A40B87}" sibTransId="{341AA06C-1795-4233-B4C4-EA29A1F25CF9}"/>
    <dgm:cxn modelId="{6BE28954-0542-4718-87E2-A5DCC6BF964A}" srcId="{0D2BB368-2441-450D-B189-620AA5FDEF45}" destId="{16F36962-4924-466D-998D-C4AAA578953A}" srcOrd="2" destOrd="0" parTransId="{19D817C6-9256-4770-B600-9F64E6725B66}" sibTransId="{68749639-678C-42CA-A9E2-21ABB717665A}"/>
    <dgm:cxn modelId="{BED07878-5F82-4B6E-A949-687080F7D95B}" srcId="{0D2BB368-2441-450D-B189-620AA5FDEF45}" destId="{89642D10-6831-45CC-8E1E-83CDD70154BB}" srcOrd="7" destOrd="0" parTransId="{A7D51495-A469-4DFF-AAB1-803C7491BA72}" sibTransId="{37089318-40A6-41E4-A804-10C5B62D966F}"/>
    <dgm:cxn modelId="{2BE5C27F-8932-437A-AB96-967225CDA253}" type="presOf" srcId="{89642D10-6831-45CC-8E1E-83CDD70154BB}" destId="{4E72EBD5-C39A-489C-B1DD-1651B5598957}" srcOrd="0" destOrd="0" presId="urn:microsoft.com/office/officeart/2008/layout/LinedList"/>
    <dgm:cxn modelId="{D872B689-69C1-4484-B90C-3BFF1B627D09}" type="presOf" srcId="{9C007DA3-0FC5-4787-893A-47433FAA997C}" destId="{1116DD83-17D2-47F6-907C-7024E6D9BC8E}" srcOrd="0" destOrd="0" presId="urn:microsoft.com/office/officeart/2008/layout/LinedList"/>
    <dgm:cxn modelId="{16CDCB8B-8CFD-4971-9632-FA6DCEC5758E}" type="presOf" srcId="{FD48B3E4-52A4-4B39-9404-05CD5C9533D3}" destId="{2D5E65F2-E3DE-4470-B8C8-C8A0FB89AF9D}" srcOrd="0" destOrd="0" presId="urn:microsoft.com/office/officeart/2008/layout/LinedList"/>
    <dgm:cxn modelId="{75F4F08E-3DD1-43EF-A43E-7F37B9DDFA6D}" type="presOf" srcId="{16F36962-4924-466D-998D-C4AAA578953A}" destId="{C051DCD2-4395-4F40-B2AB-1F1A61797ED8}" srcOrd="0" destOrd="0" presId="urn:microsoft.com/office/officeart/2008/layout/LinedList"/>
    <dgm:cxn modelId="{6798D594-1AF0-47DE-A09F-6816E9B42A4D}" type="presOf" srcId="{C25522AD-3E34-4787-B64C-98833A4A50B0}" destId="{8AE79A1E-85E5-45F2-8369-83A48AD61696}" srcOrd="0" destOrd="0" presId="urn:microsoft.com/office/officeart/2008/layout/LinedList"/>
    <dgm:cxn modelId="{CC80F4A6-CF2D-4910-A8E9-86AD3A90C7FA}" srcId="{0D2BB368-2441-450D-B189-620AA5FDEF45}" destId="{A00F3A6F-0066-4367-8215-948FF0B38CC7}" srcOrd="11" destOrd="0" parTransId="{39E50FB6-9A11-402F-93FB-6F1FFE45697A}" sibTransId="{75914A1A-A190-4724-8C5A-261D385DE37B}"/>
    <dgm:cxn modelId="{2A8768B2-4F04-45C9-85E3-417BB0DD95A9}" srcId="{0D2BB368-2441-450D-B189-620AA5FDEF45}" destId="{9C007DA3-0FC5-4787-893A-47433FAA997C}" srcOrd="3" destOrd="0" parTransId="{46ECCC3C-7D53-4B6D-88EB-57B7D906F8A4}" sibTransId="{8E14EEC8-71AA-4107-92E2-CF9F49D23698}"/>
    <dgm:cxn modelId="{39EDF0B6-EA04-48E6-957E-02C567E5BFF8}" type="presOf" srcId="{A42090F8-A3E1-440C-B490-525D705CF6E6}" destId="{E631375D-B05E-4904-B8F2-0A5EB80D896B}" srcOrd="0" destOrd="0" presId="urn:microsoft.com/office/officeart/2008/layout/LinedList"/>
    <dgm:cxn modelId="{822C87BA-CACF-48CE-91AC-CD71630CC2BA}" srcId="{0D2BB368-2441-450D-B189-620AA5FDEF45}" destId="{C12D4804-8ACC-4CFE-9FD2-9F34E54B9992}" srcOrd="4" destOrd="0" parTransId="{120302D0-7BE2-45D1-86EF-F747CD2BE668}" sibTransId="{5D1E8AFF-A059-4D1F-B32E-E1A3B68AC374}"/>
    <dgm:cxn modelId="{D3948CC3-2545-445F-8A83-65DC8343773B}" type="presOf" srcId="{A00F3A6F-0066-4367-8215-948FF0B38CC7}" destId="{74A09A73-6D9C-45A8-B961-79CDCB4F4AFB}" srcOrd="0" destOrd="0" presId="urn:microsoft.com/office/officeart/2008/layout/LinedList"/>
    <dgm:cxn modelId="{E0A62EC5-48EC-45AD-B53E-459AE0C590A2}" srcId="{0D2BB368-2441-450D-B189-620AA5FDEF45}" destId="{26DBD0DC-9AA8-48A0-8316-51A98F5AF736}" srcOrd="1" destOrd="0" parTransId="{760CCA86-D385-4E0D-B037-479009652971}" sibTransId="{1A9F6096-9C62-4A48-A17C-42B9B7B19A15}"/>
    <dgm:cxn modelId="{9EF94BC6-C442-4AAD-BBFE-63D22C15BDA6}" type="presOf" srcId="{0D2BB368-2441-450D-B189-620AA5FDEF45}" destId="{0A83D238-B375-4CAD-BF84-D98F31D6E707}" srcOrd="0" destOrd="0" presId="urn:microsoft.com/office/officeart/2008/layout/LinedList"/>
    <dgm:cxn modelId="{D5F350E0-B1C9-4E4C-AAAC-6F1A152B3660}" type="presOf" srcId="{28515810-4996-4FF6-B428-69D28DFAE67B}" destId="{5163BBD5-AF72-42B1-AE3A-F363E27B2D96}" srcOrd="0" destOrd="0" presId="urn:microsoft.com/office/officeart/2008/layout/LinedList"/>
    <dgm:cxn modelId="{5A87C0E0-23EF-46C8-A7E1-5C717F4D3B8D}" type="presOf" srcId="{085187AA-6813-4954-8C7B-538EE3F423C0}" destId="{C23A8117-533F-4E0F-A493-7CFE700EDF41}" srcOrd="0" destOrd="0" presId="urn:microsoft.com/office/officeart/2008/layout/LinedList"/>
    <dgm:cxn modelId="{2ACA91E3-B822-4827-94FB-93EBDBB3BDFE}" type="presOf" srcId="{C12D4804-8ACC-4CFE-9FD2-9F34E54B9992}" destId="{E58FCE7E-DED7-4AFA-A569-7FB1376B4060}" srcOrd="0" destOrd="0" presId="urn:microsoft.com/office/officeart/2008/layout/LinedList"/>
    <dgm:cxn modelId="{A1B566E9-99DC-4C75-B510-99F07E46EC11}" type="presOf" srcId="{57DB9159-E75E-4CFE-B33D-74B2B45303FF}" destId="{4DAF3CAA-AF12-40E6-B9B7-EBD9C99532F6}" srcOrd="0" destOrd="0" presId="urn:microsoft.com/office/officeart/2008/layout/LinedList"/>
    <dgm:cxn modelId="{5279F1F4-1DE9-4FED-A073-EF4E241AF2F5}" srcId="{0D2BB368-2441-450D-B189-620AA5FDEF45}" destId="{FD48B3E4-52A4-4B39-9404-05CD5C9533D3}" srcOrd="9" destOrd="0" parTransId="{C921D5EB-F38D-4418-95B9-73F627321FC8}" sibTransId="{6B43B835-F1AF-4888-A189-1599F4F55A3B}"/>
    <dgm:cxn modelId="{76E65CD3-06ED-4156-AD35-4B0CF1E29336}" type="presParOf" srcId="{48AF4C63-0792-4AB9-90BB-C7CDFD9A37AD}" destId="{9222356A-CC4F-4733-A48C-A40DCE52152C}" srcOrd="0" destOrd="0" presId="urn:microsoft.com/office/officeart/2008/layout/LinedList"/>
    <dgm:cxn modelId="{2CE7FB0B-C810-497D-B01F-ABFB07CB51FC}" type="presParOf" srcId="{48AF4C63-0792-4AB9-90BB-C7CDFD9A37AD}" destId="{5C951BCE-37F6-4645-A625-BF1A357CCA92}" srcOrd="1" destOrd="0" presId="urn:microsoft.com/office/officeart/2008/layout/LinedList"/>
    <dgm:cxn modelId="{D10E515D-CFAA-4772-A2C2-F970E85C758A}" type="presParOf" srcId="{5C951BCE-37F6-4645-A625-BF1A357CCA92}" destId="{0A83D238-B375-4CAD-BF84-D98F31D6E707}" srcOrd="0" destOrd="0" presId="urn:microsoft.com/office/officeart/2008/layout/LinedList"/>
    <dgm:cxn modelId="{F9F06FCA-C094-4DDC-B143-FBF1A436B3AE}" type="presParOf" srcId="{5C951BCE-37F6-4645-A625-BF1A357CCA92}" destId="{307487DB-D5AA-4758-9264-40FDAB0F3B0F}" srcOrd="1" destOrd="0" presId="urn:microsoft.com/office/officeart/2008/layout/LinedList"/>
    <dgm:cxn modelId="{43CB3C39-860B-449B-A679-6AA6CDC7623A}" type="presParOf" srcId="{307487DB-D5AA-4758-9264-40FDAB0F3B0F}" destId="{09B6258A-50F3-474B-ADA7-061C44C73AFD}" srcOrd="0" destOrd="0" presId="urn:microsoft.com/office/officeart/2008/layout/LinedList"/>
    <dgm:cxn modelId="{C0D05E97-85C2-4FB9-AC16-78917D7A3C98}" type="presParOf" srcId="{307487DB-D5AA-4758-9264-40FDAB0F3B0F}" destId="{2D8D3273-0106-4964-80F1-ED3AA145F702}" srcOrd="1" destOrd="0" presId="urn:microsoft.com/office/officeart/2008/layout/LinedList"/>
    <dgm:cxn modelId="{944A39D9-F0A4-4BF2-B9DB-DC7DA61CE67C}" type="presParOf" srcId="{2D8D3273-0106-4964-80F1-ED3AA145F702}" destId="{FD35A939-5988-4F3C-A3C4-3AB02AB0705F}" srcOrd="0" destOrd="0" presId="urn:microsoft.com/office/officeart/2008/layout/LinedList"/>
    <dgm:cxn modelId="{C09FFD34-8ED6-4DAD-9518-F7D163DE135A}" type="presParOf" srcId="{2D8D3273-0106-4964-80F1-ED3AA145F702}" destId="{E631375D-B05E-4904-B8F2-0A5EB80D896B}" srcOrd="1" destOrd="0" presId="urn:microsoft.com/office/officeart/2008/layout/LinedList"/>
    <dgm:cxn modelId="{CD674C03-3A92-4462-ADA0-FCE4EE91E50C}" type="presParOf" srcId="{2D8D3273-0106-4964-80F1-ED3AA145F702}" destId="{135271B6-0BAA-4728-B9EF-9E7B6E54897B}" srcOrd="2" destOrd="0" presId="urn:microsoft.com/office/officeart/2008/layout/LinedList"/>
    <dgm:cxn modelId="{56EC05B7-21A5-40C2-871B-C909DC183AD7}" type="presParOf" srcId="{307487DB-D5AA-4758-9264-40FDAB0F3B0F}" destId="{9E0BF054-C968-4F87-8826-A03C4F1766FA}" srcOrd="2" destOrd="0" presId="urn:microsoft.com/office/officeart/2008/layout/LinedList"/>
    <dgm:cxn modelId="{7265A4B6-9204-49F7-B669-5DED6753D836}" type="presParOf" srcId="{307487DB-D5AA-4758-9264-40FDAB0F3B0F}" destId="{E39C6188-EA0E-41E7-A256-A719F336F8F2}" srcOrd="3" destOrd="0" presId="urn:microsoft.com/office/officeart/2008/layout/LinedList"/>
    <dgm:cxn modelId="{7F80B1C9-6F4B-4B1C-B15A-E1ACC8B0945E}" type="presParOf" srcId="{307487DB-D5AA-4758-9264-40FDAB0F3B0F}" destId="{8F5AAF50-394E-4F67-AA42-E5B4692F502B}" srcOrd="4" destOrd="0" presId="urn:microsoft.com/office/officeart/2008/layout/LinedList"/>
    <dgm:cxn modelId="{5DDC62E8-BB48-41FB-8027-18E82BDBEDFE}" type="presParOf" srcId="{8F5AAF50-394E-4F67-AA42-E5B4692F502B}" destId="{0A695592-F4CF-4E64-8595-AFC9E16D3548}" srcOrd="0" destOrd="0" presId="urn:microsoft.com/office/officeart/2008/layout/LinedList"/>
    <dgm:cxn modelId="{F3ABDD3C-E4F8-440D-B27F-56291767BB65}" type="presParOf" srcId="{8F5AAF50-394E-4F67-AA42-E5B4692F502B}" destId="{C63A91EF-8ED7-4485-9C0B-7B526B03517A}" srcOrd="1" destOrd="0" presId="urn:microsoft.com/office/officeart/2008/layout/LinedList"/>
    <dgm:cxn modelId="{791EAE16-24EA-4D42-B38D-378F3D704CF2}" type="presParOf" srcId="{8F5AAF50-394E-4F67-AA42-E5B4692F502B}" destId="{D95CB00A-03A0-477C-BAFD-E469167D7C5A}" srcOrd="2" destOrd="0" presId="urn:microsoft.com/office/officeart/2008/layout/LinedList"/>
    <dgm:cxn modelId="{07C21554-34DE-4D30-B532-594943ADD9CA}" type="presParOf" srcId="{307487DB-D5AA-4758-9264-40FDAB0F3B0F}" destId="{7BEEB91F-A6E6-4A29-A8B0-9446154CBB38}" srcOrd="5" destOrd="0" presId="urn:microsoft.com/office/officeart/2008/layout/LinedList"/>
    <dgm:cxn modelId="{74360001-5B7C-4BD9-A45F-64AAE3D9AA71}" type="presParOf" srcId="{307487DB-D5AA-4758-9264-40FDAB0F3B0F}" destId="{A6CC7DE8-0522-4B3F-8C34-780E1138A53A}" srcOrd="6" destOrd="0" presId="urn:microsoft.com/office/officeart/2008/layout/LinedList"/>
    <dgm:cxn modelId="{2644C8E0-93D4-4C47-9AD5-C09CB45333A0}" type="presParOf" srcId="{307487DB-D5AA-4758-9264-40FDAB0F3B0F}" destId="{A4873D9F-9F99-4788-A383-CC4177A7BCBA}" srcOrd="7" destOrd="0" presId="urn:microsoft.com/office/officeart/2008/layout/LinedList"/>
    <dgm:cxn modelId="{BF7CC2B9-C251-4288-B558-13DB1C3EDAFC}" type="presParOf" srcId="{A4873D9F-9F99-4788-A383-CC4177A7BCBA}" destId="{0BAA80A5-9FBE-47E7-B2A4-BE31E96316A4}" srcOrd="0" destOrd="0" presId="urn:microsoft.com/office/officeart/2008/layout/LinedList"/>
    <dgm:cxn modelId="{8D74061A-94DF-4357-8E4C-459AF497F130}" type="presParOf" srcId="{A4873D9F-9F99-4788-A383-CC4177A7BCBA}" destId="{C051DCD2-4395-4F40-B2AB-1F1A61797ED8}" srcOrd="1" destOrd="0" presId="urn:microsoft.com/office/officeart/2008/layout/LinedList"/>
    <dgm:cxn modelId="{B879803B-1748-4254-81CA-43C9A6966138}" type="presParOf" srcId="{A4873D9F-9F99-4788-A383-CC4177A7BCBA}" destId="{08DE4819-19AE-4E9D-BD4E-453808D4A3A2}" srcOrd="2" destOrd="0" presId="urn:microsoft.com/office/officeart/2008/layout/LinedList"/>
    <dgm:cxn modelId="{0B0AF22F-8B9C-4EDC-B2EE-542E73584400}" type="presParOf" srcId="{307487DB-D5AA-4758-9264-40FDAB0F3B0F}" destId="{4BE18492-29DB-4678-A46F-32B1C57FFAB9}" srcOrd="8" destOrd="0" presId="urn:microsoft.com/office/officeart/2008/layout/LinedList"/>
    <dgm:cxn modelId="{5853182C-E55A-49DA-906E-AEFE9F3A87E6}" type="presParOf" srcId="{307487DB-D5AA-4758-9264-40FDAB0F3B0F}" destId="{2854EC77-EA34-4981-93BA-BBE3596FF159}" srcOrd="9" destOrd="0" presId="urn:microsoft.com/office/officeart/2008/layout/LinedList"/>
    <dgm:cxn modelId="{D3B45256-4092-472E-B3FF-0E06212A7888}" type="presParOf" srcId="{307487DB-D5AA-4758-9264-40FDAB0F3B0F}" destId="{7B12F055-5567-40FF-B8DC-EE6281B10B41}" srcOrd="10" destOrd="0" presId="urn:microsoft.com/office/officeart/2008/layout/LinedList"/>
    <dgm:cxn modelId="{3CFD3BD5-C87D-4070-BD1A-A1557EB58436}" type="presParOf" srcId="{7B12F055-5567-40FF-B8DC-EE6281B10B41}" destId="{01E668DA-1F88-432C-9D47-B3B0A75D6DF8}" srcOrd="0" destOrd="0" presId="urn:microsoft.com/office/officeart/2008/layout/LinedList"/>
    <dgm:cxn modelId="{6BCC9A06-1A39-4E02-8663-EFD6A1D26906}" type="presParOf" srcId="{7B12F055-5567-40FF-B8DC-EE6281B10B41}" destId="{1116DD83-17D2-47F6-907C-7024E6D9BC8E}" srcOrd="1" destOrd="0" presId="urn:microsoft.com/office/officeart/2008/layout/LinedList"/>
    <dgm:cxn modelId="{CED8BF99-D817-418D-8605-95E0BD0ACCCA}" type="presParOf" srcId="{7B12F055-5567-40FF-B8DC-EE6281B10B41}" destId="{5C0C7AD4-02E7-4AC6-BF3A-06227D5316D0}" srcOrd="2" destOrd="0" presId="urn:microsoft.com/office/officeart/2008/layout/LinedList"/>
    <dgm:cxn modelId="{8808DB4A-7EEF-4600-9D07-9C9A5AFE382B}" type="presParOf" srcId="{307487DB-D5AA-4758-9264-40FDAB0F3B0F}" destId="{120773FF-4E60-444A-9EDF-D361936E5D75}" srcOrd="11" destOrd="0" presId="urn:microsoft.com/office/officeart/2008/layout/LinedList"/>
    <dgm:cxn modelId="{74C0A7E0-3696-48CE-BF04-D78ED1F8F944}" type="presParOf" srcId="{307487DB-D5AA-4758-9264-40FDAB0F3B0F}" destId="{89580FEA-A9A9-41C7-9D93-515581DDCED3}" srcOrd="12" destOrd="0" presId="urn:microsoft.com/office/officeart/2008/layout/LinedList"/>
    <dgm:cxn modelId="{B89BD3A0-D1C1-47D0-9D74-D0FDDE64CACF}" type="presParOf" srcId="{307487DB-D5AA-4758-9264-40FDAB0F3B0F}" destId="{A71FC9ED-035D-41DB-8069-2E9516BE9A29}" srcOrd="13" destOrd="0" presId="urn:microsoft.com/office/officeart/2008/layout/LinedList"/>
    <dgm:cxn modelId="{43D8D0E9-D974-4CB5-89F4-5B0F509BAE6D}" type="presParOf" srcId="{A71FC9ED-035D-41DB-8069-2E9516BE9A29}" destId="{870487EE-8950-48E1-A7EC-DEE90B631DD1}" srcOrd="0" destOrd="0" presId="urn:microsoft.com/office/officeart/2008/layout/LinedList"/>
    <dgm:cxn modelId="{81549AF2-8E49-4D37-AD8F-D6927927BBA7}" type="presParOf" srcId="{A71FC9ED-035D-41DB-8069-2E9516BE9A29}" destId="{E58FCE7E-DED7-4AFA-A569-7FB1376B4060}" srcOrd="1" destOrd="0" presId="urn:microsoft.com/office/officeart/2008/layout/LinedList"/>
    <dgm:cxn modelId="{0C628285-B5EA-4CAE-9D83-DED02EFEAEA9}" type="presParOf" srcId="{A71FC9ED-035D-41DB-8069-2E9516BE9A29}" destId="{BFB667F3-C064-4C88-9459-252A36FD022E}" srcOrd="2" destOrd="0" presId="urn:microsoft.com/office/officeart/2008/layout/LinedList"/>
    <dgm:cxn modelId="{444B0391-B4CC-48C3-88D8-FDC8E1855E71}" type="presParOf" srcId="{307487DB-D5AA-4758-9264-40FDAB0F3B0F}" destId="{56B216E5-0024-4785-B098-A691E53B42DC}" srcOrd="14" destOrd="0" presId="urn:microsoft.com/office/officeart/2008/layout/LinedList"/>
    <dgm:cxn modelId="{08B4F16D-C309-4514-9F6E-9DC60526C8FA}" type="presParOf" srcId="{307487DB-D5AA-4758-9264-40FDAB0F3B0F}" destId="{A63DC036-2689-4AB0-AC5B-36B90E01631B}" srcOrd="15" destOrd="0" presId="urn:microsoft.com/office/officeart/2008/layout/LinedList"/>
    <dgm:cxn modelId="{77A0131A-B0DC-4F60-99B2-C8C7BD5D8390}" type="presParOf" srcId="{307487DB-D5AA-4758-9264-40FDAB0F3B0F}" destId="{B41D1C8F-D133-4237-B6ED-B0219AA88860}" srcOrd="16" destOrd="0" presId="urn:microsoft.com/office/officeart/2008/layout/LinedList"/>
    <dgm:cxn modelId="{5CA09F32-2CD3-41A0-8F2B-CC15F716DEBE}" type="presParOf" srcId="{B41D1C8F-D133-4237-B6ED-B0219AA88860}" destId="{6590A23B-60DE-4839-903E-13CAF148DA9B}" srcOrd="0" destOrd="0" presId="urn:microsoft.com/office/officeart/2008/layout/LinedList"/>
    <dgm:cxn modelId="{6CC13152-D287-4F9B-A840-F03ED911FAA9}" type="presParOf" srcId="{B41D1C8F-D133-4237-B6ED-B0219AA88860}" destId="{5163BBD5-AF72-42B1-AE3A-F363E27B2D96}" srcOrd="1" destOrd="0" presId="urn:microsoft.com/office/officeart/2008/layout/LinedList"/>
    <dgm:cxn modelId="{7C851892-FE40-430D-BABA-CEA013F029B3}" type="presParOf" srcId="{B41D1C8F-D133-4237-B6ED-B0219AA88860}" destId="{ECD5A80A-82B9-49E7-AF7D-021BABAFD59A}" srcOrd="2" destOrd="0" presId="urn:microsoft.com/office/officeart/2008/layout/LinedList"/>
    <dgm:cxn modelId="{0E16778F-E3C9-4603-A3B8-0197AF507420}" type="presParOf" srcId="{307487DB-D5AA-4758-9264-40FDAB0F3B0F}" destId="{F9A6C1C5-9A3C-4ECE-97FC-85FEFBDF2DCF}" srcOrd="17" destOrd="0" presId="urn:microsoft.com/office/officeart/2008/layout/LinedList"/>
    <dgm:cxn modelId="{00F82B65-87BD-480D-BB92-520AD6B4B925}" type="presParOf" srcId="{307487DB-D5AA-4758-9264-40FDAB0F3B0F}" destId="{73C62DB6-FD13-4F09-ACBF-2F88A8F03D5D}" srcOrd="18" destOrd="0" presId="urn:microsoft.com/office/officeart/2008/layout/LinedList"/>
    <dgm:cxn modelId="{7C6491D4-6967-4205-B984-EC011E1EBE4A}" type="presParOf" srcId="{307487DB-D5AA-4758-9264-40FDAB0F3B0F}" destId="{0F4E376F-250E-4704-8BFD-C53AB9602946}" srcOrd="19" destOrd="0" presId="urn:microsoft.com/office/officeart/2008/layout/LinedList"/>
    <dgm:cxn modelId="{C39D8ADC-BFCB-48C0-B792-655707F50418}" type="presParOf" srcId="{0F4E376F-250E-4704-8BFD-C53AB9602946}" destId="{20F13107-2EF9-40C1-83E2-7A6D30C52446}" srcOrd="0" destOrd="0" presId="urn:microsoft.com/office/officeart/2008/layout/LinedList"/>
    <dgm:cxn modelId="{87B48412-E379-4390-9DE8-8295FB0C8365}" type="presParOf" srcId="{0F4E376F-250E-4704-8BFD-C53AB9602946}" destId="{C23A8117-533F-4E0F-A493-7CFE700EDF41}" srcOrd="1" destOrd="0" presId="urn:microsoft.com/office/officeart/2008/layout/LinedList"/>
    <dgm:cxn modelId="{9C110618-BC68-4E6C-BEDE-C394C55B060C}" type="presParOf" srcId="{0F4E376F-250E-4704-8BFD-C53AB9602946}" destId="{31F717A1-CEEC-4B98-BD08-A6949726A8FF}" srcOrd="2" destOrd="0" presId="urn:microsoft.com/office/officeart/2008/layout/LinedList"/>
    <dgm:cxn modelId="{30220D05-B862-478A-9C60-FEF0C935FF45}" type="presParOf" srcId="{307487DB-D5AA-4758-9264-40FDAB0F3B0F}" destId="{17A5C011-4045-49E0-9E74-027C3DA470B8}" srcOrd="20" destOrd="0" presId="urn:microsoft.com/office/officeart/2008/layout/LinedList"/>
    <dgm:cxn modelId="{90B12856-2727-4886-B57F-D3B70C537AB0}" type="presParOf" srcId="{307487DB-D5AA-4758-9264-40FDAB0F3B0F}" destId="{0246F568-8551-49CB-B440-D463533408E2}" srcOrd="21" destOrd="0" presId="urn:microsoft.com/office/officeart/2008/layout/LinedList"/>
    <dgm:cxn modelId="{46676059-0AFF-46F7-8A34-70F692D2A543}" type="presParOf" srcId="{307487DB-D5AA-4758-9264-40FDAB0F3B0F}" destId="{53B674F2-87A7-4DBB-9438-C5246D8BA458}" srcOrd="22" destOrd="0" presId="urn:microsoft.com/office/officeart/2008/layout/LinedList"/>
    <dgm:cxn modelId="{E652D780-AD65-4EB7-B578-962DE827B62B}" type="presParOf" srcId="{53B674F2-87A7-4DBB-9438-C5246D8BA458}" destId="{09855CBA-74F7-49EB-B963-8486F5867D2F}" srcOrd="0" destOrd="0" presId="urn:microsoft.com/office/officeart/2008/layout/LinedList"/>
    <dgm:cxn modelId="{C70DB33B-64D8-4B87-AAF7-073F9A1BE97A}" type="presParOf" srcId="{53B674F2-87A7-4DBB-9438-C5246D8BA458}" destId="{4E72EBD5-C39A-489C-B1DD-1651B5598957}" srcOrd="1" destOrd="0" presId="urn:microsoft.com/office/officeart/2008/layout/LinedList"/>
    <dgm:cxn modelId="{2E0DEF45-F854-4810-9E0F-64D02C3AF829}" type="presParOf" srcId="{53B674F2-87A7-4DBB-9438-C5246D8BA458}" destId="{116F515A-C731-41BD-9F15-451DA4CE082C}" srcOrd="2" destOrd="0" presId="urn:microsoft.com/office/officeart/2008/layout/LinedList"/>
    <dgm:cxn modelId="{DF2B209D-C488-4FB0-BB5C-7E04C82F8617}" type="presParOf" srcId="{307487DB-D5AA-4758-9264-40FDAB0F3B0F}" destId="{95E7AB13-AF40-452E-B10D-FFE432942771}" srcOrd="23" destOrd="0" presId="urn:microsoft.com/office/officeart/2008/layout/LinedList"/>
    <dgm:cxn modelId="{1E7A4B3D-1210-4ACE-9D3C-2661A3F6B741}" type="presParOf" srcId="{307487DB-D5AA-4758-9264-40FDAB0F3B0F}" destId="{266E6BE7-6B66-41A5-BF05-3AC36C1CF3A1}" srcOrd="24" destOrd="0" presId="urn:microsoft.com/office/officeart/2008/layout/LinedList"/>
    <dgm:cxn modelId="{5BF4C5D8-19B9-47EB-815D-F7FF1F0FC78B}" type="presParOf" srcId="{307487DB-D5AA-4758-9264-40FDAB0F3B0F}" destId="{45AFBA8D-BC86-4A44-A3EA-AF5DAFE9A787}" srcOrd="25" destOrd="0" presId="urn:microsoft.com/office/officeart/2008/layout/LinedList"/>
    <dgm:cxn modelId="{7BED0B4C-2CCE-47FC-8D18-F7259AD7EBA1}" type="presParOf" srcId="{45AFBA8D-BC86-4A44-A3EA-AF5DAFE9A787}" destId="{4E2B562B-D715-4502-9761-2363913303FF}" srcOrd="0" destOrd="0" presId="urn:microsoft.com/office/officeart/2008/layout/LinedList"/>
    <dgm:cxn modelId="{1DE1D2F6-9D76-4550-B4D7-B37E95F0434C}" type="presParOf" srcId="{45AFBA8D-BC86-4A44-A3EA-AF5DAFE9A787}" destId="{4DAF3CAA-AF12-40E6-B9B7-EBD9C99532F6}" srcOrd="1" destOrd="0" presId="urn:microsoft.com/office/officeart/2008/layout/LinedList"/>
    <dgm:cxn modelId="{8E62FA67-8F58-4BFA-A3E8-FCCCF8E608A4}" type="presParOf" srcId="{45AFBA8D-BC86-4A44-A3EA-AF5DAFE9A787}" destId="{51BA3248-3805-4D97-8D97-25AE8F1BB6C9}" srcOrd="2" destOrd="0" presId="urn:microsoft.com/office/officeart/2008/layout/LinedList"/>
    <dgm:cxn modelId="{795591AF-C122-42AF-A806-B713C5E117FF}" type="presParOf" srcId="{307487DB-D5AA-4758-9264-40FDAB0F3B0F}" destId="{FD19D771-1C68-4A86-8388-B18990951A38}" srcOrd="26" destOrd="0" presId="urn:microsoft.com/office/officeart/2008/layout/LinedList"/>
    <dgm:cxn modelId="{40E76E02-2478-45AD-9E0C-161C9CB3FC00}" type="presParOf" srcId="{307487DB-D5AA-4758-9264-40FDAB0F3B0F}" destId="{808FEFDF-2414-494E-8961-B1DEFC00E7DB}" srcOrd="27" destOrd="0" presId="urn:microsoft.com/office/officeart/2008/layout/LinedList"/>
    <dgm:cxn modelId="{28BCD88E-FC98-4ECE-ACD4-02C70FB242B9}" type="presParOf" srcId="{307487DB-D5AA-4758-9264-40FDAB0F3B0F}" destId="{30688C00-8756-4406-A4DE-46E35255B330}" srcOrd="28" destOrd="0" presId="urn:microsoft.com/office/officeart/2008/layout/LinedList"/>
    <dgm:cxn modelId="{B5BA5C95-06DF-4957-88F5-A3C4E54B2308}" type="presParOf" srcId="{30688C00-8756-4406-A4DE-46E35255B330}" destId="{5A11612D-69CE-43D0-A510-77670B3EAF17}" srcOrd="0" destOrd="0" presId="urn:microsoft.com/office/officeart/2008/layout/LinedList"/>
    <dgm:cxn modelId="{805815E7-3206-4A77-8ECE-B3F89C4330BE}" type="presParOf" srcId="{30688C00-8756-4406-A4DE-46E35255B330}" destId="{2D5E65F2-E3DE-4470-B8C8-C8A0FB89AF9D}" srcOrd="1" destOrd="0" presId="urn:microsoft.com/office/officeart/2008/layout/LinedList"/>
    <dgm:cxn modelId="{C55F2703-16D9-42B6-BFAD-2834ACAFBBA9}" type="presParOf" srcId="{30688C00-8756-4406-A4DE-46E35255B330}" destId="{795EEAF3-84E9-4143-9D66-1C9A9FBB6E40}" srcOrd="2" destOrd="0" presId="urn:microsoft.com/office/officeart/2008/layout/LinedList"/>
    <dgm:cxn modelId="{021808A8-0F89-4CDB-8DB4-0158DAEE72DD}" type="presParOf" srcId="{307487DB-D5AA-4758-9264-40FDAB0F3B0F}" destId="{3FFE3E10-78DE-4320-B441-98EF86B9C976}" srcOrd="29" destOrd="0" presId="urn:microsoft.com/office/officeart/2008/layout/LinedList"/>
    <dgm:cxn modelId="{ACEB1413-8551-4B2C-AEE0-55C3C460CE68}" type="presParOf" srcId="{307487DB-D5AA-4758-9264-40FDAB0F3B0F}" destId="{3D94D4C7-BCCB-4D07-877E-7378777BA049}" srcOrd="30" destOrd="0" presId="urn:microsoft.com/office/officeart/2008/layout/LinedList"/>
    <dgm:cxn modelId="{90EAF7A4-5AF2-4CE0-BC77-C102D0AB9AD5}" type="presParOf" srcId="{307487DB-D5AA-4758-9264-40FDAB0F3B0F}" destId="{4CA5B050-60C6-4A4D-9360-E1C3914BDACA}" srcOrd="31" destOrd="0" presId="urn:microsoft.com/office/officeart/2008/layout/LinedList"/>
    <dgm:cxn modelId="{27AD0A13-1FDF-4944-A76F-988E8ABFA0C2}" type="presParOf" srcId="{4CA5B050-60C6-4A4D-9360-E1C3914BDACA}" destId="{C5E9EB57-802B-411F-9941-4B732758C634}" srcOrd="0" destOrd="0" presId="urn:microsoft.com/office/officeart/2008/layout/LinedList"/>
    <dgm:cxn modelId="{35341388-9230-4108-A525-E3DA9E315DF2}" type="presParOf" srcId="{4CA5B050-60C6-4A4D-9360-E1C3914BDACA}" destId="{8AE79A1E-85E5-45F2-8369-83A48AD61696}" srcOrd="1" destOrd="0" presId="urn:microsoft.com/office/officeart/2008/layout/LinedList"/>
    <dgm:cxn modelId="{23184C12-B6DB-4D1E-BA1E-1875D400F3A8}" type="presParOf" srcId="{4CA5B050-60C6-4A4D-9360-E1C3914BDACA}" destId="{CF1128B4-E64F-4ED3-82F3-CB9F27DC2D57}" srcOrd="2" destOrd="0" presId="urn:microsoft.com/office/officeart/2008/layout/LinedList"/>
    <dgm:cxn modelId="{4FD5B890-1DC6-403E-B448-9A2160E065E9}" type="presParOf" srcId="{307487DB-D5AA-4758-9264-40FDAB0F3B0F}" destId="{14C16EB1-CBC4-4782-9E85-F066AA4C57EA}" srcOrd="32" destOrd="0" presId="urn:microsoft.com/office/officeart/2008/layout/LinedList"/>
    <dgm:cxn modelId="{1160A65A-A1A8-4535-9640-90D6ADF6E8C1}" type="presParOf" srcId="{307487DB-D5AA-4758-9264-40FDAB0F3B0F}" destId="{E46227B6-2F27-454D-B7DD-FF3320472ACA}" srcOrd="33" destOrd="0" presId="urn:microsoft.com/office/officeart/2008/layout/LinedList"/>
    <dgm:cxn modelId="{A4C695A0-AEE2-4C1D-B3CC-C511D7F861DD}" type="presParOf" srcId="{307487DB-D5AA-4758-9264-40FDAB0F3B0F}" destId="{7532D222-0FFC-44F1-983B-BC7F7837AD69}" srcOrd="34" destOrd="0" presId="urn:microsoft.com/office/officeart/2008/layout/LinedList"/>
    <dgm:cxn modelId="{2F5D78EA-3426-4393-974E-EB2941526EF9}" type="presParOf" srcId="{7532D222-0FFC-44F1-983B-BC7F7837AD69}" destId="{2DB9C81D-C9F5-4D2E-8BF0-0B6547E2BA59}" srcOrd="0" destOrd="0" presId="urn:microsoft.com/office/officeart/2008/layout/LinedList"/>
    <dgm:cxn modelId="{074F7FD5-7A9E-42B2-8EED-160C1B3DFFEA}" type="presParOf" srcId="{7532D222-0FFC-44F1-983B-BC7F7837AD69}" destId="{74A09A73-6D9C-45A8-B961-79CDCB4F4AFB}" srcOrd="1" destOrd="0" presId="urn:microsoft.com/office/officeart/2008/layout/LinedList"/>
    <dgm:cxn modelId="{23059521-32E6-47B0-8893-B909604018B2}" type="presParOf" srcId="{7532D222-0FFC-44F1-983B-BC7F7837AD69}" destId="{21284FBB-CD9D-4B13-9D37-8D27DE57F422}" srcOrd="2" destOrd="0" presId="urn:microsoft.com/office/officeart/2008/layout/LinedList"/>
    <dgm:cxn modelId="{8F5BAF06-4F2A-4A28-941E-45F96FF9AA66}" type="presParOf" srcId="{307487DB-D5AA-4758-9264-40FDAB0F3B0F}" destId="{571E394F-60AA-48F7-8F1F-51FAA2E61E62}" srcOrd="35" destOrd="0" presId="urn:microsoft.com/office/officeart/2008/layout/LinedList"/>
    <dgm:cxn modelId="{428D1D35-0C05-4057-906D-D115CB146F41}" type="presParOf" srcId="{307487DB-D5AA-4758-9264-40FDAB0F3B0F}" destId="{2ED69AD4-7500-4387-9CDA-EF38440AE026}" srcOrd="36"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7234CE6C-1ECB-4821-9404-65BC7AFE7D4B}" type="doc">
      <dgm:prSet loTypeId="urn:microsoft.com/office/officeart/2018/2/layout/IconCircle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F3785570-E0F3-476E-B0CB-A433369D53E6}">
      <dgm:prSet/>
      <dgm:spPr/>
      <dgm:t>
        <a:bodyPr/>
        <a:lstStyle/>
        <a:p>
          <a:r>
            <a:rPr lang="en-US" u="sng"/>
            <a:t>Partnerships</a:t>
          </a:r>
          <a:endParaRPr lang="en-US"/>
        </a:p>
      </dgm:t>
    </dgm:pt>
    <dgm:pt modelId="{6ABF6293-1898-4BB6-8C07-788347E45B02}" type="parTrans" cxnId="{740A0A4F-6DC0-4610-8441-81293D2B3602}">
      <dgm:prSet/>
      <dgm:spPr/>
      <dgm:t>
        <a:bodyPr/>
        <a:lstStyle/>
        <a:p>
          <a:endParaRPr lang="en-US"/>
        </a:p>
      </dgm:t>
    </dgm:pt>
    <dgm:pt modelId="{A5D11BD8-7FA0-48A2-A269-BEA0C25CA66A}" type="sibTrans" cxnId="{740A0A4F-6DC0-4610-8441-81293D2B3602}">
      <dgm:prSet/>
      <dgm:spPr/>
      <dgm:t>
        <a:bodyPr/>
        <a:lstStyle/>
        <a:p>
          <a:endParaRPr lang="en-US"/>
        </a:p>
      </dgm:t>
    </dgm:pt>
    <dgm:pt modelId="{8CAC8F28-D42C-48A6-902A-17FC1D09B965}">
      <dgm:prSet custT="1"/>
      <dgm:spPr/>
      <dgm:t>
        <a:bodyPr/>
        <a:lstStyle/>
        <a:p>
          <a:pPr algn="just"/>
          <a:r>
            <a:rPr lang="en-US" sz="2000" dirty="0"/>
            <a:t>A consortium is not the same as a Joint Venture.  JV's should be jointly and severally liable for the contract implementation.  In this regard and given the nature of the procurement of goods, the establishment of JV's is not too appropriate for supply of goods.  The suppliers should carefully review the qualification requirements before the bid’s preparation and bidding and if they have some questions to ask the purchaser for clarifications.</a:t>
          </a:r>
          <a:r>
            <a:rPr lang="en-US" sz="1800" dirty="0"/>
            <a:t> </a:t>
          </a:r>
        </a:p>
      </dgm:t>
    </dgm:pt>
    <dgm:pt modelId="{47548C6B-003D-4A1D-B981-BEA473024329}" type="parTrans" cxnId="{05D1B73A-AB20-4326-8B44-B4ADADA6288D}">
      <dgm:prSet/>
      <dgm:spPr/>
      <dgm:t>
        <a:bodyPr/>
        <a:lstStyle/>
        <a:p>
          <a:endParaRPr lang="en-US"/>
        </a:p>
      </dgm:t>
    </dgm:pt>
    <dgm:pt modelId="{7C0B168D-498A-43F3-A3BA-9D4CF714A43F}" type="sibTrans" cxnId="{05D1B73A-AB20-4326-8B44-B4ADADA6288D}">
      <dgm:prSet/>
      <dgm:spPr/>
      <dgm:t>
        <a:bodyPr/>
        <a:lstStyle/>
        <a:p>
          <a:endParaRPr lang="en-US"/>
        </a:p>
      </dgm:t>
    </dgm:pt>
    <dgm:pt modelId="{7A83DFD0-9CAC-4E2E-AB41-06CD85BBC256}">
      <dgm:prSet/>
      <dgm:spPr/>
      <dgm:t>
        <a:bodyPr/>
        <a:lstStyle/>
        <a:p>
          <a:r>
            <a:rPr lang="en-US" u="sng"/>
            <a:t>Bank guarantees</a:t>
          </a:r>
          <a:endParaRPr lang="en-US"/>
        </a:p>
      </dgm:t>
    </dgm:pt>
    <dgm:pt modelId="{9E0E234F-D1A6-48B5-8961-797CBB337950}" type="parTrans" cxnId="{84D16CED-2F49-4C9F-847F-78F794280C6B}">
      <dgm:prSet/>
      <dgm:spPr/>
      <dgm:t>
        <a:bodyPr/>
        <a:lstStyle/>
        <a:p>
          <a:endParaRPr lang="en-US"/>
        </a:p>
      </dgm:t>
    </dgm:pt>
    <dgm:pt modelId="{49C55863-4BC0-4D55-9032-D7372A92AE27}" type="sibTrans" cxnId="{84D16CED-2F49-4C9F-847F-78F794280C6B}">
      <dgm:prSet/>
      <dgm:spPr/>
      <dgm:t>
        <a:bodyPr/>
        <a:lstStyle/>
        <a:p>
          <a:endParaRPr lang="en-US"/>
        </a:p>
      </dgm:t>
    </dgm:pt>
    <dgm:pt modelId="{A4593F52-1CB0-4E22-87B3-34784AE13ABC}">
      <dgm:prSet custT="1"/>
      <dgm:spPr/>
      <dgm:t>
        <a:bodyPr/>
        <a:lstStyle/>
        <a:p>
          <a:r>
            <a:rPr lang="en-US" sz="2000" kern="1200" dirty="0">
              <a:solidFill>
                <a:srgbClr val="7F7F7F">
                  <a:hueOff val="0"/>
                  <a:satOff val="0"/>
                  <a:lumOff val="0"/>
                  <a:alphaOff val="0"/>
                </a:srgbClr>
              </a:solidFill>
              <a:latin typeface="Calibri" panose="020F0502020204030204"/>
              <a:ea typeface="+mn-ea"/>
              <a:cs typeface="+mn-cs"/>
            </a:rPr>
            <a:t>The format of the Guarantees (Bid Bond / Security, Performance Bond/ Security, Retention Bond/ Security etc.) shall be in accordance with the standard bidding documents</a:t>
          </a:r>
        </a:p>
      </dgm:t>
    </dgm:pt>
    <dgm:pt modelId="{6DEEBBB3-5F54-4ED5-9C63-A6F0EFB48D78}" type="parTrans" cxnId="{AEDFCDA7-F634-4326-8187-F9C625AA4E87}">
      <dgm:prSet/>
      <dgm:spPr/>
      <dgm:t>
        <a:bodyPr/>
        <a:lstStyle/>
        <a:p>
          <a:endParaRPr lang="en-US"/>
        </a:p>
      </dgm:t>
    </dgm:pt>
    <dgm:pt modelId="{51A51E5B-A9E2-4BEE-AF10-6C1C20F357A4}" type="sibTrans" cxnId="{AEDFCDA7-F634-4326-8187-F9C625AA4E87}">
      <dgm:prSet/>
      <dgm:spPr/>
      <dgm:t>
        <a:bodyPr/>
        <a:lstStyle/>
        <a:p>
          <a:endParaRPr lang="en-US"/>
        </a:p>
      </dgm:t>
    </dgm:pt>
    <dgm:pt modelId="{15534EF7-0D80-4B51-9F3E-EDE5A96ED8AF}" type="pres">
      <dgm:prSet presAssocID="{7234CE6C-1ECB-4821-9404-65BC7AFE7D4B}" presName="root" presStyleCnt="0">
        <dgm:presLayoutVars>
          <dgm:dir/>
          <dgm:resizeHandles val="exact"/>
        </dgm:presLayoutVars>
      </dgm:prSet>
      <dgm:spPr/>
    </dgm:pt>
    <dgm:pt modelId="{DE792DFF-C717-400B-9804-AFF21BC47BC1}" type="pres">
      <dgm:prSet presAssocID="{7234CE6C-1ECB-4821-9404-65BC7AFE7D4B}" presName="container" presStyleCnt="0">
        <dgm:presLayoutVars>
          <dgm:dir/>
          <dgm:resizeHandles val="exact"/>
        </dgm:presLayoutVars>
      </dgm:prSet>
      <dgm:spPr/>
    </dgm:pt>
    <dgm:pt modelId="{9C0A2178-94B1-4193-87EB-BF2B2FD44909}" type="pres">
      <dgm:prSet presAssocID="{F3785570-E0F3-476E-B0CB-A433369D53E6}" presName="compNode" presStyleCnt="0"/>
      <dgm:spPr/>
    </dgm:pt>
    <dgm:pt modelId="{B1B11089-A1B9-46FF-B399-C9BCFA5F6BDB}" type="pres">
      <dgm:prSet presAssocID="{F3785570-E0F3-476E-B0CB-A433369D53E6}" presName="iconBgRect" presStyleLbl="bgShp" presStyleIdx="0" presStyleCnt="4"/>
      <dgm:spPr/>
    </dgm:pt>
    <dgm:pt modelId="{9A19B75A-3CF2-41BE-966A-E4908E92B4CD}" type="pres">
      <dgm:prSet presAssocID="{F3785570-E0F3-476E-B0CB-A433369D53E6}"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Handshake"/>
        </a:ext>
      </dgm:extLst>
    </dgm:pt>
    <dgm:pt modelId="{C466697F-0A9C-467D-ACEF-66B009DE2F10}" type="pres">
      <dgm:prSet presAssocID="{F3785570-E0F3-476E-B0CB-A433369D53E6}" presName="spaceRect" presStyleCnt="0"/>
      <dgm:spPr/>
    </dgm:pt>
    <dgm:pt modelId="{632B9050-8063-4568-8349-A5C11DF71300}" type="pres">
      <dgm:prSet presAssocID="{F3785570-E0F3-476E-B0CB-A433369D53E6}" presName="textRect" presStyleLbl="revTx" presStyleIdx="0" presStyleCnt="4">
        <dgm:presLayoutVars>
          <dgm:chMax val="1"/>
          <dgm:chPref val="1"/>
        </dgm:presLayoutVars>
      </dgm:prSet>
      <dgm:spPr/>
    </dgm:pt>
    <dgm:pt modelId="{F9BB3026-0706-4058-B35C-8FA103877FBB}" type="pres">
      <dgm:prSet presAssocID="{A5D11BD8-7FA0-48A2-A269-BEA0C25CA66A}" presName="sibTrans" presStyleLbl="sibTrans2D1" presStyleIdx="0" presStyleCnt="0"/>
      <dgm:spPr/>
    </dgm:pt>
    <dgm:pt modelId="{35B146D6-FDC4-4F45-95B8-2A22ABB4205E}" type="pres">
      <dgm:prSet presAssocID="{8CAC8F28-D42C-48A6-902A-17FC1D09B965}" presName="compNode" presStyleCnt="0"/>
      <dgm:spPr/>
    </dgm:pt>
    <dgm:pt modelId="{0E988936-923F-4458-8A79-A81CDE78EEFF}" type="pres">
      <dgm:prSet presAssocID="{8CAC8F28-D42C-48A6-902A-17FC1D09B965}" presName="iconBgRect" presStyleLbl="bgShp" presStyleIdx="1" presStyleCnt="4" custScaleX="60258" custScaleY="62322" custLinFactX="-55777" custLinFactNeighborX="-100000" custLinFactNeighborY="-1574"/>
      <dgm:spPr/>
    </dgm:pt>
    <dgm:pt modelId="{55011E21-75D8-4173-AD38-9E2F01B6851A}" type="pres">
      <dgm:prSet presAssocID="{8CAC8F28-D42C-48A6-902A-17FC1D09B965}" presName="iconRect" presStyleLbl="node1" presStyleIdx="1" presStyleCnt="4" custFlipVert="1" custFlipHor="1" custScaleX="112677" custScaleY="94769"/>
      <dgm:spPr>
        <a:ln>
          <a:noFill/>
        </a:ln>
      </dgm:spPr>
    </dgm:pt>
    <dgm:pt modelId="{2BFD30AC-76D3-43DA-A921-3594D2F81E17}" type="pres">
      <dgm:prSet presAssocID="{8CAC8F28-D42C-48A6-902A-17FC1D09B965}" presName="spaceRect" presStyleCnt="0"/>
      <dgm:spPr/>
    </dgm:pt>
    <dgm:pt modelId="{A4F8C8E7-4925-49E7-B4FA-8EC60D715771}" type="pres">
      <dgm:prSet presAssocID="{8CAC8F28-D42C-48A6-902A-17FC1D09B965}" presName="textRect" presStyleLbl="revTx" presStyleIdx="1" presStyleCnt="4" custScaleX="229144" custScaleY="198952">
        <dgm:presLayoutVars>
          <dgm:chMax val="1"/>
          <dgm:chPref val="1"/>
        </dgm:presLayoutVars>
      </dgm:prSet>
      <dgm:spPr/>
    </dgm:pt>
    <dgm:pt modelId="{EE4BEEF2-0A3F-4A5A-9806-7D9B8A7F5843}" type="pres">
      <dgm:prSet presAssocID="{7C0B168D-498A-43F3-A3BA-9D4CF714A43F}" presName="sibTrans" presStyleLbl="sibTrans2D1" presStyleIdx="0" presStyleCnt="0"/>
      <dgm:spPr/>
    </dgm:pt>
    <dgm:pt modelId="{6EF6ABBB-FDB8-4058-BC51-A74289399DF6}" type="pres">
      <dgm:prSet presAssocID="{7A83DFD0-9CAC-4E2E-AB41-06CD85BBC256}" presName="compNode" presStyleCnt="0"/>
      <dgm:spPr/>
    </dgm:pt>
    <dgm:pt modelId="{016E0CDE-E05A-4DAC-92B5-3E5872430CBA}" type="pres">
      <dgm:prSet presAssocID="{7A83DFD0-9CAC-4E2E-AB41-06CD85BBC256}" presName="iconBgRect" presStyleLbl="bgShp" presStyleIdx="2" presStyleCnt="4" custLinFactNeighborX="-1714" custLinFactNeighborY="-26998"/>
      <dgm:spPr/>
    </dgm:pt>
    <dgm:pt modelId="{F4E9DF41-7235-43AE-A6F6-961E213DDE4D}" type="pres">
      <dgm:prSet presAssocID="{7A83DFD0-9CAC-4E2E-AB41-06CD85BBC256}" presName="iconRect" presStyleLbl="node1" presStyleIdx="2"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Bank"/>
        </a:ext>
      </dgm:extLst>
    </dgm:pt>
    <dgm:pt modelId="{3D52D20F-6B97-4DE6-812B-91204562E8DF}" type="pres">
      <dgm:prSet presAssocID="{7A83DFD0-9CAC-4E2E-AB41-06CD85BBC256}" presName="spaceRect" presStyleCnt="0"/>
      <dgm:spPr/>
    </dgm:pt>
    <dgm:pt modelId="{B5F6F9C3-F737-41ED-BB87-59E83C254AD8}" type="pres">
      <dgm:prSet presAssocID="{7A83DFD0-9CAC-4E2E-AB41-06CD85BBC256}" presName="textRect" presStyleLbl="revTx" presStyleIdx="2" presStyleCnt="4" custLinFactNeighborX="-727" custLinFactNeighborY="-26998">
        <dgm:presLayoutVars>
          <dgm:chMax val="1"/>
          <dgm:chPref val="1"/>
        </dgm:presLayoutVars>
      </dgm:prSet>
      <dgm:spPr/>
    </dgm:pt>
    <dgm:pt modelId="{BF6400A3-8341-42BD-9E49-2F53E952EC1D}" type="pres">
      <dgm:prSet presAssocID="{49C55863-4BC0-4D55-9032-D7372A92AE27}" presName="sibTrans" presStyleLbl="sibTrans2D1" presStyleIdx="0" presStyleCnt="0"/>
      <dgm:spPr/>
    </dgm:pt>
    <dgm:pt modelId="{D5CF95EF-246D-485F-AFBC-D1F0BAD01264}" type="pres">
      <dgm:prSet presAssocID="{A4593F52-1CB0-4E22-87B3-34784AE13ABC}" presName="compNode" presStyleCnt="0"/>
      <dgm:spPr/>
    </dgm:pt>
    <dgm:pt modelId="{7E1FBF1D-E150-4038-9D25-59DEF74C38E2}" type="pres">
      <dgm:prSet presAssocID="{A4593F52-1CB0-4E22-87B3-34784AE13ABC}" presName="iconBgRect" presStyleLbl="bgShp" presStyleIdx="3" presStyleCnt="4" custScaleX="63024" custScaleY="62153" custLinFactX="-9087" custLinFactNeighborX="-100000" custLinFactNeighborY="-16760"/>
      <dgm:spPr/>
    </dgm:pt>
    <dgm:pt modelId="{5E213F88-8F1E-47FD-B19D-EB7C9806A8F5}" type="pres">
      <dgm:prSet presAssocID="{A4593F52-1CB0-4E22-87B3-34784AE13ABC}" presName="iconRect" presStyleLbl="node1" presStyleIdx="3"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ntract"/>
        </a:ext>
      </dgm:extLst>
    </dgm:pt>
    <dgm:pt modelId="{B95605FF-A663-48EA-8709-445F476163C8}" type="pres">
      <dgm:prSet presAssocID="{A4593F52-1CB0-4E22-87B3-34784AE13ABC}" presName="spaceRect" presStyleCnt="0"/>
      <dgm:spPr/>
    </dgm:pt>
    <dgm:pt modelId="{E90CBD3A-E0C5-4BB6-8FC4-07D83384448E}" type="pres">
      <dgm:prSet presAssocID="{A4593F52-1CB0-4E22-87B3-34784AE13ABC}" presName="textRect" presStyleLbl="revTx" presStyleIdx="3" presStyleCnt="4" custScaleX="209002" custLinFactNeighborX="-727" custLinFactNeighborY="-26998">
        <dgm:presLayoutVars>
          <dgm:chMax val="1"/>
          <dgm:chPref val="1"/>
        </dgm:presLayoutVars>
      </dgm:prSet>
      <dgm:spPr/>
    </dgm:pt>
  </dgm:ptLst>
  <dgm:cxnLst>
    <dgm:cxn modelId="{5F5AE016-6D8A-4074-9DC2-15D3666CBF98}" type="presOf" srcId="{49C55863-4BC0-4D55-9032-D7372A92AE27}" destId="{BF6400A3-8341-42BD-9E49-2F53E952EC1D}" srcOrd="0" destOrd="0" presId="urn:microsoft.com/office/officeart/2018/2/layout/IconCircleList"/>
    <dgm:cxn modelId="{48F38520-CD8A-494A-B305-43349500B937}" type="presOf" srcId="{A4593F52-1CB0-4E22-87B3-34784AE13ABC}" destId="{E90CBD3A-E0C5-4BB6-8FC4-07D83384448E}" srcOrd="0" destOrd="0" presId="urn:microsoft.com/office/officeart/2018/2/layout/IconCircleList"/>
    <dgm:cxn modelId="{05D1B73A-AB20-4326-8B44-B4ADADA6288D}" srcId="{7234CE6C-1ECB-4821-9404-65BC7AFE7D4B}" destId="{8CAC8F28-D42C-48A6-902A-17FC1D09B965}" srcOrd="1" destOrd="0" parTransId="{47548C6B-003D-4A1D-B981-BEA473024329}" sibTransId="{7C0B168D-498A-43F3-A3BA-9D4CF714A43F}"/>
    <dgm:cxn modelId="{4AC1505E-701F-4DD3-8272-3D2B84534508}" type="presOf" srcId="{7234CE6C-1ECB-4821-9404-65BC7AFE7D4B}" destId="{15534EF7-0D80-4B51-9F3E-EDE5A96ED8AF}" srcOrd="0" destOrd="0" presId="urn:microsoft.com/office/officeart/2018/2/layout/IconCircleList"/>
    <dgm:cxn modelId="{BB97D85E-4820-4EB3-B33D-18E4192A3549}" type="presOf" srcId="{8CAC8F28-D42C-48A6-902A-17FC1D09B965}" destId="{A4F8C8E7-4925-49E7-B4FA-8EC60D715771}" srcOrd="0" destOrd="0" presId="urn:microsoft.com/office/officeart/2018/2/layout/IconCircleList"/>
    <dgm:cxn modelId="{740A0A4F-6DC0-4610-8441-81293D2B3602}" srcId="{7234CE6C-1ECB-4821-9404-65BC7AFE7D4B}" destId="{F3785570-E0F3-476E-B0CB-A433369D53E6}" srcOrd="0" destOrd="0" parTransId="{6ABF6293-1898-4BB6-8C07-788347E45B02}" sibTransId="{A5D11BD8-7FA0-48A2-A269-BEA0C25CA66A}"/>
    <dgm:cxn modelId="{3C14DC75-994B-42FE-B917-599763F5CA5F}" type="presOf" srcId="{7A83DFD0-9CAC-4E2E-AB41-06CD85BBC256}" destId="{B5F6F9C3-F737-41ED-BB87-59E83C254AD8}" srcOrd="0" destOrd="0" presId="urn:microsoft.com/office/officeart/2018/2/layout/IconCircleList"/>
    <dgm:cxn modelId="{DABA137E-9D05-4BAB-82B7-B029D85D19CC}" type="presOf" srcId="{F3785570-E0F3-476E-B0CB-A433369D53E6}" destId="{632B9050-8063-4568-8349-A5C11DF71300}" srcOrd="0" destOrd="0" presId="urn:microsoft.com/office/officeart/2018/2/layout/IconCircleList"/>
    <dgm:cxn modelId="{53A09382-7DF7-4C3B-BAE2-F2B43BD340CF}" type="presOf" srcId="{A5D11BD8-7FA0-48A2-A269-BEA0C25CA66A}" destId="{F9BB3026-0706-4058-B35C-8FA103877FBB}" srcOrd="0" destOrd="0" presId="urn:microsoft.com/office/officeart/2018/2/layout/IconCircleList"/>
    <dgm:cxn modelId="{CA467F9A-B374-40E9-86A7-4723CF7D6B8D}" type="presOf" srcId="{7C0B168D-498A-43F3-A3BA-9D4CF714A43F}" destId="{EE4BEEF2-0A3F-4A5A-9806-7D9B8A7F5843}" srcOrd="0" destOrd="0" presId="urn:microsoft.com/office/officeart/2018/2/layout/IconCircleList"/>
    <dgm:cxn modelId="{AEDFCDA7-F634-4326-8187-F9C625AA4E87}" srcId="{7234CE6C-1ECB-4821-9404-65BC7AFE7D4B}" destId="{A4593F52-1CB0-4E22-87B3-34784AE13ABC}" srcOrd="3" destOrd="0" parTransId="{6DEEBBB3-5F54-4ED5-9C63-A6F0EFB48D78}" sibTransId="{51A51E5B-A9E2-4BEE-AF10-6C1C20F357A4}"/>
    <dgm:cxn modelId="{84D16CED-2F49-4C9F-847F-78F794280C6B}" srcId="{7234CE6C-1ECB-4821-9404-65BC7AFE7D4B}" destId="{7A83DFD0-9CAC-4E2E-AB41-06CD85BBC256}" srcOrd="2" destOrd="0" parTransId="{9E0E234F-D1A6-48B5-8961-797CBB337950}" sibTransId="{49C55863-4BC0-4D55-9032-D7372A92AE27}"/>
    <dgm:cxn modelId="{AE100647-8AA0-43E5-AD61-A78C6ED96FDE}" type="presParOf" srcId="{15534EF7-0D80-4B51-9F3E-EDE5A96ED8AF}" destId="{DE792DFF-C717-400B-9804-AFF21BC47BC1}" srcOrd="0" destOrd="0" presId="urn:microsoft.com/office/officeart/2018/2/layout/IconCircleList"/>
    <dgm:cxn modelId="{890DFAF4-C626-47DC-9934-0D7AA85BA539}" type="presParOf" srcId="{DE792DFF-C717-400B-9804-AFF21BC47BC1}" destId="{9C0A2178-94B1-4193-87EB-BF2B2FD44909}" srcOrd="0" destOrd="0" presId="urn:microsoft.com/office/officeart/2018/2/layout/IconCircleList"/>
    <dgm:cxn modelId="{4137E1B4-9AFE-435F-B26C-52229447E6F3}" type="presParOf" srcId="{9C0A2178-94B1-4193-87EB-BF2B2FD44909}" destId="{B1B11089-A1B9-46FF-B399-C9BCFA5F6BDB}" srcOrd="0" destOrd="0" presId="urn:microsoft.com/office/officeart/2018/2/layout/IconCircleList"/>
    <dgm:cxn modelId="{EB36B993-07A3-4FB0-BA74-C2F231E79FB0}" type="presParOf" srcId="{9C0A2178-94B1-4193-87EB-BF2B2FD44909}" destId="{9A19B75A-3CF2-41BE-966A-E4908E92B4CD}" srcOrd="1" destOrd="0" presId="urn:microsoft.com/office/officeart/2018/2/layout/IconCircleList"/>
    <dgm:cxn modelId="{B8051EA6-16F1-45D3-B123-906349FD2154}" type="presParOf" srcId="{9C0A2178-94B1-4193-87EB-BF2B2FD44909}" destId="{C466697F-0A9C-467D-ACEF-66B009DE2F10}" srcOrd="2" destOrd="0" presId="urn:microsoft.com/office/officeart/2018/2/layout/IconCircleList"/>
    <dgm:cxn modelId="{D4DA13AA-970D-4B1F-AA2A-73EB7E8D0F77}" type="presParOf" srcId="{9C0A2178-94B1-4193-87EB-BF2B2FD44909}" destId="{632B9050-8063-4568-8349-A5C11DF71300}" srcOrd="3" destOrd="0" presId="urn:microsoft.com/office/officeart/2018/2/layout/IconCircleList"/>
    <dgm:cxn modelId="{2652BD19-8A48-4AA8-A55B-49A9B8C8DB7B}" type="presParOf" srcId="{DE792DFF-C717-400B-9804-AFF21BC47BC1}" destId="{F9BB3026-0706-4058-B35C-8FA103877FBB}" srcOrd="1" destOrd="0" presId="urn:microsoft.com/office/officeart/2018/2/layout/IconCircleList"/>
    <dgm:cxn modelId="{34BD6777-DD33-4CD3-B51D-DAB55D9ED1E4}" type="presParOf" srcId="{DE792DFF-C717-400B-9804-AFF21BC47BC1}" destId="{35B146D6-FDC4-4F45-95B8-2A22ABB4205E}" srcOrd="2" destOrd="0" presId="urn:microsoft.com/office/officeart/2018/2/layout/IconCircleList"/>
    <dgm:cxn modelId="{C9672E36-254B-44FD-B176-B05634AD2CDC}" type="presParOf" srcId="{35B146D6-FDC4-4F45-95B8-2A22ABB4205E}" destId="{0E988936-923F-4458-8A79-A81CDE78EEFF}" srcOrd="0" destOrd="0" presId="urn:microsoft.com/office/officeart/2018/2/layout/IconCircleList"/>
    <dgm:cxn modelId="{4A4BE1CC-4D4E-4946-8757-B3A4B19CAC20}" type="presParOf" srcId="{35B146D6-FDC4-4F45-95B8-2A22ABB4205E}" destId="{55011E21-75D8-4173-AD38-9E2F01B6851A}" srcOrd="1" destOrd="0" presId="urn:microsoft.com/office/officeart/2018/2/layout/IconCircleList"/>
    <dgm:cxn modelId="{F84A0D6C-E374-4E5B-826D-956F89EA5802}" type="presParOf" srcId="{35B146D6-FDC4-4F45-95B8-2A22ABB4205E}" destId="{2BFD30AC-76D3-43DA-A921-3594D2F81E17}" srcOrd="2" destOrd="0" presId="urn:microsoft.com/office/officeart/2018/2/layout/IconCircleList"/>
    <dgm:cxn modelId="{24FBCA4E-4640-4186-80E2-D85BDBF6A19A}" type="presParOf" srcId="{35B146D6-FDC4-4F45-95B8-2A22ABB4205E}" destId="{A4F8C8E7-4925-49E7-B4FA-8EC60D715771}" srcOrd="3" destOrd="0" presId="urn:microsoft.com/office/officeart/2018/2/layout/IconCircleList"/>
    <dgm:cxn modelId="{F2099EAC-73D7-403C-991F-003AD1B4D997}" type="presParOf" srcId="{DE792DFF-C717-400B-9804-AFF21BC47BC1}" destId="{EE4BEEF2-0A3F-4A5A-9806-7D9B8A7F5843}" srcOrd="3" destOrd="0" presId="urn:microsoft.com/office/officeart/2018/2/layout/IconCircleList"/>
    <dgm:cxn modelId="{314C3E02-0680-4F64-9D9A-E8B980EA58EC}" type="presParOf" srcId="{DE792DFF-C717-400B-9804-AFF21BC47BC1}" destId="{6EF6ABBB-FDB8-4058-BC51-A74289399DF6}" srcOrd="4" destOrd="0" presId="urn:microsoft.com/office/officeart/2018/2/layout/IconCircleList"/>
    <dgm:cxn modelId="{53265FE4-4FCC-4F14-8458-C0B6E34A6DA4}" type="presParOf" srcId="{6EF6ABBB-FDB8-4058-BC51-A74289399DF6}" destId="{016E0CDE-E05A-4DAC-92B5-3E5872430CBA}" srcOrd="0" destOrd="0" presId="urn:microsoft.com/office/officeart/2018/2/layout/IconCircleList"/>
    <dgm:cxn modelId="{399B4504-5FF2-417C-A5BA-BF334EFD6D9A}" type="presParOf" srcId="{6EF6ABBB-FDB8-4058-BC51-A74289399DF6}" destId="{F4E9DF41-7235-43AE-A6F6-961E213DDE4D}" srcOrd="1" destOrd="0" presId="urn:microsoft.com/office/officeart/2018/2/layout/IconCircleList"/>
    <dgm:cxn modelId="{B0464DF9-2FBC-4F6B-AC2D-C14DCB4F4CE4}" type="presParOf" srcId="{6EF6ABBB-FDB8-4058-BC51-A74289399DF6}" destId="{3D52D20F-6B97-4DE6-812B-91204562E8DF}" srcOrd="2" destOrd="0" presId="urn:microsoft.com/office/officeart/2018/2/layout/IconCircleList"/>
    <dgm:cxn modelId="{D268BEAB-0D64-4E05-ABBE-C00F9D231FEF}" type="presParOf" srcId="{6EF6ABBB-FDB8-4058-BC51-A74289399DF6}" destId="{B5F6F9C3-F737-41ED-BB87-59E83C254AD8}" srcOrd="3" destOrd="0" presId="urn:microsoft.com/office/officeart/2018/2/layout/IconCircleList"/>
    <dgm:cxn modelId="{096EE469-F004-479B-AF18-A9E3E5A92759}" type="presParOf" srcId="{DE792DFF-C717-400B-9804-AFF21BC47BC1}" destId="{BF6400A3-8341-42BD-9E49-2F53E952EC1D}" srcOrd="5" destOrd="0" presId="urn:microsoft.com/office/officeart/2018/2/layout/IconCircleList"/>
    <dgm:cxn modelId="{A0183DB0-446F-4861-AA90-F47A9D36A75B}" type="presParOf" srcId="{DE792DFF-C717-400B-9804-AFF21BC47BC1}" destId="{D5CF95EF-246D-485F-AFBC-D1F0BAD01264}" srcOrd="6" destOrd="0" presId="urn:microsoft.com/office/officeart/2018/2/layout/IconCircleList"/>
    <dgm:cxn modelId="{3ED304AB-66EF-40D5-8032-6C6C85364956}" type="presParOf" srcId="{D5CF95EF-246D-485F-AFBC-D1F0BAD01264}" destId="{7E1FBF1D-E150-4038-9D25-59DEF74C38E2}" srcOrd="0" destOrd="0" presId="urn:microsoft.com/office/officeart/2018/2/layout/IconCircleList"/>
    <dgm:cxn modelId="{2FA35EFE-676D-4C55-ABBB-3B3FB45E8935}" type="presParOf" srcId="{D5CF95EF-246D-485F-AFBC-D1F0BAD01264}" destId="{5E213F88-8F1E-47FD-B19D-EB7C9806A8F5}" srcOrd="1" destOrd="0" presId="urn:microsoft.com/office/officeart/2018/2/layout/IconCircleList"/>
    <dgm:cxn modelId="{812A4410-B31D-4B6F-B494-6B342FB95310}" type="presParOf" srcId="{D5CF95EF-246D-485F-AFBC-D1F0BAD01264}" destId="{B95605FF-A663-48EA-8709-445F476163C8}" srcOrd="2" destOrd="0" presId="urn:microsoft.com/office/officeart/2018/2/layout/IconCircleList"/>
    <dgm:cxn modelId="{A319BAEC-D1D9-49C9-B68F-DAF73A2948A5}" type="presParOf" srcId="{D5CF95EF-246D-485F-AFBC-D1F0BAD01264}" destId="{E90CBD3A-E0C5-4BB6-8FC4-07D83384448E}"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166CD0F-89ED-4605-99EB-9880B28CDC5D}"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78FA6027-E7B1-4C35-9C08-49833FF228CF}">
      <dgm:prSet/>
      <dgm:spPr/>
      <dgm:t>
        <a:bodyPr/>
        <a:lstStyle/>
        <a:p>
          <a:pPr>
            <a:lnSpc>
              <a:spcPct val="100000"/>
            </a:lnSpc>
          </a:pPr>
          <a:r>
            <a:rPr lang="en-US"/>
            <a:t>Parties to a tendering process are expected to observe highest ethical standards</a:t>
          </a:r>
        </a:p>
      </dgm:t>
    </dgm:pt>
    <dgm:pt modelId="{AB1025ED-E2B5-4A89-9DF4-1E906AC45823}" type="parTrans" cxnId="{73EF1AD0-759E-483F-9639-A91069D4EFA6}">
      <dgm:prSet/>
      <dgm:spPr/>
      <dgm:t>
        <a:bodyPr/>
        <a:lstStyle/>
        <a:p>
          <a:endParaRPr lang="en-US"/>
        </a:p>
      </dgm:t>
    </dgm:pt>
    <dgm:pt modelId="{ABC2C7EC-7DE1-4906-BEB2-EB1302FAE512}" type="sibTrans" cxnId="{73EF1AD0-759E-483F-9639-A91069D4EFA6}">
      <dgm:prSet/>
      <dgm:spPr/>
      <dgm:t>
        <a:bodyPr/>
        <a:lstStyle/>
        <a:p>
          <a:endParaRPr lang="en-US"/>
        </a:p>
      </dgm:t>
    </dgm:pt>
    <dgm:pt modelId="{610C68D2-81F4-437D-9E81-503CFA8FE646}">
      <dgm:prSet/>
      <dgm:spPr/>
      <dgm:t>
        <a:bodyPr/>
        <a:lstStyle/>
        <a:p>
          <a:pPr>
            <a:lnSpc>
              <a:spcPct val="100000"/>
            </a:lnSpc>
          </a:pPr>
          <a:r>
            <a:rPr lang="en-US"/>
            <a:t>The IDBZ reserves the right to audit bidder or firm’s accounts including records of the contract</a:t>
          </a:r>
        </a:p>
      </dgm:t>
    </dgm:pt>
    <dgm:pt modelId="{62BC7856-51A8-41BE-8BC3-7414277F6A1E}" type="parTrans" cxnId="{6BC96CBD-EEF1-4B7C-9726-7F11F8D6A5DD}">
      <dgm:prSet/>
      <dgm:spPr/>
      <dgm:t>
        <a:bodyPr/>
        <a:lstStyle/>
        <a:p>
          <a:endParaRPr lang="en-US"/>
        </a:p>
      </dgm:t>
    </dgm:pt>
    <dgm:pt modelId="{8BD73AC1-9420-4373-94EF-F80088902E65}" type="sibTrans" cxnId="{6BC96CBD-EEF1-4B7C-9726-7F11F8D6A5DD}">
      <dgm:prSet/>
      <dgm:spPr/>
      <dgm:t>
        <a:bodyPr/>
        <a:lstStyle/>
        <a:p>
          <a:endParaRPr lang="en-US"/>
        </a:p>
      </dgm:t>
    </dgm:pt>
    <dgm:pt modelId="{9E485E58-45DB-4015-B855-5C6DAFBE0C56}" type="pres">
      <dgm:prSet presAssocID="{E166CD0F-89ED-4605-99EB-9880B28CDC5D}" presName="root" presStyleCnt="0">
        <dgm:presLayoutVars>
          <dgm:dir/>
          <dgm:resizeHandles val="exact"/>
        </dgm:presLayoutVars>
      </dgm:prSet>
      <dgm:spPr/>
    </dgm:pt>
    <dgm:pt modelId="{D01284C6-8E98-4781-BAE0-64FE87131D99}" type="pres">
      <dgm:prSet presAssocID="{78FA6027-E7B1-4C35-9C08-49833FF228CF}" presName="compNode" presStyleCnt="0"/>
      <dgm:spPr/>
    </dgm:pt>
    <dgm:pt modelId="{479CE06C-7E45-44DB-83BD-246D430A97D1}" type="pres">
      <dgm:prSet presAssocID="{78FA6027-E7B1-4C35-9C08-49833FF228CF}" presName="bgRect" presStyleLbl="bgShp" presStyleIdx="0" presStyleCnt="2"/>
      <dgm:spPr/>
    </dgm:pt>
    <dgm:pt modelId="{20A7D5A8-30A5-4C57-BF21-B630E6C68405}" type="pres">
      <dgm:prSet presAssocID="{78FA6027-E7B1-4C35-9C08-49833FF228CF}"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Magnifying glass"/>
        </a:ext>
      </dgm:extLst>
    </dgm:pt>
    <dgm:pt modelId="{F021C341-0CFF-4F60-A687-34B555730EAA}" type="pres">
      <dgm:prSet presAssocID="{78FA6027-E7B1-4C35-9C08-49833FF228CF}" presName="spaceRect" presStyleCnt="0"/>
      <dgm:spPr/>
    </dgm:pt>
    <dgm:pt modelId="{D042BB71-64C6-4040-9BDE-1591FCC2598D}" type="pres">
      <dgm:prSet presAssocID="{78FA6027-E7B1-4C35-9C08-49833FF228CF}" presName="parTx" presStyleLbl="revTx" presStyleIdx="0" presStyleCnt="2">
        <dgm:presLayoutVars>
          <dgm:chMax val="0"/>
          <dgm:chPref val="0"/>
        </dgm:presLayoutVars>
      </dgm:prSet>
      <dgm:spPr/>
    </dgm:pt>
    <dgm:pt modelId="{2E9F9D1A-519C-4C9E-86A8-A02C9BF73C19}" type="pres">
      <dgm:prSet presAssocID="{ABC2C7EC-7DE1-4906-BEB2-EB1302FAE512}" presName="sibTrans" presStyleCnt="0"/>
      <dgm:spPr/>
    </dgm:pt>
    <dgm:pt modelId="{A320A0CE-A79B-4C42-9CCB-DAC6BE3CE50C}" type="pres">
      <dgm:prSet presAssocID="{610C68D2-81F4-437D-9E81-503CFA8FE646}" presName="compNode" presStyleCnt="0"/>
      <dgm:spPr/>
    </dgm:pt>
    <dgm:pt modelId="{5C8FE29C-A6D3-4C03-B788-5E1B97CBA9FA}" type="pres">
      <dgm:prSet presAssocID="{610C68D2-81F4-437D-9E81-503CFA8FE646}" presName="bgRect" presStyleLbl="bgShp" presStyleIdx="1" presStyleCnt="2"/>
      <dgm:spPr/>
    </dgm:pt>
    <dgm:pt modelId="{48C04488-FCD1-41DA-AEA0-9A78790B4085}" type="pres">
      <dgm:prSet presAssocID="{610C68D2-81F4-437D-9E81-503CFA8FE646}"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E73C9618-F01B-4AD8-89DA-E07C4A090CA2}" type="pres">
      <dgm:prSet presAssocID="{610C68D2-81F4-437D-9E81-503CFA8FE646}" presName="spaceRect" presStyleCnt="0"/>
      <dgm:spPr/>
    </dgm:pt>
    <dgm:pt modelId="{E1430D9A-CABA-4F75-A70E-08A94D8D77C1}" type="pres">
      <dgm:prSet presAssocID="{610C68D2-81F4-437D-9E81-503CFA8FE646}" presName="parTx" presStyleLbl="revTx" presStyleIdx="1" presStyleCnt="2">
        <dgm:presLayoutVars>
          <dgm:chMax val="0"/>
          <dgm:chPref val="0"/>
        </dgm:presLayoutVars>
      </dgm:prSet>
      <dgm:spPr/>
    </dgm:pt>
  </dgm:ptLst>
  <dgm:cxnLst>
    <dgm:cxn modelId="{BD197E1B-9C16-489B-877F-71C49CF21B4B}" type="presOf" srcId="{610C68D2-81F4-437D-9E81-503CFA8FE646}" destId="{E1430D9A-CABA-4F75-A70E-08A94D8D77C1}" srcOrd="0" destOrd="0" presId="urn:microsoft.com/office/officeart/2018/2/layout/IconVerticalSolidList"/>
    <dgm:cxn modelId="{26BBD078-0EF1-4D6A-9E5F-A2DF0F33C02B}" type="presOf" srcId="{78FA6027-E7B1-4C35-9C08-49833FF228CF}" destId="{D042BB71-64C6-4040-9BDE-1591FCC2598D}" srcOrd="0" destOrd="0" presId="urn:microsoft.com/office/officeart/2018/2/layout/IconVerticalSolidList"/>
    <dgm:cxn modelId="{AFF2018F-6C7E-43D7-BDEB-48253B88B62E}" type="presOf" srcId="{E166CD0F-89ED-4605-99EB-9880B28CDC5D}" destId="{9E485E58-45DB-4015-B855-5C6DAFBE0C56}" srcOrd="0" destOrd="0" presId="urn:microsoft.com/office/officeart/2018/2/layout/IconVerticalSolidList"/>
    <dgm:cxn modelId="{6BC96CBD-EEF1-4B7C-9726-7F11F8D6A5DD}" srcId="{E166CD0F-89ED-4605-99EB-9880B28CDC5D}" destId="{610C68D2-81F4-437D-9E81-503CFA8FE646}" srcOrd="1" destOrd="0" parTransId="{62BC7856-51A8-41BE-8BC3-7414277F6A1E}" sibTransId="{8BD73AC1-9420-4373-94EF-F80088902E65}"/>
    <dgm:cxn modelId="{73EF1AD0-759E-483F-9639-A91069D4EFA6}" srcId="{E166CD0F-89ED-4605-99EB-9880B28CDC5D}" destId="{78FA6027-E7B1-4C35-9C08-49833FF228CF}" srcOrd="0" destOrd="0" parTransId="{AB1025ED-E2B5-4A89-9DF4-1E906AC45823}" sibTransId="{ABC2C7EC-7DE1-4906-BEB2-EB1302FAE512}"/>
    <dgm:cxn modelId="{7AF7EF17-7581-4806-9ED3-9FFBBE83CE91}" type="presParOf" srcId="{9E485E58-45DB-4015-B855-5C6DAFBE0C56}" destId="{D01284C6-8E98-4781-BAE0-64FE87131D99}" srcOrd="0" destOrd="0" presId="urn:microsoft.com/office/officeart/2018/2/layout/IconVerticalSolidList"/>
    <dgm:cxn modelId="{2D484A6B-7443-489D-A0D8-A73C8CD216B0}" type="presParOf" srcId="{D01284C6-8E98-4781-BAE0-64FE87131D99}" destId="{479CE06C-7E45-44DB-83BD-246D430A97D1}" srcOrd="0" destOrd="0" presId="urn:microsoft.com/office/officeart/2018/2/layout/IconVerticalSolidList"/>
    <dgm:cxn modelId="{7D705EB0-3B05-4E77-96A4-FA4FC6DA6849}" type="presParOf" srcId="{D01284C6-8E98-4781-BAE0-64FE87131D99}" destId="{20A7D5A8-30A5-4C57-BF21-B630E6C68405}" srcOrd="1" destOrd="0" presId="urn:microsoft.com/office/officeart/2018/2/layout/IconVerticalSolidList"/>
    <dgm:cxn modelId="{347B1BAB-5AAF-430F-A59F-6186FC1BF82A}" type="presParOf" srcId="{D01284C6-8E98-4781-BAE0-64FE87131D99}" destId="{F021C341-0CFF-4F60-A687-34B555730EAA}" srcOrd="2" destOrd="0" presId="urn:microsoft.com/office/officeart/2018/2/layout/IconVerticalSolidList"/>
    <dgm:cxn modelId="{8B22779A-C3F6-467C-8430-50DA9F5D5CDA}" type="presParOf" srcId="{D01284C6-8E98-4781-BAE0-64FE87131D99}" destId="{D042BB71-64C6-4040-9BDE-1591FCC2598D}" srcOrd="3" destOrd="0" presId="urn:microsoft.com/office/officeart/2018/2/layout/IconVerticalSolidList"/>
    <dgm:cxn modelId="{E492F125-E267-4283-9CF8-5928239B30A7}" type="presParOf" srcId="{9E485E58-45DB-4015-B855-5C6DAFBE0C56}" destId="{2E9F9D1A-519C-4C9E-86A8-A02C9BF73C19}" srcOrd="1" destOrd="0" presId="urn:microsoft.com/office/officeart/2018/2/layout/IconVerticalSolidList"/>
    <dgm:cxn modelId="{17E89D04-8D6D-48CD-9028-9FD09F1787EA}" type="presParOf" srcId="{9E485E58-45DB-4015-B855-5C6DAFBE0C56}" destId="{A320A0CE-A79B-4C42-9CCB-DAC6BE3CE50C}" srcOrd="2" destOrd="0" presId="urn:microsoft.com/office/officeart/2018/2/layout/IconVerticalSolidList"/>
    <dgm:cxn modelId="{F2EC5C66-64C5-41EB-9923-A5B3A5F7C22D}" type="presParOf" srcId="{A320A0CE-A79B-4C42-9CCB-DAC6BE3CE50C}" destId="{5C8FE29C-A6D3-4C03-B788-5E1B97CBA9FA}" srcOrd="0" destOrd="0" presId="urn:microsoft.com/office/officeart/2018/2/layout/IconVerticalSolidList"/>
    <dgm:cxn modelId="{5C199EC4-AE4D-48D1-AA25-D1C7873038B2}" type="presParOf" srcId="{A320A0CE-A79B-4C42-9CCB-DAC6BE3CE50C}" destId="{48C04488-FCD1-41DA-AEA0-9A78790B4085}" srcOrd="1" destOrd="0" presId="urn:microsoft.com/office/officeart/2018/2/layout/IconVerticalSolidList"/>
    <dgm:cxn modelId="{EAC707A6-8E51-463F-94FD-407EB7AD5DDB}" type="presParOf" srcId="{A320A0CE-A79B-4C42-9CCB-DAC6BE3CE50C}" destId="{E73C9618-F01B-4AD8-89DA-E07C4A090CA2}" srcOrd="2" destOrd="0" presId="urn:microsoft.com/office/officeart/2018/2/layout/IconVerticalSolidList"/>
    <dgm:cxn modelId="{C0E0EEB9-2EE7-4F65-B4BA-B88DD822E932}" type="presParOf" srcId="{A320A0CE-A79B-4C42-9CCB-DAC6BE3CE50C}" destId="{E1430D9A-CABA-4F75-A70E-08A94D8D77C1}"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AF9CADD-25A2-4C35-B668-5DCFBE32DF8B}" type="doc">
      <dgm:prSet loTypeId="urn:microsoft.com/office/officeart/2005/8/layout/arrow5" loCatId="relationship" qsTypeId="urn:microsoft.com/office/officeart/2005/8/quickstyle/simple1" qsCatId="simple" csTypeId="urn:microsoft.com/office/officeart/2005/8/colors/accent1_2" csCatId="accent1" phldr="1"/>
      <dgm:spPr/>
      <dgm:t>
        <a:bodyPr/>
        <a:lstStyle/>
        <a:p>
          <a:endParaRPr lang="en-US"/>
        </a:p>
      </dgm:t>
    </dgm:pt>
    <dgm:pt modelId="{51731795-D83B-4102-90E6-65A0DF842499}">
      <dgm:prSet custT="1"/>
      <dgm:spPr/>
      <dgm:t>
        <a:bodyPr/>
        <a:lstStyle/>
        <a:p>
          <a:r>
            <a:rPr lang="en-US" sz="1800" dirty="0"/>
            <a:t>Mis-procurement</a:t>
          </a:r>
        </a:p>
      </dgm:t>
    </dgm:pt>
    <dgm:pt modelId="{3DBDF624-1EC8-4708-BDA0-41AE2549F9DC}" type="parTrans" cxnId="{31B228A9-2BFD-42AD-814D-5E8FF59CE18D}">
      <dgm:prSet/>
      <dgm:spPr/>
      <dgm:t>
        <a:bodyPr/>
        <a:lstStyle/>
        <a:p>
          <a:endParaRPr lang="en-US"/>
        </a:p>
      </dgm:t>
    </dgm:pt>
    <dgm:pt modelId="{9B82C3F2-4021-4883-BC53-AC4CC6A1ECF5}" type="sibTrans" cxnId="{31B228A9-2BFD-42AD-814D-5E8FF59CE18D}">
      <dgm:prSet/>
      <dgm:spPr/>
      <dgm:t>
        <a:bodyPr/>
        <a:lstStyle/>
        <a:p>
          <a:endParaRPr lang="en-US"/>
        </a:p>
      </dgm:t>
    </dgm:pt>
    <dgm:pt modelId="{CE609327-D9C7-4E12-9C97-6F42AB30A67F}">
      <dgm:prSet/>
      <dgm:spPr/>
      <dgm:t>
        <a:bodyPr/>
        <a:lstStyle/>
        <a:p>
          <a:r>
            <a:rPr lang="en-US" dirty="0"/>
            <a:t>The Bank does not finance expenditures under a contract for goods, works, or services if the Bank concludes that such contract involves the engagement of a representative of the Borrower, or a recipient of any part of the Loan proceeds, in fraud and corruption.</a:t>
          </a:r>
        </a:p>
      </dgm:t>
    </dgm:pt>
    <dgm:pt modelId="{BF278049-BE5C-4884-8EA2-EF699475A43C}" type="parTrans" cxnId="{D2B3EDBD-9D9C-4902-B16F-F0FB0E9B9A6D}">
      <dgm:prSet/>
      <dgm:spPr/>
      <dgm:t>
        <a:bodyPr/>
        <a:lstStyle/>
        <a:p>
          <a:endParaRPr lang="en-US"/>
        </a:p>
      </dgm:t>
    </dgm:pt>
    <dgm:pt modelId="{47D15711-F3F8-48C8-AB37-C2320BC4D291}" type="sibTrans" cxnId="{D2B3EDBD-9D9C-4902-B16F-F0FB0E9B9A6D}">
      <dgm:prSet/>
      <dgm:spPr/>
      <dgm:t>
        <a:bodyPr/>
        <a:lstStyle/>
        <a:p>
          <a:endParaRPr lang="en-US"/>
        </a:p>
      </dgm:t>
    </dgm:pt>
    <dgm:pt modelId="{AF380D1E-1C77-4368-BFCE-841899079352}" type="pres">
      <dgm:prSet presAssocID="{6AF9CADD-25A2-4C35-B668-5DCFBE32DF8B}" presName="diagram" presStyleCnt="0">
        <dgm:presLayoutVars>
          <dgm:dir/>
          <dgm:resizeHandles val="exact"/>
        </dgm:presLayoutVars>
      </dgm:prSet>
      <dgm:spPr/>
    </dgm:pt>
    <dgm:pt modelId="{071A6114-ECCD-4409-B68C-4EC01A6F3363}" type="pres">
      <dgm:prSet presAssocID="{51731795-D83B-4102-90E6-65A0DF842499}" presName="arrow" presStyleLbl="node1" presStyleIdx="0" presStyleCnt="2" custScaleX="92907" custScaleY="82022" custRadScaleRad="90183" custRadScaleInc="0">
        <dgm:presLayoutVars>
          <dgm:bulletEnabled val="1"/>
        </dgm:presLayoutVars>
      </dgm:prSet>
      <dgm:spPr/>
    </dgm:pt>
    <dgm:pt modelId="{6005D9EC-87C3-48E9-A593-428AE2E1F88F}" type="pres">
      <dgm:prSet presAssocID="{CE609327-D9C7-4E12-9C97-6F42AB30A67F}" presName="arrow" presStyleLbl="node1" presStyleIdx="1" presStyleCnt="2" custScaleX="128952" custScaleY="115925" custRadScaleRad="90526" custRadScaleInc="-476">
        <dgm:presLayoutVars>
          <dgm:bulletEnabled val="1"/>
        </dgm:presLayoutVars>
      </dgm:prSet>
      <dgm:spPr/>
    </dgm:pt>
  </dgm:ptLst>
  <dgm:cxnLst>
    <dgm:cxn modelId="{73F79668-2EC4-432E-9249-08FC9E2FF915}" type="presOf" srcId="{51731795-D83B-4102-90E6-65A0DF842499}" destId="{071A6114-ECCD-4409-B68C-4EC01A6F3363}" srcOrd="0" destOrd="0" presId="urn:microsoft.com/office/officeart/2005/8/layout/arrow5"/>
    <dgm:cxn modelId="{0A5B728E-19B3-437E-88AA-A5C645A75ACE}" type="presOf" srcId="{CE609327-D9C7-4E12-9C97-6F42AB30A67F}" destId="{6005D9EC-87C3-48E9-A593-428AE2E1F88F}" srcOrd="0" destOrd="0" presId="urn:microsoft.com/office/officeart/2005/8/layout/arrow5"/>
    <dgm:cxn modelId="{403518A4-4A1C-4CB6-A3BF-88415A0D9EAA}" type="presOf" srcId="{6AF9CADD-25A2-4C35-B668-5DCFBE32DF8B}" destId="{AF380D1E-1C77-4368-BFCE-841899079352}" srcOrd="0" destOrd="0" presId="urn:microsoft.com/office/officeart/2005/8/layout/arrow5"/>
    <dgm:cxn modelId="{31B228A9-2BFD-42AD-814D-5E8FF59CE18D}" srcId="{6AF9CADD-25A2-4C35-B668-5DCFBE32DF8B}" destId="{51731795-D83B-4102-90E6-65A0DF842499}" srcOrd="0" destOrd="0" parTransId="{3DBDF624-1EC8-4708-BDA0-41AE2549F9DC}" sibTransId="{9B82C3F2-4021-4883-BC53-AC4CC6A1ECF5}"/>
    <dgm:cxn modelId="{D2B3EDBD-9D9C-4902-B16F-F0FB0E9B9A6D}" srcId="{6AF9CADD-25A2-4C35-B668-5DCFBE32DF8B}" destId="{CE609327-D9C7-4E12-9C97-6F42AB30A67F}" srcOrd="1" destOrd="0" parTransId="{BF278049-BE5C-4884-8EA2-EF699475A43C}" sibTransId="{47D15711-F3F8-48C8-AB37-C2320BC4D291}"/>
    <dgm:cxn modelId="{DB2092E9-D97B-4E72-9679-174D39B4F77D}" type="presParOf" srcId="{AF380D1E-1C77-4368-BFCE-841899079352}" destId="{071A6114-ECCD-4409-B68C-4EC01A6F3363}" srcOrd="0" destOrd="0" presId="urn:microsoft.com/office/officeart/2005/8/layout/arrow5"/>
    <dgm:cxn modelId="{141B1DF9-7A2D-4FB7-816D-00275065FB67}" type="presParOf" srcId="{AF380D1E-1C77-4368-BFCE-841899079352}" destId="{6005D9EC-87C3-48E9-A593-428AE2E1F88F}" srcOrd="1" destOrd="0" presId="urn:microsoft.com/office/officeart/2005/8/layout/arrow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E7896B1-0CDC-4867-A00B-C9B2DEA01AE3}"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AC3904C-A089-41D4-AF6E-E83C84992CD9}">
      <dgm:prSet/>
      <dgm:spPr/>
      <dgm:t>
        <a:bodyPr/>
        <a:lstStyle/>
        <a:p>
          <a:r>
            <a:rPr lang="en-US" b="1" u="sng"/>
            <a:t>Corrupt Practice</a:t>
          </a:r>
          <a:endParaRPr lang="en-US"/>
        </a:p>
      </dgm:t>
    </dgm:pt>
    <dgm:pt modelId="{76D7F6D7-CC62-49A9-85D1-2BC09F00AE1B}" type="parTrans" cxnId="{49D358A2-E3FA-40C1-B9C6-86C855F12495}">
      <dgm:prSet/>
      <dgm:spPr/>
      <dgm:t>
        <a:bodyPr/>
        <a:lstStyle/>
        <a:p>
          <a:endParaRPr lang="en-US"/>
        </a:p>
      </dgm:t>
    </dgm:pt>
    <dgm:pt modelId="{BDC68453-C570-49D1-9088-EBAFE3B2D6B6}" type="sibTrans" cxnId="{49D358A2-E3FA-40C1-B9C6-86C855F12495}">
      <dgm:prSet/>
      <dgm:spPr/>
      <dgm:t>
        <a:bodyPr/>
        <a:lstStyle/>
        <a:p>
          <a:endParaRPr lang="en-US"/>
        </a:p>
      </dgm:t>
    </dgm:pt>
    <dgm:pt modelId="{8A277342-00AF-466B-A0FA-547D20A6B69B}">
      <dgm:prSet/>
      <dgm:spPr/>
      <dgm:t>
        <a:bodyPr/>
        <a:lstStyle/>
        <a:p>
          <a:r>
            <a:rPr lang="en-US"/>
            <a:t>Offering, giving, receiving, or soliciting, directly or indirectly, of anything of value to influence improperly the actions of another party. </a:t>
          </a:r>
        </a:p>
      </dgm:t>
    </dgm:pt>
    <dgm:pt modelId="{5C381ABC-C017-4BA2-B4BB-9D1928F57590}" type="parTrans" cxnId="{3D40617F-2DF8-42B4-8619-5A858C308317}">
      <dgm:prSet/>
      <dgm:spPr/>
      <dgm:t>
        <a:bodyPr/>
        <a:lstStyle/>
        <a:p>
          <a:endParaRPr lang="en-US"/>
        </a:p>
      </dgm:t>
    </dgm:pt>
    <dgm:pt modelId="{4F688135-F9DE-4E60-9FD0-67C3B6C161BA}" type="sibTrans" cxnId="{3D40617F-2DF8-42B4-8619-5A858C308317}">
      <dgm:prSet/>
      <dgm:spPr/>
      <dgm:t>
        <a:bodyPr/>
        <a:lstStyle/>
        <a:p>
          <a:endParaRPr lang="en-US"/>
        </a:p>
      </dgm:t>
    </dgm:pt>
    <dgm:pt modelId="{CCFC3262-0C20-4250-B96E-F00FDBD905AF}">
      <dgm:prSet/>
      <dgm:spPr/>
      <dgm:t>
        <a:bodyPr/>
        <a:lstStyle/>
        <a:p>
          <a:r>
            <a:rPr lang="en-US" b="1" u="sng"/>
            <a:t>Fraudulent Practice</a:t>
          </a:r>
          <a:endParaRPr lang="en-US"/>
        </a:p>
      </dgm:t>
    </dgm:pt>
    <dgm:pt modelId="{DADF7314-1D91-4CB0-A516-0F07626CB7EC}" type="parTrans" cxnId="{D8CA1761-6E25-463D-8D87-0694FB3A02A7}">
      <dgm:prSet/>
      <dgm:spPr/>
      <dgm:t>
        <a:bodyPr/>
        <a:lstStyle/>
        <a:p>
          <a:endParaRPr lang="en-US"/>
        </a:p>
      </dgm:t>
    </dgm:pt>
    <dgm:pt modelId="{3F581364-8C61-46F3-ABF7-6B5761F3302A}" type="sibTrans" cxnId="{D8CA1761-6E25-463D-8D87-0694FB3A02A7}">
      <dgm:prSet/>
      <dgm:spPr/>
      <dgm:t>
        <a:bodyPr/>
        <a:lstStyle/>
        <a:p>
          <a:endParaRPr lang="en-US"/>
        </a:p>
      </dgm:t>
    </dgm:pt>
    <dgm:pt modelId="{F913CBCD-FCB4-4825-B9CA-606832E37421}">
      <dgm:prSet/>
      <dgm:spPr/>
      <dgm:t>
        <a:bodyPr/>
        <a:lstStyle/>
        <a:p>
          <a:r>
            <a:rPr lang="en-US"/>
            <a:t>Any act or omission, including a misrepresentation, that knowingly or recklessly misleads, or attempts to mislead, a party to obtain a financial or other benefit or to avoid an obligation.</a:t>
          </a:r>
        </a:p>
      </dgm:t>
    </dgm:pt>
    <dgm:pt modelId="{267BEC65-CB18-49E9-B0AD-F97F7FF77D33}" type="parTrans" cxnId="{2243D580-7450-4007-99B7-2529D3E3A1CF}">
      <dgm:prSet/>
      <dgm:spPr/>
      <dgm:t>
        <a:bodyPr/>
        <a:lstStyle/>
        <a:p>
          <a:endParaRPr lang="en-US"/>
        </a:p>
      </dgm:t>
    </dgm:pt>
    <dgm:pt modelId="{C53E6F01-7CEA-41E1-AF3D-06AC59E32845}" type="sibTrans" cxnId="{2243D580-7450-4007-99B7-2529D3E3A1CF}">
      <dgm:prSet/>
      <dgm:spPr/>
      <dgm:t>
        <a:bodyPr/>
        <a:lstStyle/>
        <a:p>
          <a:endParaRPr lang="en-US"/>
        </a:p>
      </dgm:t>
    </dgm:pt>
    <dgm:pt modelId="{17B40FF8-1349-4BE5-9D7D-0B9156F97846}">
      <dgm:prSet/>
      <dgm:spPr/>
      <dgm:t>
        <a:bodyPr/>
        <a:lstStyle/>
        <a:p>
          <a:r>
            <a:rPr lang="en-US" b="1" u="sng"/>
            <a:t>Collusive Practice</a:t>
          </a:r>
          <a:endParaRPr lang="en-US"/>
        </a:p>
      </dgm:t>
    </dgm:pt>
    <dgm:pt modelId="{79CF29B6-4EF6-465A-8C92-376EA18B648C}" type="parTrans" cxnId="{C487A0E8-A543-44F1-9C4B-32675BCF646F}">
      <dgm:prSet/>
      <dgm:spPr/>
      <dgm:t>
        <a:bodyPr/>
        <a:lstStyle/>
        <a:p>
          <a:endParaRPr lang="en-US"/>
        </a:p>
      </dgm:t>
    </dgm:pt>
    <dgm:pt modelId="{C4B06395-894A-4A12-B540-CBA9401699B5}" type="sibTrans" cxnId="{C487A0E8-A543-44F1-9C4B-32675BCF646F}">
      <dgm:prSet/>
      <dgm:spPr/>
      <dgm:t>
        <a:bodyPr/>
        <a:lstStyle/>
        <a:p>
          <a:endParaRPr lang="en-US"/>
        </a:p>
      </dgm:t>
    </dgm:pt>
    <dgm:pt modelId="{6EDE3D6F-CC80-462B-AA00-62698680F373}">
      <dgm:prSet/>
      <dgm:spPr/>
      <dgm:t>
        <a:bodyPr/>
        <a:lstStyle/>
        <a:p>
          <a:r>
            <a:rPr lang="en-US"/>
            <a:t>An arrangement between two or more parties designed to achieve an improper purpose, including to influence improperly the actions of another party.</a:t>
          </a:r>
        </a:p>
      </dgm:t>
    </dgm:pt>
    <dgm:pt modelId="{CDA45365-7D52-4CEC-AADF-5AC507BAC40F}" type="parTrans" cxnId="{B21F1810-60CC-4386-B727-2B338CCE1BF6}">
      <dgm:prSet/>
      <dgm:spPr/>
      <dgm:t>
        <a:bodyPr/>
        <a:lstStyle/>
        <a:p>
          <a:endParaRPr lang="en-US"/>
        </a:p>
      </dgm:t>
    </dgm:pt>
    <dgm:pt modelId="{0BDBA371-F283-4092-99FE-B3E939F82BED}" type="sibTrans" cxnId="{B21F1810-60CC-4386-B727-2B338CCE1BF6}">
      <dgm:prSet/>
      <dgm:spPr/>
      <dgm:t>
        <a:bodyPr/>
        <a:lstStyle/>
        <a:p>
          <a:endParaRPr lang="en-US"/>
        </a:p>
      </dgm:t>
    </dgm:pt>
    <dgm:pt modelId="{2160FC3F-E562-4846-A724-38B1E4EC8A3B}">
      <dgm:prSet/>
      <dgm:spPr/>
      <dgm:t>
        <a:bodyPr/>
        <a:lstStyle/>
        <a:p>
          <a:r>
            <a:rPr lang="en-US" b="1" u="sng"/>
            <a:t>Coercive Practice</a:t>
          </a:r>
          <a:endParaRPr lang="en-US"/>
        </a:p>
      </dgm:t>
    </dgm:pt>
    <dgm:pt modelId="{0A3558C8-4CF1-4EFA-B878-EC17554FA7A6}" type="parTrans" cxnId="{5AB90811-51C4-48AB-9D7F-0FA79A6D7D88}">
      <dgm:prSet/>
      <dgm:spPr/>
      <dgm:t>
        <a:bodyPr/>
        <a:lstStyle/>
        <a:p>
          <a:endParaRPr lang="en-US"/>
        </a:p>
      </dgm:t>
    </dgm:pt>
    <dgm:pt modelId="{BF05822B-18CA-4700-84C1-041F00FBAEBC}" type="sibTrans" cxnId="{5AB90811-51C4-48AB-9D7F-0FA79A6D7D88}">
      <dgm:prSet/>
      <dgm:spPr/>
      <dgm:t>
        <a:bodyPr/>
        <a:lstStyle/>
        <a:p>
          <a:endParaRPr lang="en-US"/>
        </a:p>
      </dgm:t>
    </dgm:pt>
    <dgm:pt modelId="{EE86CEDE-A5D5-40F7-9415-BB6BBCF1AE70}">
      <dgm:prSet/>
      <dgm:spPr/>
      <dgm:t>
        <a:bodyPr/>
        <a:lstStyle/>
        <a:p>
          <a:r>
            <a:rPr lang="en-US"/>
            <a:t>is impairing or harming, or threatening to impair or harm, directly or indirectly, any party or the property of the party to influence improperly the actions of a party.</a:t>
          </a:r>
        </a:p>
      </dgm:t>
    </dgm:pt>
    <dgm:pt modelId="{0557BA35-3558-42B5-A501-94CC050DC469}" type="parTrans" cxnId="{AE15FE21-D3D3-405A-8879-ED65C7EC1195}">
      <dgm:prSet/>
      <dgm:spPr/>
      <dgm:t>
        <a:bodyPr/>
        <a:lstStyle/>
        <a:p>
          <a:endParaRPr lang="en-US"/>
        </a:p>
      </dgm:t>
    </dgm:pt>
    <dgm:pt modelId="{DA2D4A93-A2C2-422B-99F9-C809538C819A}" type="sibTrans" cxnId="{AE15FE21-D3D3-405A-8879-ED65C7EC1195}">
      <dgm:prSet/>
      <dgm:spPr/>
      <dgm:t>
        <a:bodyPr/>
        <a:lstStyle/>
        <a:p>
          <a:endParaRPr lang="en-US"/>
        </a:p>
      </dgm:t>
    </dgm:pt>
    <dgm:pt modelId="{CF709805-14B8-4B56-BD16-ABA8D02A3508}">
      <dgm:prSet/>
      <dgm:spPr/>
      <dgm:t>
        <a:bodyPr/>
        <a:lstStyle/>
        <a:p>
          <a:r>
            <a:rPr lang="en-US" b="1" u="sng"/>
            <a:t>Obstructive Practice</a:t>
          </a:r>
          <a:endParaRPr lang="en-US"/>
        </a:p>
      </dgm:t>
    </dgm:pt>
    <dgm:pt modelId="{071050E0-9AA2-4699-A73F-F568FB782851}" type="parTrans" cxnId="{EDF2394D-89A9-4EB3-A34B-DE7BE7F5537D}">
      <dgm:prSet/>
      <dgm:spPr/>
      <dgm:t>
        <a:bodyPr/>
        <a:lstStyle/>
        <a:p>
          <a:endParaRPr lang="en-US"/>
        </a:p>
      </dgm:t>
    </dgm:pt>
    <dgm:pt modelId="{39EB9D1D-ECD5-4954-ABC8-29486AB9384C}" type="sibTrans" cxnId="{EDF2394D-89A9-4EB3-A34B-DE7BE7F5537D}">
      <dgm:prSet/>
      <dgm:spPr/>
      <dgm:t>
        <a:bodyPr/>
        <a:lstStyle/>
        <a:p>
          <a:endParaRPr lang="en-US"/>
        </a:p>
      </dgm:t>
    </dgm:pt>
    <dgm:pt modelId="{589B6D26-75F3-48DB-8928-81D7D48AA230}">
      <dgm:prSet/>
      <dgm:spPr/>
      <dgm:t>
        <a:bodyPr/>
        <a:lstStyle/>
        <a:p>
          <a:r>
            <a:rPr lang="en-US"/>
            <a:t>deliberately destroying, falsifying, altering, or concealing of evidence material to the investigation or making false statements to investigators in order to materially impede a Bank investigation into allegations of a corrupt, fraudulent, coercive or collusive practice; and/or threatening, harassing or intimidating any party to prevent it from disclosing its knowledge of matters relevant to the investigation or from pursuing the investigation, or </a:t>
          </a:r>
        </a:p>
      </dgm:t>
    </dgm:pt>
    <dgm:pt modelId="{8E106128-9F96-43AF-A920-070CA0C20814}" type="parTrans" cxnId="{0806540C-2B85-4E80-86C2-311DE2BCEB4E}">
      <dgm:prSet/>
      <dgm:spPr/>
      <dgm:t>
        <a:bodyPr/>
        <a:lstStyle/>
        <a:p>
          <a:endParaRPr lang="en-US"/>
        </a:p>
      </dgm:t>
    </dgm:pt>
    <dgm:pt modelId="{04294FDA-A186-4E18-8126-058644011767}" type="sibTrans" cxnId="{0806540C-2B85-4E80-86C2-311DE2BCEB4E}">
      <dgm:prSet/>
      <dgm:spPr/>
      <dgm:t>
        <a:bodyPr/>
        <a:lstStyle/>
        <a:p>
          <a:endParaRPr lang="en-US"/>
        </a:p>
      </dgm:t>
    </dgm:pt>
    <dgm:pt modelId="{8CD4315F-E87C-48E7-8102-5FB07D41507F}">
      <dgm:prSet/>
      <dgm:spPr/>
      <dgm:t>
        <a:bodyPr/>
        <a:lstStyle/>
        <a:p>
          <a:r>
            <a:rPr lang="en-US"/>
            <a:t>acts intended to materially impede the exercise of the Bank’s inspection</a:t>
          </a:r>
        </a:p>
      </dgm:t>
    </dgm:pt>
    <dgm:pt modelId="{222926AA-EE0C-4CE5-A656-59DADEC0EE35}" type="parTrans" cxnId="{D884E5C5-D030-49AC-9DB5-D84FE8EA99B3}">
      <dgm:prSet/>
      <dgm:spPr/>
      <dgm:t>
        <a:bodyPr/>
        <a:lstStyle/>
        <a:p>
          <a:endParaRPr lang="en-US"/>
        </a:p>
      </dgm:t>
    </dgm:pt>
    <dgm:pt modelId="{662E5B9C-7A8A-4676-979D-225439CE9079}" type="sibTrans" cxnId="{D884E5C5-D030-49AC-9DB5-D84FE8EA99B3}">
      <dgm:prSet/>
      <dgm:spPr/>
      <dgm:t>
        <a:bodyPr/>
        <a:lstStyle/>
        <a:p>
          <a:endParaRPr lang="en-US"/>
        </a:p>
      </dgm:t>
    </dgm:pt>
    <dgm:pt modelId="{E1CBBDE5-5307-40AD-85F5-A840C70F86D9}" type="pres">
      <dgm:prSet presAssocID="{BE7896B1-0CDC-4867-A00B-C9B2DEA01AE3}" presName="linear" presStyleCnt="0">
        <dgm:presLayoutVars>
          <dgm:animLvl val="lvl"/>
          <dgm:resizeHandles val="exact"/>
        </dgm:presLayoutVars>
      </dgm:prSet>
      <dgm:spPr/>
    </dgm:pt>
    <dgm:pt modelId="{4B8B319D-F27F-4051-93E8-6A75C141671D}" type="pres">
      <dgm:prSet presAssocID="{4AC3904C-A089-41D4-AF6E-E83C84992CD9}" presName="parentText" presStyleLbl="node1" presStyleIdx="0" presStyleCnt="9">
        <dgm:presLayoutVars>
          <dgm:chMax val="0"/>
          <dgm:bulletEnabled val="1"/>
        </dgm:presLayoutVars>
      </dgm:prSet>
      <dgm:spPr/>
    </dgm:pt>
    <dgm:pt modelId="{65E823A3-8FD4-43F2-83AF-5009BCEA2098}" type="pres">
      <dgm:prSet presAssocID="{BDC68453-C570-49D1-9088-EBAFE3B2D6B6}" presName="spacer" presStyleCnt="0"/>
      <dgm:spPr/>
    </dgm:pt>
    <dgm:pt modelId="{8640A1AB-FC7A-4C6D-B77B-5E2CE6A2E08D}" type="pres">
      <dgm:prSet presAssocID="{8A277342-00AF-466B-A0FA-547D20A6B69B}" presName="parentText" presStyleLbl="node1" presStyleIdx="1" presStyleCnt="9">
        <dgm:presLayoutVars>
          <dgm:chMax val="0"/>
          <dgm:bulletEnabled val="1"/>
        </dgm:presLayoutVars>
      </dgm:prSet>
      <dgm:spPr/>
    </dgm:pt>
    <dgm:pt modelId="{F10CA722-8896-4C3B-872B-797745E2B81D}" type="pres">
      <dgm:prSet presAssocID="{4F688135-F9DE-4E60-9FD0-67C3B6C161BA}" presName="spacer" presStyleCnt="0"/>
      <dgm:spPr/>
    </dgm:pt>
    <dgm:pt modelId="{FB83D886-2912-4F47-96D8-480F3308FFA6}" type="pres">
      <dgm:prSet presAssocID="{CCFC3262-0C20-4250-B96E-F00FDBD905AF}" presName="parentText" presStyleLbl="node1" presStyleIdx="2" presStyleCnt="9">
        <dgm:presLayoutVars>
          <dgm:chMax val="0"/>
          <dgm:bulletEnabled val="1"/>
        </dgm:presLayoutVars>
      </dgm:prSet>
      <dgm:spPr/>
    </dgm:pt>
    <dgm:pt modelId="{62981FA8-853E-4F18-B47B-068FE5F73B1F}" type="pres">
      <dgm:prSet presAssocID="{3F581364-8C61-46F3-ABF7-6B5761F3302A}" presName="spacer" presStyleCnt="0"/>
      <dgm:spPr/>
    </dgm:pt>
    <dgm:pt modelId="{89E6B736-B28C-4656-867F-9552319AED52}" type="pres">
      <dgm:prSet presAssocID="{F913CBCD-FCB4-4825-B9CA-606832E37421}" presName="parentText" presStyleLbl="node1" presStyleIdx="3" presStyleCnt="9">
        <dgm:presLayoutVars>
          <dgm:chMax val="0"/>
          <dgm:bulletEnabled val="1"/>
        </dgm:presLayoutVars>
      </dgm:prSet>
      <dgm:spPr/>
    </dgm:pt>
    <dgm:pt modelId="{23D5C327-22C9-44F3-B05F-494107BC7ED4}" type="pres">
      <dgm:prSet presAssocID="{C53E6F01-7CEA-41E1-AF3D-06AC59E32845}" presName="spacer" presStyleCnt="0"/>
      <dgm:spPr/>
    </dgm:pt>
    <dgm:pt modelId="{CD47FF7C-4103-4404-BA04-9B6870250070}" type="pres">
      <dgm:prSet presAssocID="{17B40FF8-1349-4BE5-9D7D-0B9156F97846}" presName="parentText" presStyleLbl="node1" presStyleIdx="4" presStyleCnt="9">
        <dgm:presLayoutVars>
          <dgm:chMax val="0"/>
          <dgm:bulletEnabled val="1"/>
        </dgm:presLayoutVars>
      </dgm:prSet>
      <dgm:spPr/>
    </dgm:pt>
    <dgm:pt modelId="{58629935-8564-4613-A1A5-9B121A4D4E6A}" type="pres">
      <dgm:prSet presAssocID="{C4B06395-894A-4A12-B540-CBA9401699B5}" presName="spacer" presStyleCnt="0"/>
      <dgm:spPr/>
    </dgm:pt>
    <dgm:pt modelId="{A105E8FA-98FE-4D69-8AC9-FD3BF69336D8}" type="pres">
      <dgm:prSet presAssocID="{6EDE3D6F-CC80-462B-AA00-62698680F373}" presName="parentText" presStyleLbl="node1" presStyleIdx="5" presStyleCnt="9">
        <dgm:presLayoutVars>
          <dgm:chMax val="0"/>
          <dgm:bulletEnabled val="1"/>
        </dgm:presLayoutVars>
      </dgm:prSet>
      <dgm:spPr/>
    </dgm:pt>
    <dgm:pt modelId="{328B2ACC-4BE4-4CDA-92AC-3EA545152E79}" type="pres">
      <dgm:prSet presAssocID="{0BDBA371-F283-4092-99FE-B3E939F82BED}" presName="spacer" presStyleCnt="0"/>
      <dgm:spPr/>
    </dgm:pt>
    <dgm:pt modelId="{B42DFD91-1521-469E-945F-50EF4E12F4A4}" type="pres">
      <dgm:prSet presAssocID="{2160FC3F-E562-4846-A724-38B1E4EC8A3B}" presName="parentText" presStyleLbl="node1" presStyleIdx="6" presStyleCnt="9">
        <dgm:presLayoutVars>
          <dgm:chMax val="0"/>
          <dgm:bulletEnabled val="1"/>
        </dgm:presLayoutVars>
      </dgm:prSet>
      <dgm:spPr/>
    </dgm:pt>
    <dgm:pt modelId="{C4307BAA-1EDE-4EB7-A464-94540DE7D5FD}" type="pres">
      <dgm:prSet presAssocID="{BF05822B-18CA-4700-84C1-041F00FBAEBC}" presName="spacer" presStyleCnt="0"/>
      <dgm:spPr/>
    </dgm:pt>
    <dgm:pt modelId="{15B46B55-C216-4644-9ED9-41BD063D5520}" type="pres">
      <dgm:prSet presAssocID="{EE86CEDE-A5D5-40F7-9415-BB6BBCF1AE70}" presName="parentText" presStyleLbl="node1" presStyleIdx="7" presStyleCnt="9">
        <dgm:presLayoutVars>
          <dgm:chMax val="0"/>
          <dgm:bulletEnabled val="1"/>
        </dgm:presLayoutVars>
      </dgm:prSet>
      <dgm:spPr/>
    </dgm:pt>
    <dgm:pt modelId="{74A808C7-B7DF-4FB0-938F-028166E544BC}" type="pres">
      <dgm:prSet presAssocID="{DA2D4A93-A2C2-422B-99F9-C809538C819A}" presName="spacer" presStyleCnt="0"/>
      <dgm:spPr/>
    </dgm:pt>
    <dgm:pt modelId="{62B4A7CC-92AC-4306-B7D1-3C74EBC90D4D}" type="pres">
      <dgm:prSet presAssocID="{CF709805-14B8-4B56-BD16-ABA8D02A3508}" presName="parentText" presStyleLbl="node1" presStyleIdx="8" presStyleCnt="9">
        <dgm:presLayoutVars>
          <dgm:chMax val="0"/>
          <dgm:bulletEnabled val="1"/>
        </dgm:presLayoutVars>
      </dgm:prSet>
      <dgm:spPr/>
    </dgm:pt>
    <dgm:pt modelId="{033A7422-0E7E-4513-8230-88D34654CBCA}" type="pres">
      <dgm:prSet presAssocID="{CF709805-14B8-4B56-BD16-ABA8D02A3508}" presName="childText" presStyleLbl="revTx" presStyleIdx="0" presStyleCnt="1">
        <dgm:presLayoutVars>
          <dgm:bulletEnabled val="1"/>
        </dgm:presLayoutVars>
      </dgm:prSet>
      <dgm:spPr/>
    </dgm:pt>
  </dgm:ptLst>
  <dgm:cxnLst>
    <dgm:cxn modelId="{0806540C-2B85-4E80-86C2-311DE2BCEB4E}" srcId="{CF709805-14B8-4B56-BD16-ABA8D02A3508}" destId="{589B6D26-75F3-48DB-8928-81D7D48AA230}" srcOrd="0" destOrd="0" parTransId="{8E106128-9F96-43AF-A920-070CA0C20814}" sibTransId="{04294FDA-A186-4E18-8126-058644011767}"/>
    <dgm:cxn modelId="{B21F1810-60CC-4386-B727-2B338CCE1BF6}" srcId="{BE7896B1-0CDC-4867-A00B-C9B2DEA01AE3}" destId="{6EDE3D6F-CC80-462B-AA00-62698680F373}" srcOrd="5" destOrd="0" parTransId="{CDA45365-7D52-4CEC-AADF-5AC507BAC40F}" sibTransId="{0BDBA371-F283-4092-99FE-B3E939F82BED}"/>
    <dgm:cxn modelId="{5AB90811-51C4-48AB-9D7F-0FA79A6D7D88}" srcId="{BE7896B1-0CDC-4867-A00B-C9B2DEA01AE3}" destId="{2160FC3F-E562-4846-A724-38B1E4EC8A3B}" srcOrd="6" destOrd="0" parTransId="{0A3558C8-4CF1-4EFA-B878-EC17554FA7A6}" sibTransId="{BF05822B-18CA-4700-84C1-041F00FBAEBC}"/>
    <dgm:cxn modelId="{AE15FE21-D3D3-405A-8879-ED65C7EC1195}" srcId="{BE7896B1-0CDC-4867-A00B-C9B2DEA01AE3}" destId="{EE86CEDE-A5D5-40F7-9415-BB6BBCF1AE70}" srcOrd="7" destOrd="0" parTransId="{0557BA35-3558-42B5-A501-94CC050DC469}" sibTransId="{DA2D4A93-A2C2-422B-99F9-C809538C819A}"/>
    <dgm:cxn modelId="{2F664C24-3A26-4FB6-95AF-079209189C23}" type="presOf" srcId="{EE86CEDE-A5D5-40F7-9415-BB6BBCF1AE70}" destId="{15B46B55-C216-4644-9ED9-41BD063D5520}" srcOrd="0" destOrd="0" presId="urn:microsoft.com/office/officeart/2005/8/layout/vList2"/>
    <dgm:cxn modelId="{8D428D32-5E13-462A-B3C8-31D996BF7E70}" type="presOf" srcId="{F913CBCD-FCB4-4825-B9CA-606832E37421}" destId="{89E6B736-B28C-4656-867F-9552319AED52}" srcOrd="0" destOrd="0" presId="urn:microsoft.com/office/officeart/2005/8/layout/vList2"/>
    <dgm:cxn modelId="{F7D0543B-B45D-468B-9F86-D50EF64E375C}" type="presOf" srcId="{589B6D26-75F3-48DB-8928-81D7D48AA230}" destId="{033A7422-0E7E-4513-8230-88D34654CBCA}" srcOrd="0" destOrd="0" presId="urn:microsoft.com/office/officeart/2005/8/layout/vList2"/>
    <dgm:cxn modelId="{E9F6FE3B-845A-4E5F-81B9-59DA1C924D16}" type="presOf" srcId="{8CD4315F-E87C-48E7-8102-5FB07D41507F}" destId="{033A7422-0E7E-4513-8230-88D34654CBCA}" srcOrd="0" destOrd="1" presId="urn:microsoft.com/office/officeart/2005/8/layout/vList2"/>
    <dgm:cxn modelId="{D8CA1761-6E25-463D-8D87-0694FB3A02A7}" srcId="{BE7896B1-0CDC-4867-A00B-C9B2DEA01AE3}" destId="{CCFC3262-0C20-4250-B96E-F00FDBD905AF}" srcOrd="2" destOrd="0" parTransId="{DADF7314-1D91-4CB0-A516-0F07626CB7EC}" sibTransId="{3F581364-8C61-46F3-ABF7-6B5761F3302A}"/>
    <dgm:cxn modelId="{373E7648-46D4-47CB-AF4E-B6A59752D934}" type="presOf" srcId="{CCFC3262-0C20-4250-B96E-F00FDBD905AF}" destId="{FB83D886-2912-4F47-96D8-480F3308FFA6}" srcOrd="0" destOrd="0" presId="urn:microsoft.com/office/officeart/2005/8/layout/vList2"/>
    <dgm:cxn modelId="{EDF2394D-89A9-4EB3-A34B-DE7BE7F5537D}" srcId="{BE7896B1-0CDC-4867-A00B-C9B2DEA01AE3}" destId="{CF709805-14B8-4B56-BD16-ABA8D02A3508}" srcOrd="8" destOrd="0" parTransId="{071050E0-9AA2-4699-A73F-F568FB782851}" sibTransId="{39EB9D1D-ECD5-4954-ABC8-29486AB9384C}"/>
    <dgm:cxn modelId="{FF159679-2FB5-423B-9A3C-4F786AB98C7A}" type="presOf" srcId="{8A277342-00AF-466B-A0FA-547D20A6B69B}" destId="{8640A1AB-FC7A-4C6D-B77B-5E2CE6A2E08D}" srcOrd="0" destOrd="0" presId="urn:microsoft.com/office/officeart/2005/8/layout/vList2"/>
    <dgm:cxn modelId="{5F26CE7E-53A7-43BF-BCA8-895FB49A3AE9}" type="presOf" srcId="{BE7896B1-0CDC-4867-A00B-C9B2DEA01AE3}" destId="{E1CBBDE5-5307-40AD-85F5-A840C70F86D9}" srcOrd="0" destOrd="0" presId="urn:microsoft.com/office/officeart/2005/8/layout/vList2"/>
    <dgm:cxn modelId="{3D40617F-2DF8-42B4-8619-5A858C308317}" srcId="{BE7896B1-0CDC-4867-A00B-C9B2DEA01AE3}" destId="{8A277342-00AF-466B-A0FA-547D20A6B69B}" srcOrd="1" destOrd="0" parTransId="{5C381ABC-C017-4BA2-B4BB-9D1928F57590}" sibTransId="{4F688135-F9DE-4E60-9FD0-67C3B6C161BA}"/>
    <dgm:cxn modelId="{2243D580-7450-4007-99B7-2529D3E3A1CF}" srcId="{BE7896B1-0CDC-4867-A00B-C9B2DEA01AE3}" destId="{F913CBCD-FCB4-4825-B9CA-606832E37421}" srcOrd="3" destOrd="0" parTransId="{267BEC65-CB18-49E9-B0AD-F97F7FF77D33}" sibTransId="{C53E6F01-7CEA-41E1-AF3D-06AC59E32845}"/>
    <dgm:cxn modelId="{2D1E4F82-F2DF-4563-9F20-4D8C6CD8FC93}" type="presOf" srcId="{2160FC3F-E562-4846-A724-38B1E4EC8A3B}" destId="{B42DFD91-1521-469E-945F-50EF4E12F4A4}" srcOrd="0" destOrd="0" presId="urn:microsoft.com/office/officeart/2005/8/layout/vList2"/>
    <dgm:cxn modelId="{7BD44485-0EAD-4C9E-A397-5E60AD8CA874}" type="presOf" srcId="{17B40FF8-1349-4BE5-9D7D-0B9156F97846}" destId="{CD47FF7C-4103-4404-BA04-9B6870250070}" srcOrd="0" destOrd="0" presId="urn:microsoft.com/office/officeart/2005/8/layout/vList2"/>
    <dgm:cxn modelId="{49D358A2-E3FA-40C1-B9C6-86C855F12495}" srcId="{BE7896B1-0CDC-4867-A00B-C9B2DEA01AE3}" destId="{4AC3904C-A089-41D4-AF6E-E83C84992CD9}" srcOrd="0" destOrd="0" parTransId="{76D7F6D7-CC62-49A9-85D1-2BC09F00AE1B}" sibTransId="{BDC68453-C570-49D1-9088-EBAFE3B2D6B6}"/>
    <dgm:cxn modelId="{AA2E04A3-8CE2-4378-BD6B-43DC0B0077E6}" type="presOf" srcId="{CF709805-14B8-4B56-BD16-ABA8D02A3508}" destId="{62B4A7CC-92AC-4306-B7D1-3C74EBC90D4D}" srcOrd="0" destOrd="0" presId="urn:microsoft.com/office/officeart/2005/8/layout/vList2"/>
    <dgm:cxn modelId="{2C6806A9-3C53-4ACF-89E7-981A64FB7E54}" type="presOf" srcId="{6EDE3D6F-CC80-462B-AA00-62698680F373}" destId="{A105E8FA-98FE-4D69-8AC9-FD3BF69336D8}" srcOrd="0" destOrd="0" presId="urn:microsoft.com/office/officeart/2005/8/layout/vList2"/>
    <dgm:cxn modelId="{995AA4C3-08A3-4DA0-AC23-AF126879209A}" type="presOf" srcId="{4AC3904C-A089-41D4-AF6E-E83C84992CD9}" destId="{4B8B319D-F27F-4051-93E8-6A75C141671D}" srcOrd="0" destOrd="0" presId="urn:microsoft.com/office/officeart/2005/8/layout/vList2"/>
    <dgm:cxn modelId="{D884E5C5-D030-49AC-9DB5-D84FE8EA99B3}" srcId="{CF709805-14B8-4B56-BD16-ABA8D02A3508}" destId="{8CD4315F-E87C-48E7-8102-5FB07D41507F}" srcOrd="1" destOrd="0" parTransId="{222926AA-EE0C-4CE5-A656-59DADEC0EE35}" sibTransId="{662E5B9C-7A8A-4676-979D-225439CE9079}"/>
    <dgm:cxn modelId="{C487A0E8-A543-44F1-9C4B-32675BCF646F}" srcId="{BE7896B1-0CDC-4867-A00B-C9B2DEA01AE3}" destId="{17B40FF8-1349-4BE5-9D7D-0B9156F97846}" srcOrd="4" destOrd="0" parTransId="{79CF29B6-4EF6-465A-8C92-376EA18B648C}" sibTransId="{C4B06395-894A-4A12-B540-CBA9401699B5}"/>
    <dgm:cxn modelId="{22191F5A-3953-40F6-9D89-CE110394B0BF}" type="presParOf" srcId="{E1CBBDE5-5307-40AD-85F5-A840C70F86D9}" destId="{4B8B319D-F27F-4051-93E8-6A75C141671D}" srcOrd="0" destOrd="0" presId="urn:microsoft.com/office/officeart/2005/8/layout/vList2"/>
    <dgm:cxn modelId="{8C8148FB-9226-4FB8-A11A-A4AB06386B9B}" type="presParOf" srcId="{E1CBBDE5-5307-40AD-85F5-A840C70F86D9}" destId="{65E823A3-8FD4-43F2-83AF-5009BCEA2098}" srcOrd="1" destOrd="0" presId="urn:microsoft.com/office/officeart/2005/8/layout/vList2"/>
    <dgm:cxn modelId="{8946E853-869D-48C5-9AD4-01C537F3A043}" type="presParOf" srcId="{E1CBBDE5-5307-40AD-85F5-A840C70F86D9}" destId="{8640A1AB-FC7A-4C6D-B77B-5E2CE6A2E08D}" srcOrd="2" destOrd="0" presId="urn:microsoft.com/office/officeart/2005/8/layout/vList2"/>
    <dgm:cxn modelId="{79F5F34B-71A2-4211-8531-23A21D01095E}" type="presParOf" srcId="{E1CBBDE5-5307-40AD-85F5-A840C70F86D9}" destId="{F10CA722-8896-4C3B-872B-797745E2B81D}" srcOrd="3" destOrd="0" presId="urn:microsoft.com/office/officeart/2005/8/layout/vList2"/>
    <dgm:cxn modelId="{29B18B8E-B002-475C-8D00-B713EA622073}" type="presParOf" srcId="{E1CBBDE5-5307-40AD-85F5-A840C70F86D9}" destId="{FB83D886-2912-4F47-96D8-480F3308FFA6}" srcOrd="4" destOrd="0" presId="urn:microsoft.com/office/officeart/2005/8/layout/vList2"/>
    <dgm:cxn modelId="{5578BA42-FBD0-462F-BE17-C8FE02488272}" type="presParOf" srcId="{E1CBBDE5-5307-40AD-85F5-A840C70F86D9}" destId="{62981FA8-853E-4F18-B47B-068FE5F73B1F}" srcOrd="5" destOrd="0" presId="urn:microsoft.com/office/officeart/2005/8/layout/vList2"/>
    <dgm:cxn modelId="{3EDD653A-7F39-43A1-943F-7F9E2A99C30D}" type="presParOf" srcId="{E1CBBDE5-5307-40AD-85F5-A840C70F86D9}" destId="{89E6B736-B28C-4656-867F-9552319AED52}" srcOrd="6" destOrd="0" presId="urn:microsoft.com/office/officeart/2005/8/layout/vList2"/>
    <dgm:cxn modelId="{56FE40D2-7CCC-4846-8714-A590683FF936}" type="presParOf" srcId="{E1CBBDE5-5307-40AD-85F5-A840C70F86D9}" destId="{23D5C327-22C9-44F3-B05F-494107BC7ED4}" srcOrd="7" destOrd="0" presId="urn:microsoft.com/office/officeart/2005/8/layout/vList2"/>
    <dgm:cxn modelId="{20CCBC36-5D96-4A6D-A990-B4F5A45E9C3A}" type="presParOf" srcId="{E1CBBDE5-5307-40AD-85F5-A840C70F86D9}" destId="{CD47FF7C-4103-4404-BA04-9B6870250070}" srcOrd="8" destOrd="0" presId="urn:microsoft.com/office/officeart/2005/8/layout/vList2"/>
    <dgm:cxn modelId="{8076D52E-B645-441B-878A-5BD5A0FA3E3E}" type="presParOf" srcId="{E1CBBDE5-5307-40AD-85F5-A840C70F86D9}" destId="{58629935-8564-4613-A1A5-9B121A4D4E6A}" srcOrd="9" destOrd="0" presId="urn:microsoft.com/office/officeart/2005/8/layout/vList2"/>
    <dgm:cxn modelId="{A34D2CB8-B4F3-4815-B9E4-80A283015B27}" type="presParOf" srcId="{E1CBBDE5-5307-40AD-85F5-A840C70F86D9}" destId="{A105E8FA-98FE-4D69-8AC9-FD3BF69336D8}" srcOrd="10" destOrd="0" presId="urn:microsoft.com/office/officeart/2005/8/layout/vList2"/>
    <dgm:cxn modelId="{1F621067-9598-4ADE-AD31-2B19BF9ACC93}" type="presParOf" srcId="{E1CBBDE5-5307-40AD-85F5-A840C70F86D9}" destId="{328B2ACC-4BE4-4CDA-92AC-3EA545152E79}" srcOrd="11" destOrd="0" presId="urn:microsoft.com/office/officeart/2005/8/layout/vList2"/>
    <dgm:cxn modelId="{C895EF69-EECF-499F-BF74-B9FE03B9FB4A}" type="presParOf" srcId="{E1CBBDE5-5307-40AD-85F5-A840C70F86D9}" destId="{B42DFD91-1521-469E-945F-50EF4E12F4A4}" srcOrd="12" destOrd="0" presId="urn:microsoft.com/office/officeart/2005/8/layout/vList2"/>
    <dgm:cxn modelId="{D89ADCFB-ABEE-4453-B055-09FAAE2EA538}" type="presParOf" srcId="{E1CBBDE5-5307-40AD-85F5-A840C70F86D9}" destId="{C4307BAA-1EDE-4EB7-A464-94540DE7D5FD}" srcOrd="13" destOrd="0" presId="urn:microsoft.com/office/officeart/2005/8/layout/vList2"/>
    <dgm:cxn modelId="{93311068-731B-4CAC-AD68-042CCCD22CE2}" type="presParOf" srcId="{E1CBBDE5-5307-40AD-85F5-A840C70F86D9}" destId="{15B46B55-C216-4644-9ED9-41BD063D5520}" srcOrd="14" destOrd="0" presId="urn:microsoft.com/office/officeart/2005/8/layout/vList2"/>
    <dgm:cxn modelId="{B11D7FE2-A119-423E-86BA-EA75AE8FFC2D}" type="presParOf" srcId="{E1CBBDE5-5307-40AD-85F5-A840C70F86D9}" destId="{74A808C7-B7DF-4FB0-938F-028166E544BC}" srcOrd="15" destOrd="0" presId="urn:microsoft.com/office/officeart/2005/8/layout/vList2"/>
    <dgm:cxn modelId="{16372898-2A45-4FF1-A8A6-18D9F320F198}" type="presParOf" srcId="{E1CBBDE5-5307-40AD-85F5-A840C70F86D9}" destId="{62B4A7CC-92AC-4306-B7D1-3C74EBC90D4D}" srcOrd="16" destOrd="0" presId="urn:microsoft.com/office/officeart/2005/8/layout/vList2"/>
    <dgm:cxn modelId="{0E67FC10-71B2-4048-8B32-F45660CE987F}" type="presParOf" srcId="{E1CBBDE5-5307-40AD-85F5-A840C70F86D9}" destId="{033A7422-0E7E-4513-8230-88D34654CBCA}" srcOrd="17"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613265-2B23-4076-9A88-231407ABFF50}" type="doc">
      <dgm:prSet loTypeId="urn:microsoft.com/office/officeart/2005/8/layout/vList2" loCatId="list" qsTypeId="urn:microsoft.com/office/officeart/2005/8/quickstyle/simple1" qsCatId="simple" csTypeId="urn:microsoft.com/office/officeart/2005/8/colors/colorful5" csCatId="colorful"/>
      <dgm:spPr/>
      <dgm:t>
        <a:bodyPr/>
        <a:lstStyle/>
        <a:p>
          <a:endParaRPr lang="en-US"/>
        </a:p>
      </dgm:t>
    </dgm:pt>
    <dgm:pt modelId="{980C4352-896D-45CD-8409-544F0EDAD22A}">
      <dgm:prSet/>
      <dgm:spPr/>
      <dgm:t>
        <a:bodyPr/>
        <a:lstStyle/>
        <a:p>
          <a:r>
            <a:rPr lang="en-US" b="1"/>
            <a:t>International Competitive Bidding (ICB)</a:t>
          </a:r>
          <a:endParaRPr lang="en-US"/>
        </a:p>
      </dgm:t>
    </dgm:pt>
    <dgm:pt modelId="{6B7AAC63-CDC6-4747-9D1C-4F0AD84D0664}" type="parTrans" cxnId="{E19A5013-7C2E-45FF-8E18-6025F65E56C8}">
      <dgm:prSet/>
      <dgm:spPr/>
      <dgm:t>
        <a:bodyPr/>
        <a:lstStyle/>
        <a:p>
          <a:endParaRPr lang="en-US"/>
        </a:p>
      </dgm:t>
    </dgm:pt>
    <dgm:pt modelId="{867EB2A0-F3A2-46FF-A0C8-D21C24EC08B6}" type="sibTrans" cxnId="{E19A5013-7C2E-45FF-8E18-6025F65E56C8}">
      <dgm:prSet/>
      <dgm:spPr/>
      <dgm:t>
        <a:bodyPr/>
        <a:lstStyle/>
        <a:p>
          <a:endParaRPr lang="en-US"/>
        </a:p>
      </dgm:t>
    </dgm:pt>
    <dgm:pt modelId="{24A9F94C-64D4-44EA-ACF9-8E03A5981928}">
      <dgm:prSet/>
      <dgm:spPr/>
      <dgm:t>
        <a:bodyPr/>
        <a:lstStyle/>
        <a:p>
          <a:r>
            <a:rPr lang="en-US"/>
            <a:t>The objective is to provide all eligible prospective bidders with timely and adequate notification of a Procuring Entity’s requirements and an equal opportunity to bid for the required goods, works, and non-consulting services.</a:t>
          </a:r>
        </a:p>
      </dgm:t>
    </dgm:pt>
    <dgm:pt modelId="{AAA030CC-E3F6-4E7D-A648-EC55A8AD6CA6}" type="parTrans" cxnId="{8E41DB99-91E8-4CBD-8F87-A3065FCA9FB8}">
      <dgm:prSet/>
      <dgm:spPr/>
      <dgm:t>
        <a:bodyPr/>
        <a:lstStyle/>
        <a:p>
          <a:endParaRPr lang="en-US"/>
        </a:p>
      </dgm:t>
    </dgm:pt>
    <dgm:pt modelId="{07AF875B-3FD0-44AC-8197-0A415863302D}" type="sibTrans" cxnId="{8E41DB99-91E8-4CBD-8F87-A3065FCA9FB8}">
      <dgm:prSet/>
      <dgm:spPr/>
      <dgm:t>
        <a:bodyPr/>
        <a:lstStyle/>
        <a:p>
          <a:endParaRPr lang="en-US"/>
        </a:p>
      </dgm:t>
    </dgm:pt>
    <dgm:pt modelId="{58672BCC-B0F9-4854-935E-6A1B656FB143}">
      <dgm:prSet/>
      <dgm:spPr/>
      <dgm:t>
        <a:bodyPr/>
        <a:lstStyle/>
        <a:p>
          <a:r>
            <a:rPr lang="en-US"/>
            <a:t>The most common types of contracts provide for payments on the basis of a lump-sum, unit prices, reimbursable cost-plus fees, or combinations thereof.</a:t>
          </a:r>
        </a:p>
      </dgm:t>
    </dgm:pt>
    <dgm:pt modelId="{340A9956-DAB0-429C-B15F-6EA262A288A2}" type="parTrans" cxnId="{49522C1E-4717-49FE-898E-80A9935AC3A9}">
      <dgm:prSet/>
      <dgm:spPr/>
      <dgm:t>
        <a:bodyPr/>
        <a:lstStyle/>
        <a:p>
          <a:endParaRPr lang="en-US"/>
        </a:p>
      </dgm:t>
    </dgm:pt>
    <dgm:pt modelId="{D6358237-5303-410A-A607-BCFFCD3048E0}" type="sibTrans" cxnId="{49522C1E-4717-49FE-898E-80A9935AC3A9}">
      <dgm:prSet/>
      <dgm:spPr/>
      <dgm:t>
        <a:bodyPr/>
        <a:lstStyle/>
        <a:p>
          <a:endParaRPr lang="en-US"/>
        </a:p>
      </dgm:t>
    </dgm:pt>
    <dgm:pt modelId="{FCC7D1EC-BC4C-44F1-9D8F-93BA818F2A35}">
      <dgm:prSet/>
      <dgm:spPr/>
      <dgm:t>
        <a:bodyPr/>
        <a:lstStyle/>
        <a:p>
          <a:r>
            <a:rPr lang="en-US"/>
            <a:t>Domestic Preference will apply to local companies and women-owned businesses.</a:t>
          </a:r>
        </a:p>
      </dgm:t>
    </dgm:pt>
    <dgm:pt modelId="{B74ED31E-6BE1-4934-B1F0-E5132BE75097}" type="parTrans" cxnId="{F392664F-529A-4506-AA33-098D73C17820}">
      <dgm:prSet/>
      <dgm:spPr/>
      <dgm:t>
        <a:bodyPr/>
        <a:lstStyle/>
        <a:p>
          <a:endParaRPr lang="en-US"/>
        </a:p>
      </dgm:t>
    </dgm:pt>
    <dgm:pt modelId="{9F23AB41-2F3A-4D29-A370-0A21CF0B0C87}" type="sibTrans" cxnId="{F392664F-529A-4506-AA33-098D73C17820}">
      <dgm:prSet/>
      <dgm:spPr/>
      <dgm:t>
        <a:bodyPr/>
        <a:lstStyle/>
        <a:p>
          <a:endParaRPr lang="en-US"/>
        </a:p>
      </dgm:t>
    </dgm:pt>
    <dgm:pt modelId="{E36B6018-995C-41BB-A4DE-1AA0CDFD56C8}">
      <dgm:prSet/>
      <dgm:spPr/>
      <dgm:t>
        <a:bodyPr/>
        <a:lstStyle/>
        <a:p>
          <a:r>
            <a:rPr lang="en-US"/>
            <a:t>The Bank will arrange for publication of notice in</a:t>
          </a:r>
        </a:p>
      </dgm:t>
    </dgm:pt>
    <dgm:pt modelId="{D20D6693-4EAA-4E10-9E0E-C44D99483B45}" type="parTrans" cxnId="{5F006422-53EC-4641-9836-B4102F5801F2}">
      <dgm:prSet/>
      <dgm:spPr/>
      <dgm:t>
        <a:bodyPr/>
        <a:lstStyle/>
        <a:p>
          <a:endParaRPr lang="en-US"/>
        </a:p>
      </dgm:t>
    </dgm:pt>
    <dgm:pt modelId="{5611084D-1561-4EE5-BAA6-40D5374F6056}" type="sibTrans" cxnId="{5F006422-53EC-4641-9836-B4102F5801F2}">
      <dgm:prSet/>
      <dgm:spPr/>
      <dgm:t>
        <a:bodyPr/>
        <a:lstStyle/>
        <a:p>
          <a:endParaRPr lang="en-US"/>
        </a:p>
      </dgm:t>
    </dgm:pt>
    <dgm:pt modelId="{B2A8BF8E-53D0-41DF-9892-E50D8739C7BC}">
      <dgm:prSet/>
      <dgm:spPr/>
      <dgm:t>
        <a:bodyPr/>
        <a:lstStyle/>
        <a:p>
          <a:r>
            <a:rPr lang="en-US"/>
            <a:t>Government Gazette </a:t>
          </a:r>
        </a:p>
      </dgm:t>
    </dgm:pt>
    <dgm:pt modelId="{C97AE58C-AB36-44B9-BAA8-4D3B442EC22B}" type="parTrans" cxnId="{06B66394-E586-4DB7-8846-B335F252087F}">
      <dgm:prSet/>
      <dgm:spPr/>
      <dgm:t>
        <a:bodyPr/>
        <a:lstStyle/>
        <a:p>
          <a:endParaRPr lang="en-US"/>
        </a:p>
      </dgm:t>
    </dgm:pt>
    <dgm:pt modelId="{CB4AC709-AD66-4E78-940C-69B2E3541588}" type="sibTrans" cxnId="{06B66394-E586-4DB7-8846-B335F252087F}">
      <dgm:prSet/>
      <dgm:spPr/>
      <dgm:t>
        <a:bodyPr/>
        <a:lstStyle/>
        <a:p>
          <a:endParaRPr lang="en-US"/>
        </a:p>
      </dgm:t>
    </dgm:pt>
    <dgm:pt modelId="{0E5EF74C-C0E6-485D-8B6A-86AEC23090A2}">
      <dgm:prSet/>
      <dgm:spPr/>
      <dgm:t>
        <a:bodyPr/>
        <a:lstStyle/>
        <a:p>
          <a:r>
            <a:rPr lang="en-ZW"/>
            <a:t>at least one national newspaper of wide enough circulation to reach sufficient bidders to ensure effective competition</a:t>
          </a:r>
          <a:endParaRPr lang="en-US"/>
        </a:p>
      </dgm:t>
    </dgm:pt>
    <dgm:pt modelId="{2A690F20-B5C8-497C-A0E6-357A07FBDD2C}" type="parTrans" cxnId="{47F37184-2784-4F11-886A-35CCBA190AAC}">
      <dgm:prSet/>
      <dgm:spPr/>
      <dgm:t>
        <a:bodyPr/>
        <a:lstStyle/>
        <a:p>
          <a:endParaRPr lang="en-US"/>
        </a:p>
      </dgm:t>
    </dgm:pt>
    <dgm:pt modelId="{544BEF6A-7846-4B5C-87BF-0E47A25A1879}" type="sibTrans" cxnId="{47F37184-2784-4F11-886A-35CCBA190AAC}">
      <dgm:prSet/>
      <dgm:spPr/>
      <dgm:t>
        <a:bodyPr/>
        <a:lstStyle/>
        <a:p>
          <a:endParaRPr lang="en-US"/>
        </a:p>
      </dgm:t>
    </dgm:pt>
    <dgm:pt modelId="{F609806B-791F-4224-A0CC-48F3E7863309}">
      <dgm:prSet/>
      <dgm:spPr/>
      <dgm:t>
        <a:bodyPr/>
        <a:lstStyle/>
        <a:p>
          <a:r>
            <a:rPr lang="en-ZW"/>
            <a:t>at least two publications widely used for international trade</a:t>
          </a:r>
          <a:endParaRPr lang="en-US"/>
        </a:p>
      </dgm:t>
    </dgm:pt>
    <dgm:pt modelId="{2433FEA6-C964-4437-9F69-DC91C36B2FEB}" type="parTrans" cxnId="{75FFF85F-FF56-4E95-AD4D-4370FCEF1B6B}">
      <dgm:prSet/>
      <dgm:spPr/>
      <dgm:t>
        <a:bodyPr/>
        <a:lstStyle/>
        <a:p>
          <a:endParaRPr lang="en-US"/>
        </a:p>
      </dgm:t>
    </dgm:pt>
    <dgm:pt modelId="{0BF1A251-3E88-48C8-8F5A-67F34FF683EE}" type="sibTrans" cxnId="{75FFF85F-FF56-4E95-AD4D-4370FCEF1B6B}">
      <dgm:prSet/>
      <dgm:spPr/>
      <dgm:t>
        <a:bodyPr/>
        <a:lstStyle/>
        <a:p>
          <a:endParaRPr lang="en-US"/>
        </a:p>
      </dgm:t>
    </dgm:pt>
    <dgm:pt modelId="{FCDE6EFF-DAE7-4E3F-BE2A-CDCCF253CBD0}">
      <dgm:prSet/>
      <dgm:spPr/>
      <dgm:t>
        <a:bodyPr/>
        <a:lstStyle/>
        <a:p>
          <a:r>
            <a:rPr lang="en-ZW"/>
            <a:t>or in other printed media with adequate circulation to attract foreign competitive bidders</a:t>
          </a:r>
          <a:endParaRPr lang="en-US"/>
        </a:p>
      </dgm:t>
    </dgm:pt>
    <dgm:pt modelId="{3EB32AA7-807C-4376-9FC7-E8AB79FFFA87}" type="parTrans" cxnId="{3856163D-877B-4614-BCA5-8B208752396E}">
      <dgm:prSet/>
      <dgm:spPr/>
      <dgm:t>
        <a:bodyPr/>
        <a:lstStyle/>
        <a:p>
          <a:endParaRPr lang="en-US"/>
        </a:p>
      </dgm:t>
    </dgm:pt>
    <dgm:pt modelId="{CE24926E-CDF1-4DC9-BFF7-2318A2C03C28}" type="sibTrans" cxnId="{3856163D-877B-4614-BCA5-8B208752396E}">
      <dgm:prSet/>
      <dgm:spPr/>
      <dgm:t>
        <a:bodyPr/>
        <a:lstStyle/>
        <a:p>
          <a:endParaRPr lang="en-US"/>
        </a:p>
      </dgm:t>
    </dgm:pt>
    <dgm:pt modelId="{31CE19E9-B789-4B40-8996-3DFF84D6C565}">
      <dgm:prSet/>
      <dgm:spPr/>
      <dgm:t>
        <a:bodyPr/>
        <a:lstStyle/>
        <a:p>
          <a:r>
            <a:rPr lang="en-ZW"/>
            <a:t>dgMarket online &amp; IDBZ website</a:t>
          </a:r>
          <a:endParaRPr lang="en-US"/>
        </a:p>
      </dgm:t>
    </dgm:pt>
    <dgm:pt modelId="{D10BF70D-5E6C-46C1-A646-59CF254279DC}" type="parTrans" cxnId="{75A40364-78D4-4E22-AB2A-9D71C7F450C8}">
      <dgm:prSet/>
      <dgm:spPr/>
      <dgm:t>
        <a:bodyPr/>
        <a:lstStyle/>
        <a:p>
          <a:endParaRPr lang="en-US"/>
        </a:p>
      </dgm:t>
    </dgm:pt>
    <dgm:pt modelId="{F4B166C2-699F-4B93-A01C-E849BBD19A90}" type="sibTrans" cxnId="{75A40364-78D4-4E22-AB2A-9D71C7F450C8}">
      <dgm:prSet/>
      <dgm:spPr/>
      <dgm:t>
        <a:bodyPr/>
        <a:lstStyle/>
        <a:p>
          <a:endParaRPr lang="en-US"/>
        </a:p>
      </dgm:t>
    </dgm:pt>
    <dgm:pt modelId="{8C4103A7-EADA-489B-81F9-4C61F0912F6D}">
      <dgm:prSet/>
      <dgm:spPr/>
      <dgm:t>
        <a:bodyPr/>
        <a:lstStyle/>
        <a:p>
          <a:r>
            <a:rPr lang="en-US"/>
            <a:t>The contract is awarded to the lowest evaluated “responsive bid”</a:t>
          </a:r>
        </a:p>
      </dgm:t>
    </dgm:pt>
    <dgm:pt modelId="{45D50887-F129-454D-91EA-49167F194F38}" type="parTrans" cxnId="{FC15A9A0-716E-490B-91FF-92CD7E7DD4ED}">
      <dgm:prSet/>
      <dgm:spPr/>
      <dgm:t>
        <a:bodyPr/>
        <a:lstStyle/>
        <a:p>
          <a:endParaRPr lang="en-US"/>
        </a:p>
      </dgm:t>
    </dgm:pt>
    <dgm:pt modelId="{BF7D4DF9-9E4C-42CD-B5EE-32D9A917A25E}" type="sibTrans" cxnId="{FC15A9A0-716E-490B-91FF-92CD7E7DD4ED}">
      <dgm:prSet/>
      <dgm:spPr/>
      <dgm:t>
        <a:bodyPr/>
        <a:lstStyle/>
        <a:p>
          <a:endParaRPr lang="en-US"/>
        </a:p>
      </dgm:t>
    </dgm:pt>
    <dgm:pt modelId="{6994D135-E05D-427A-B0F7-F82E2C76409C}" type="pres">
      <dgm:prSet presAssocID="{43613265-2B23-4076-9A88-231407ABFF50}" presName="linear" presStyleCnt="0">
        <dgm:presLayoutVars>
          <dgm:animLvl val="lvl"/>
          <dgm:resizeHandles val="exact"/>
        </dgm:presLayoutVars>
      </dgm:prSet>
      <dgm:spPr/>
    </dgm:pt>
    <dgm:pt modelId="{603096A6-2A3A-445A-8C9E-9616278BE9A4}" type="pres">
      <dgm:prSet presAssocID="{980C4352-896D-45CD-8409-544F0EDAD22A}" presName="parentText" presStyleLbl="node1" presStyleIdx="0" presStyleCnt="1">
        <dgm:presLayoutVars>
          <dgm:chMax val="0"/>
          <dgm:bulletEnabled val="1"/>
        </dgm:presLayoutVars>
      </dgm:prSet>
      <dgm:spPr/>
    </dgm:pt>
    <dgm:pt modelId="{1F84499D-7BA5-45DD-8205-549A408D5A81}" type="pres">
      <dgm:prSet presAssocID="{980C4352-896D-45CD-8409-544F0EDAD22A}" presName="childText" presStyleLbl="revTx" presStyleIdx="0" presStyleCnt="1">
        <dgm:presLayoutVars>
          <dgm:bulletEnabled val="1"/>
        </dgm:presLayoutVars>
      </dgm:prSet>
      <dgm:spPr/>
    </dgm:pt>
  </dgm:ptLst>
  <dgm:cxnLst>
    <dgm:cxn modelId="{F56E8E0E-7105-429F-86C8-2A5C9B362664}" type="presOf" srcId="{F609806B-791F-4224-A0CC-48F3E7863309}" destId="{1F84499D-7BA5-45DD-8205-549A408D5A81}" srcOrd="0" destOrd="6" presId="urn:microsoft.com/office/officeart/2005/8/layout/vList2"/>
    <dgm:cxn modelId="{E19A5013-7C2E-45FF-8E18-6025F65E56C8}" srcId="{43613265-2B23-4076-9A88-231407ABFF50}" destId="{980C4352-896D-45CD-8409-544F0EDAD22A}" srcOrd="0" destOrd="0" parTransId="{6B7AAC63-CDC6-4747-9D1C-4F0AD84D0664}" sibTransId="{867EB2A0-F3A2-46FF-A0C8-D21C24EC08B6}"/>
    <dgm:cxn modelId="{49522C1E-4717-49FE-898E-80A9935AC3A9}" srcId="{980C4352-896D-45CD-8409-544F0EDAD22A}" destId="{58672BCC-B0F9-4854-935E-6A1B656FB143}" srcOrd="1" destOrd="0" parTransId="{340A9956-DAB0-429C-B15F-6EA262A288A2}" sibTransId="{D6358237-5303-410A-A607-BCFFCD3048E0}"/>
    <dgm:cxn modelId="{5F006422-53EC-4641-9836-B4102F5801F2}" srcId="{980C4352-896D-45CD-8409-544F0EDAD22A}" destId="{E36B6018-995C-41BB-A4DE-1AA0CDFD56C8}" srcOrd="3" destOrd="0" parTransId="{D20D6693-4EAA-4E10-9E0E-C44D99483B45}" sibTransId="{5611084D-1561-4EE5-BAA6-40D5374F6056}"/>
    <dgm:cxn modelId="{7413FC37-AE21-4800-AF17-4791F85486BF}" type="presOf" srcId="{980C4352-896D-45CD-8409-544F0EDAD22A}" destId="{603096A6-2A3A-445A-8C9E-9616278BE9A4}" srcOrd="0" destOrd="0" presId="urn:microsoft.com/office/officeart/2005/8/layout/vList2"/>
    <dgm:cxn modelId="{CA7A9F3A-FF04-41C9-9D63-78242EA89B4E}" type="presOf" srcId="{E36B6018-995C-41BB-A4DE-1AA0CDFD56C8}" destId="{1F84499D-7BA5-45DD-8205-549A408D5A81}" srcOrd="0" destOrd="3" presId="urn:microsoft.com/office/officeart/2005/8/layout/vList2"/>
    <dgm:cxn modelId="{6A8AE23A-0D11-400E-9591-A2F35764C0FB}" type="presOf" srcId="{FCC7D1EC-BC4C-44F1-9D8F-93BA818F2A35}" destId="{1F84499D-7BA5-45DD-8205-549A408D5A81}" srcOrd="0" destOrd="2" presId="urn:microsoft.com/office/officeart/2005/8/layout/vList2"/>
    <dgm:cxn modelId="{3856163D-877B-4614-BCA5-8B208752396E}" srcId="{980C4352-896D-45CD-8409-544F0EDAD22A}" destId="{FCDE6EFF-DAE7-4E3F-BE2A-CDCCF253CBD0}" srcOrd="7" destOrd="0" parTransId="{3EB32AA7-807C-4376-9FC7-E8AB79FFFA87}" sibTransId="{CE24926E-CDF1-4DC9-BFF7-2318A2C03C28}"/>
    <dgm:cxn modelId="{75FFF85F-FF56-4E95-AD4D-4370FCEF1B6B}" srcId="{980C4352-896D-45CD-8409-544F0EDAD22A}" destId="{F609806B-791F-4224-A0CC-48F3E7863309}" srcOrd="6" destOrd="0" parTransId="{2433FEA6-C964-4437-9F69-DC91C36B2FEB}" sibTransId="{0BF1A251-3E88-48C8-8F5A-67F34FF683EE}"/>
    <dgm:cxn modelId="{36789A42-A82A-4099-957A-80AE58CFC893}" type="presOf" srcId="{43613265-2B23-4076-9A88-231407ABFF50}" destId="{6994D135-E05D-427A-B0F7-F82E2C76409C}" srcOrd="0" destOrd="0" presId="urn:microsoft.com/office/officeart/2005/8/layout/vList2"/>
    <dgm:cxn modelId="{75A40364-78D4-4E22-AB2A-9D71C7F450C8}" srcId="{980C4352-896D-45CD-8409-544F0EDAD22A}" destId="{31CE19E9-B789-4B40-8996-3DFF84D6C565}" srcOrd="8" destOrd="0" parTransId="{D10BF70D-5E6C-46C1-A646-59CF254279DC}" sibTransId="{F4B166C2-699F-4B93-A01C-E849BBD19A90}"/>
    <dgm:cxn modelId="{5F12F46A-9FFB-4433-B4E3-FA0AAA72AC13}" type="presOf" srcId="{FCDE6EFF-DAE7-4E3F-BE2A-CDCCF253CBD0}" destId="{1F84499D-7BA5-45DD-8205-549A408D5A81}" srcOrd="0" destOrd="7" presId="urn:microsoft.com/office/officeart/2005/8/layout/vList2"/>
    <dgm:cxn modelId="{F08C096D-A91A-401C-A68D-A19FEB86C545}" type="presOf" srcId="{24A9F94C-64D4-44EA-ACF9-8E03A5981928}" destId="{1F84499D-7BA5-45DD-8205-549A408D5A81}" srcOrd="0" destOrd="0" presId="urn:microsoft.com/office/officeart/2005/8/layout/vList2"/>
    <dgm:cxn modelId="{F392664F-529A-4506-AA33-098D73C17820}" srcId="{980C4352-896D-45CD-8409-544F0EDAD22A}" destId="{FCC7D1EC-BC4C-44F1-9D8F-93BA818F2A35}" srcOrd="2" destOrd="0" parTransId="{B74ED31E-6BE1-4934-B1F0-E5132BE75097}" sibTransId="{9F23AB41-2F3A-4D29-A370-0A21CF0B0C87}"/>
    <dgm:cxn modelId="{47F37184-2784-4F11-886A-35CCBA190AAC}" srcId="{980C4352-896D-45CD-8409-544F0EDAD22A}" destId="{0E5EF74C-C0E6-485D-8B6A-86AEC23090A2}" srcOrd="5" destOrd="0" parTransId="{2A690F20-B5C8-497C-A0E6-357A07FBDD2C}" sibTransId="{544BEF6A-7846-4B5C-87BF-0E47A25A1879}"/>
    <dgm:cxn modelId="{06B66394-E586-4DB7-8846-B335F252087F}" srcId="{980C4352-896D-45CD-8409-544F0EDAD22A}" destId="{B2A8BF8E-53D0-41DF-9892-E50D8739C7BC}" srcOrd="4" destOrd="0" parTransId="{C97AE58C-AB36-44B9-BAA8-4D3B442EC22B}" sibTransId="{CB4AC709-AD66-4E78-940C-69B2E3541588}"/>
    <dgm:cxn modelId="{8E41DB99-91E8-4CBD-8F87-A3065FCA9FB8}" srcId="{980C4352-896D-45CD-8409-544F0EDAD22A}" destId="{24A9F94C-64D4-44EA-ACF9-8E03A5981928}" srcOrd="0" destOrd="0" parTransId="{AAA030CC-E3F6-4E7D-A648-EC55A8AD6CA6}" sibTransId="{07AF875B-3FD0-44AC-8197-0A415863302D}"/>
    <dgm:cxn modelId="{FC15A9A0-716E-490B-91FF-92CD7E7DD4ED}" srcId="{980C4352-896D-45CD-8409-544F0EDAD22A}" destId="{8C4103A7-EADA-489B-81F9-4C61F0912F6D}" srcOrd="9" destOrd="0" parTransId="{45D50887-F129-454D-91EA-49167F194F38}" sibTransId="{BF7D4DF9-9E4C-42CD-B5EE-32D9A917A25E}"/>
    <dgm:cxn modelId="{6708EEAD-6DD2-4118-B116-A5F8797DCC3E}" type="presOf" srcId="{0E5EF74C-C0E6-485D-8B6A-86AEC23090A2}" destId="{1F84499D-7BA5-45DD-8205-549A408D5A81}" srcOrd="0" destOrd="5" presId="urn:microsoft.com/office/officeart/2005/8/layout/vList2"/>
    <dgm:cxn modelId="{4D7246AF-8A0A-417C-89DE-D393A75143B6}" type="presOf" srcId="{58672BCC-B0F9-4854-935E-6A1B656FB143}" destId="{1F84499D-7BA5-45DD-8205-549A408D5A81}" srcOrd="0" destOrd="1" presId="urn:microsoft.com/office/officeart/2005/8/layout/vList2"/>
    <dgm:cxn modelId="{FAD339F9-1A55-4134-B0D0-0F004F4F3F54}" type="presOf" srcId="{B2A8BF8E-53D0-41DF-9892-E50D8739C7BC}" destId="{1F84499D-7BA5-45DD-8205-549A408D5A81}" srcOrd="0" destOrd="4" presId="urn:microsoft.com/office/officeart/2005/8/layout/vList2"/>
    <dgm:cxn modelId="{1E5B91FA-CF29-420A-898C-9CDA65CA67A3}" type="presOf" srcId="{8C4103A7-EADA-489B-81F9-4C61F0912F6D}" destId="{1F84499D-7BA5-45DD-8205-549A408D5A81}" srcOrd="0" destOrd="9" presId="urn:microsoft.com/office/officeart/2005/8/layout/vList2"/>
    <dgm:cxn modelId="{B63B48FC-E3EB-4AC6-9F61-E09C540B4C9E}" type="presOf" srcId="{31CE19E9-B789-4B40-8996-3DFF84D6C565}" destId="{1F84499D-7BA5-45DD-8205-549A408D5A81}" srcOrd="0" destOrd="8" presId="urn:microsoft.com/office/officeart/2005/8/layout/vList2"/>
    <dgm:cxn modelId="{052C1535-7C7D-4522-9DE8-39283D265C46}" type="presParOf" srcId="{6994D135-E05D-427A-B0F7-F82E2C76409C}" destId="{603096A6-2A3A-445A-8C9E-9616278BE9A4}" srcOrd="0" destOrd="0" presId="urn:microsoft.com/office/officeart/2005/8/layout/vList2"/>
    <dgm:cxn modelId="{9B49FD0D-F5CE-42E0-82A2-8EDF3E2F6D32}" type="presParOf" srcId="{6994D135-E05D-427A-B0F7-F82E2C76409C}" destId="{1F84499D-7BA5-45DD-8205-549A408D5A81}"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227F380-D876-4D06-BA73-EDAEADEABA41}"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370C4105-BD40-4D76-B5E8-DEF71659A21A}">
      <dgm:prSet/>
      <dgm:spPr/>
      <dgm:t>
        <a:bodyPr/>
        <a:lstStyle/>
        <a:p>
          <a:r>
            <a:rPr lang="en-ZW" b="1" u="sng"/>
            <a:t>Confidentiality</a:t>
          </a:r>
          <a:endParaRPr lang="en-US"/>
        </a:p>
      </dgm:t>
    </dgm:pt>
    <dgm:pt modelId="{FB72143E-055C-4B5D-AC0F-CBC5B230AD61}" type="parTrans" cxnId="{71443A2B-C0A1-49F2-9214-DEFA30CB914E}">
      <dgm:prSet/>
      <dgm:spPr/>
      <dgm:t>
        <a:bodyPr/>
        <a:lstStyle/>
        <a:p>
          <a:endParaRPr lang="en-US"/>
        </a:p>
      </dgm:t>
    </dgm:pt>
    <dgm:pt modelId="{63563CB4-22EC-430F-A1C2-E2FDC4F57DC2}" type="sibTrans" cxnId="{71443A2B-C0A1-49F2-9214-DEFA30CB914E}">
      <dgm:prSet/>
      <dgm:spPr/>
      <dgm:t>
        <a:bodyPr/>
        <a:lstStyle/>
        <a:p>
          <a:endParaRPr lang="en-US"/>
        </a:p>
      </dgm:t>
    </dgm:pt>
    <dgm:pt modelId="{376244AF-21D2-4447-ACC4-2A266D4C7539}">
      <dgm:prSet/>
      <dgm:spPr/>
      <dgm:t>
        <a:bodyPr/>
        <a:lstStyle/>
        <a:p>
          <a:r>
            <a:rPr lang="en-ZW"/>
            <a:t>After the public opening of bids, information relating to the examination, clarification, and evaluation of bids and recommendations concerning awards shall not be disclosed to bidders or other persons not officially concerned with this process until the publication of the award of contract.</a:t>
          </a:r>
          <a:endParaRPr lang="en-US"/>
        </a:p>
      </dgm:t>
    </dgm:pt>
    <dgm:pt modelId="{1460CFB0-8609-4448-B8A9-CE36CE4EA004}" type="parTrans" cxnId="{23C8AC8B-9B18-4612-9296-BAF951870126}">
      <dgm:prSet/>
      <dgm:spPr/>
      <dgm:t>
        <a:bodyPr/>
        <a:lstStyle/>
        <a:p>
          <a:endParaRPr lang="en-US"/>
        </a:p>
      </dgm:t>
    </dgm:pt>
    <dgm:pt modelId="{A21AC506-D65A-4CF6-BFE3-AB155AE9401B}" type="sibTrans" cxnId="{23C8AC8B-9B18-4612-9296-BAF951870126}">
      <dgm:prSet/>
      <dgm:spPr/>
      <dgm:t>
        <a:bodyPr/>
        <a:lstStyle/>
        <a:p>
          <a:endParaRPr lang="en-US"/>
        </a:p>
      </dgm:t>
    </dgm:pt>
    <dgm:pt modelId="{AE65DCEA-293A-41A7-AF5A-B2C68B21F681}" type="pres">
      <dgm:prSet presAssocID="{D227F380-D876-4D06-BA73-EDAEADEABA41}" presName="hierChild1" presStyleCnt="0">
        <dgm:presLayoutVars>
          <dgm:chPref val="1"/>
          <dgm:dir/>
          <dgm:animOne val="branch"/>
          <dgm:animLvl val="lvl"/>
          <dgm:resizeHandles/>
        </dgm:presLayoutVars>
      </dgm:prSet>
      <dgm:spPr/>
    </dgm:pt>
    <dgm:pt modelId="{913A3F7A-F20C-4948-B79F-FBE85AEC3307}" type="pres">
      <dgm:prSet presAssocID="{370C4105-BD40-4D76-B5E8-DEF71659A21A}" presName="hierRoot1" presStyleCnt="0"/>
      <dgm:spPr/>
    </dgm:pt>
    <dgm:pt modelId="{C7B4AC0A-C6D8-4907-9D2D-257B167A1CC3}" type="pres">
      <dgm:prSet presAssocID="{370C4105-BD40-4D76-B5E8-DEF71659A21A}" presName="composite" presStyleCnt="0"/>
      <dgm:spPr/>
    </dgm:pt>
    <dgm:pt modelId="{460823A6-B19A-4AD0-8F62-44335809DE10}" type="pres">
      <dgm:prSet presAssocID="{370C4105-BD40-4D76-B5E8-DEF71659A21A}" presName="background" presStyleLbl="node0" presStyleIdx="0" presStyleCnt="2"/>
      <dgm:spPr/>
    </dgm:pt>
    <dgm:pt modelId="{3120DD9E-96AA-416B-910F-0836521A0BA0}" type="pres">
      <dgm:prSet presAssocID="{370C4105-BD40-4D76-B5E8-DEF71659A21A}" presName="text" presStyleLbl="fgAcc0" presStyleIdx="0" presStyleCnt="2">
        <dgm:presLayoutVars>
          <dgm:chPref val="3"/>
        </dgm:presLayoutVars>
      </dgm:prSet>
      <dgm:spPr/>
    </dgm:pt>
    <dgm:pt modelId="{1567ADF0-2445-42C3-B501-5BB35D3FB172}" type="pres">
      <dgm:prSet presAssocID="{370C4105-BD40-4D76-B5E8-DEF71659A21A}" presName="hierChild2" presStyleCnt="0"/>
      <dgm:spPr/>
    </dgm:pt>
    <dgm:pt modelId="{16601BC6-FB79-4263-81A4-838F300E8E1F}" type="pres">
      <dgm:prSet presAssocID="{376244AF-21D2-4447-ACC4-2A266D4C7539}" presName="hierRoot1" presStyleCnt="0"/>
      <dgm:spPr/>
    </dgm:pt>
    <dgm:pt modelId="{C37AA707-5AE8-4D15-AB85-B2E722F2CEF2}" type="pres">
      <dgm:prSet presAssocID="{376244AF-21D2-4447-ACC4-2A266D4C7539}" presName="composite" presStyleCnt="0"/>
      <dgm:spPr/>
    </dgm:pt>
    <dgm:pt modelId="{800E83D4-DC19-4E3A-B544-64376D461F1A}" type="pres">
      <dgm:prSet presAssocID="{376244AF-21D2-4447-ACC4-2A266D4C7539}" presName="background" presStyleLbl="node0" presStyleIdx="1" presStyleCnt="2"/>
      <dgm:spPr/>
    </dgm:pt>
    <dgm:pt modelId="{9AA8EBFD-0D33-439D-8E83-164CF6CB7F48}" type="pres">
      <dgm:prSet presAssocID="{376244AF-21D2-4447-ACC4-2A266D4C7539}" presName="text" presStyleLbl="fgAcc0" presStyleIdx="1" presStyleCnt="2">
        <dgm:presLayoutVars>
          <dgm:chPref val="3"/>
        </dgm:presLayoutVars>
      </dgm:prSet>
      <dgm:spPr/>
    </dgm:pt>
    <dgm:pt modelId="{18EF43D5-27FE-4F7D-8D3B-E1A28A273DC0}" type="pres">
      <dgm:prSet presAssocID="{376244AF-21D2-4447-ACC4-2A266D4C7539}" presName="hierChild2" presStyleCnt="0"/>
      <dgm:spPr/>
    </dgm:pt>
  </dgm:ptLst>
  <dgm:cxnLst>
    <dgm:cxn modelId="{B322E810-7907-4DDE-914F-15FE1925362C}" type="presOf" srcId="{376244AF-21D2-4447-ACC4-2A266D4C7539}" destId="{9AA8EBFD-0D33-439D-8E83-164CF6CB7F48}" srcOrd="0" destOrd="0" presId="urn:microsoft.com/office/officeart/2005/8/layout/hierarchy1"/>
    <dgm:cxn modelId="{71443A2B-C0A1-49F2-9214-DEFA30CB914E}" srcId="{D227F380-D876-4D06-BA73-EDAEADEABA41}" destId="{370C4105-BD40-4D76-B5E8-DEF71659A21A}" srcOrd="0" destOrd="0" parTransId="{FB72143E-055C-4B5D-AC0F-CBC5B230AD61}" sibTransId="{63563CB4-22EC-430F-A1C2-E2FDC4F57DC2}"/>
    <dgm:cxn modelId="{23C8AC8B-9B18-4612-9296-BAF951870126}" srcId="{D227F380-D876-4D06-BA73-EDAEADEABA41}" destId="{376244AF-21D2-4447-ACC4-2A266D4C7539}" srcOrd="1" destOrd="0" parTransId="{1460CFB0-8609-4448-B8A9-CE36CE4EA004}" sibTransId="{A21AC506-D65A-4CF6-BFE3-AB155AE9401B}"/>
    <dgm:cxn modelId="{1B3EB3CE-74E7-4AC2-BF89-B723570E8F34}" type="presOf" srcId="{370C4105-BD40-4D76-B5E8-DEF71659A21A}" destId="{3120DD9E-96AA-416B-910F-0836521A0BA0}" srcOrd="0" destOrd="0" presId="urn:microsoft.com/office/officeart/2005/8/layout/hierarchy1"/>
    <dgm:cxn modelId="{A58830EC-C2D6-4DCC-ADD8-9208A934F841}" type="presOf" srcId="{D227F380-D876-4D06-BA73-EDAEADEABA41}" destId="{AE65DCEA-293A-41A7-AF5A-B2C68B21F681}" srcOrd="0" destOrd="0" presId="urn:microsoft.com/office/officeart/2005/8/layout/hierarchy1"/>
    <dgm:cxn modelId="{03009999-C775-4194-8488-5A2F76DEDA0B}" type="presParOf" srcId="{AE65DCEA-293A-41A7-AF5A-B2C68B21F681}" destId="{913A3F7A-F20C-4948-B79F-FBE85AEC3307}" srcOrd="0" destOrd="0" presId="urn:microsoft.com/office/officeart/2005/8/layout/hierarchy1"/>
    <dgm:cxn modelId="{EF95CD06-2FFB-4FBC-B573-FE24BC1FC328}" type="presParOf" srcId="{913A3F7A-F20C-4948-B79F-FBE85AEC3307}" destId="{C7B4AC0A-C6D8-4907-9D2D-257B167A1CC3}" srcOrd="0" destOrd="0" presId="urn:microsoft.com/office/officeart/2005/8/layout/hierarchy1"/>
    <dgm:cxn modelId="{36941135-E5E9-4091-A7DA-00085EDA0F21}" type="presParOf" srcId="{C7B4AC0A-C6D8-4907-9D2D-257B167A1CC3}" destId="{460823A6-B19A-4AD0-8F62-44335809DE10}" srcOrd="0" destOrd="0" presId="urn:microsoft.com/office/officeart/2005/8/layout/hierarchy1"/>
    <dgm:cxn modelId="{7FD11738-F510-4E6C-B30F-4B2157690E60}" type="presParOf" srcId="{C7B4AC0A-C6D8-4907-9D2D-257B167A1CC3}" destId="{3120DD9E-96AA-416B-910F-0836521A0BA0}" srcOrd="1" destOrd="0" presId="urn:microsoft.com/office/officeart/2005/8/layout/hierarchy1"/>
    <dgm:cxn modelId="{C14378B7-E8F8-4351-9436-FCFEB2ED857B}" type="presParOf" srcId="{913A3F7A-F20C-4948-B79F-FBE85AEC3307}" destId="{1567ADF0-2445-42C3-B501-5BB35D3FB172}" srcOrd="1" destOrd="0" presId="urn:microsoft.com/office/officeart/2005/8/layout/hierarchy1"/>
    <dgm:cxn modelId="{D6088D97-4124-441A-8752-D2ADDDEF76A0}" type="presParOf" srcId="{AE65DCEA-293A-41A7-AF5A-B2C68B21F681}" destId="{16601BC6-FB79-4263-81A4-838F300E8E1F}" srcOrd="1" destOrd="0" presId="urn:microsoft.com/office/officeart/2005/8/layout/hierarchy1"/>
    <dgm:cxn modelId="{097A02EC-1AF3-4ECE-A24F-A34A3AD109AB}" type="presParOf" srcId="{16601BC6-FB79-4263-81A4-838F300E8E1F}" destId="{C37AA707-5AE8-4D15-AB85-B2E722F2CEF2}" srcOrd="0" destOrd="0" presId="urn:microsoft.com/office/officeart/2005/8/layout/hierarchy1"/>
    <dgm:cxn modelId="{319A23D1-F426-42F0-9F48-E72DB6204155}" type="presParOf" srcId="{C37AA707-5AE8-4D15-AB85-B2E722F2CEF2}" destId="{800E83D4-DC19-4E3A-B544-64376D461F1A}" srcOrd="0" destOrd="0" presId="urn:microsoft.com/office/officeart/2005/8/layout/hierarchy1"/>
    <dgm:cxn modelId="{AB08961A-DA88-4BF2-9CF2-19EB2F8DCF6D}" type="presParOf" srcId="{C37AA707-5AE8-4D15-AB85-B2E722F2CEF2}" destId="{9AA8EBFD-0D33-439D-8E83-164CF6CB7F48}" srcOrd="1" destOrd="0" presId="urn:microsoft.com/office/officeart/2005/8/layout/hierarchy1"/>
    <dgm:cxn modelId="{0F2DEEF9-9021-480A-8461-4716C4F2D32C}" type="presParOf" srcId="{16601BC6-FB79-4263-81A4-838F300E8E1F}" destId="{18EF43D5-27FE-4F7D-8D3B-E1A28A273DC0}"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D670CA8-5600-44FD-B669-DF6621BEF581}" type="doc">
      <dgm:prSet loTypeId="urn:microsoft.com/office/officeart/2005/8/layout/default" loCatId="list" qsTypeId="urn:microsoft.com/office/officeart/2005/8/quickstyle/simple1" qsCatId="simple" csTypeId="urn:microsoft.com/office/officeart/2005/8/colors/colorful2" csCatId="colorful"/>
      <dgm:spPr/>
      <dgm:t>
        <a:bodyPr/>
        <a:lstStyle/>
        <a:p>
          <a:endParaRPr lang="en-US"/>
        </a:p>
      </dgm:t>
    </dgm:pt>
    <dgm:pt modelId="{E151D824-9122-47FC-96F2-CA64405D7870}">
      <dgm:prSet/>
      <dgm:spPr/>
      <dgm:t>
        <a:bodyPr/>
        <a:lstStyle/>
        <a:p>
          <a:r>
            <a:rPr lang="en-US" b="1"/>
            <a:t>Selection methods</a:t>
          </a:r>
          <a:endParaRPr lang="en-US"/>
        </a:p>
      </dgm:t>
    </dgm:pt>
    <dgm:pt modelId="{1FF76DC7-703A-4397-876E-3DBB652F1729}" type="parTrans" cxnId="{34593565-8E10-41BA-91BF-C7E1DA9C37C0}">
      <dgm:prSet/>
      <dgm:spPr/>
      <dgm:t>
        <a:bodyPr/>
        <a:lstStyle/>
        <a:p>
          <a:endParaRPr lang="en-US"/>
        </a:p>
      </dgm:t>
    </dgm:pt>
    <dgm:pt modelId="{4AAAEDCA-1065-4E95-8B13-D6A427E93708}" type="sibTrans" cxnId="{34593565-8E10-41BA-91BF-C7E1DA9C37C0}">
      <dgm:prSet/>
      <dgm:spPr/>
      <dgm:t>
        <a:bodyPr/>
        <a:lstStyle/>
        <a:p>
          <a:endParaRPr lang="en-US"/>
        </a:p>
      </dgm:t>
    </dgm:pt>
    <dgm:pt modelId="{7472A420-30AF-45A6-9E21-1DF928F9A58D}">
      <dgm:prSet/>
      <dgm:spPr/>
      <dgm:t>
        <a:bodyPr/>
        <a:lstStyle/>
        <a:p>
          <a:r>
            <a:rPr lang="en-US"/>
            <a:t>Quality- and Cost-Based Selection (QCBS)</a:t>
          </a:r>
        </a:p>
      </dgm:t>
    </dgm:pt>
    <dgm:pt modelId="{F97A0D09-26CB-4942-BEC1-2AC91E2878B3}" type="parTrans" cxnId="{EE42D649-5D9C-4E2F-8970-3970B7BDB4B2}">
      <dgm:prSet/>
      <dgm:spPr/>
      <dgm:t>
        <a:bodyPr/>
        <a:lstStyle/>
        <a:p>
          <a:endParaRPr lang="en-US"/>
        </a:p>
      </dgm:t>
    </dgm:pt>
    <dgm:pt modelId="{562C1933-5B62-49E3-ACAD-E59A6E907E1E}" type="sibTrans" cxnId="{EE42D649-5D9C-4E2F-8970-3970B7BDB4B2}">
      <dgm:prSet/>
      <dgm:spPr/>
      <dgm:t>
        <a:bodyPr/>
        <a:lstStyle/>
        <a:p>
          <a:endParaRPr lang="en-US"/>
        </a:p>
      </dgm:t>
    </dgm:pt>
    <dgm:pt modelId="{874F5C3F-B3D8-4B65-A1AF-E1FEEBF2403F}">
      <dgm:prSet/>
      <dgm:spPr/>
      <dgm:t>
        <a:bodyPr/>
        <a:lstStyle/>
        <a:p>
          <a:r>
            <a:rPr lang="en-US"/>
            <a:t>Quality-Based Selection (QBS)</a:t>
          </a:r>
        </a:p>
      </dgm:t>
    </dgm:pt>
    <dgm:pt modelId="{DF1D95BF-DA24-4AED-AC0F-44688B0700FE}" type="parTrans" cxnId="{21B73B34-51B4-4F4F-BE6B-B1B67C58DE51}">
      <dgm:prSet/>
      <dgm:spPr/>
      <dgm:t>
        <a:bodyPr/>
        <a:lstStyle/>
        <a:p>
          <a:endParaRPr lang="en-US"/>
        </a:p>
      </dgm:t>
    </dgm:pt>
    <dgm:pt modelId="{CCB1F588-B47D-4ABC-B779-A77AC65BB447}" type="sibTrans" cxnId="{21B73B34-51B4-4F4F-BE6B-B1B67C58DE51}">
      <dgm:prSet/>
      <dgm:spPr/>
      <dgm:t>
        <a:bodyPr/>
        <a:lstStyle/>
        <a:p>
          <a:endParaRPr lang="en-US"/>
        </a:p>
      </dgm:t>
    </dgm:pt>
    <dgm:pt modelId="{AF933005-A2DD-48C1-ABF1-40C1FF6DFE32}">
      <dgm:prSet/>
      <dgm:spPr/>
      <dgm:t>
        <a:bodyPr/>
        <a:lstStyle/>
        <a:p>
          <a:r>
            <a:rPr lang="en-US"/>
            <a:t>Fixed Budget (FBS)</a:t>
          </a:r>
        </a:p>
      </dgm:t>
    </dgm:pt>
    <dgm:pt modelId="{0158373F-8DDB-4032-8DE9-33BAEE50D99B}" type="parTrans" cxnId="{B11AFFAB-425E-4129-99AD-6EACB9F772B8}">
      <dgm:prSet/>
      <dgm:spPr/>
      <dgm:t>
        <a:bodyPr/>
        <a:lstStyle/>
        <a:p>
          <a:endParaRPr lang="en-US"/>
        </a:p>
      </dgm:t>
    </dgm:pt>
    <dgm:pt modelId="{6EFB00E8-160B-4265-9463-52D23BC8A6AC}" type="sibTrans" cxnId="{B11AFFAB-425E-4129-99AD-6EACB9F772B8}">
      <dgm:prSet/>
      <dgm:spPr/>
      <dgm:t>
        <a:bodyPr/>
        <a:lstStyle/>
        <a:p>
          <a:endParaRPr lang="en-US"/>
        </a:p>
      </dgm:t>
    </dgm:pt>
    <dgm:pt modelId="{D6026193-E89E-4B14-B3A0-A076BEA465C8}">
      <dgm:prSet/>
      <dgm:spPr/>
      <dgm:t>
        <a:bodyPr/>
        <a:lstStyle/>
        <a:p>
          <a:r>
            <a:rPr lang="en-US"/>
            <a:t>Least Cost Selection (LCS)</a:t>
          </a:r>
        </a:p>
      </dgm:t>
    </dgm:pt>
    <dgm:pt modelId="{367203A9-63EC-4880-A8CD-A73CC7421FB1}" type="parTrans" cxnId="{A8778400-EE51-4E03-B5EA-DE28AB98C713}">
      <dgm:prSet/>
      <dgm:spPr/>
      <dgm:t>
        <a:bodyPr/>
        <a:lstStyle/>
        <a:p>
          <a:endParaRPr lang="en-US"/>
        </a:p>
      </dgm:t>
    </dgm:pt>
    <dgm:pt modelId="{C948E415-AAFD-4E20-B8C8-79CE5AAAA154}" type="sibTrans" cxnId="{A8778400-EE51-4E03-B5EA-DE28AB98C713}">
      <dgm:prSet/>
      <dgm:spPr/>
      <dgm:t>
        <a:bodyPr/>
        <a:lstStyle/>
        <a:p>
          <a:endParaRPr lang="en-US"/>
        </a:p>
      </dgm:t>
    </dgm:pt>
    <dgm:pt modelId="{A144CCD4-1EF1-46B4-A92F-3C98856F5AF3}">
      <dgm:prSet/>
      <dgm:spPr/>
      <dgm:t>
        <a:bodyPr/>
        <a:lstStyle/>
        <a:p>
          <a:r>
            <a:rPr lang="en-US"/>
            <a:t>Consultants’ Qualifications (CQS)</a:t>
          </a:r>
        </a:p>
      </dgm:t>
    </dgm:pt>
    <dgm:pt modelId="{7DA27768-8948-4160-A725-8AFCB9B64D13}" type="parTrans" cxnId="{2FCFED0F-EB7B-460D-92B4-8C2A2B6D3D85}">
      <dgm:prSet/>
      <dgm:spPr/>
      <dgm:t>
        <a:bodyPr/>
        <a:lstStyle/>
        <a:p>
          <a:endParaRPr lang="en-US"/>
        </a:p>
      </dgm:t>
    </dgm:pt>
    <dgm:pt modelId="{BBF5B5D0-2D47-4F29-A1CF-89D4D1C68AFB}" type="sibTrans" cxnId="{2FCFED0F-EB7B-460D-92B4-8C2A2B6D3D85}">
      <dgm:prSet/>
      <dgm:spPr/>
      <dgm:t>
        <a:bodyPr/>
        <a:lstStyle/>
        <a:p>
          <a:endParaRPr lang="en-US"/>
        </a:p>
      </dgm:t>
    </dgm:pt>
    <dgm:pt modelId="{C8A5157C-A1AF-4EAE-B9C6-83F3264A9B94}">
      <dgm:prSet/>
      <dgm:spPr/>
      <dgm:t>
        <a:bodyPr/>
        <a:lstStyle/>
        <a:p>
          <a:r>
            <a:rPr lang="en-US"/>
            <a:t>Single Source Selection (SSS)</a:t>
          </a:r>
        </a:p>
      </dgm:t>
    </dgm:pt>
    <dgm:pt modelId="{A00B9CFD-72A8-44D8-89D6-DE390540B5BE}" type="parTrans" cxnId="{0162AD28-DE1D-47EA-9B0A-13B3BDCDF90D}">
      <dgm:prSet/>
      <dgm:spPr/>
      <dgm:t>
        <a:bodyPr/>
        <a:lstStyle/>
        <a:p>
          <a:endParaRPr lang="en-US"/>
        </a:p>
      </dgm:t>
    </dgm:pt>
    <dgm:pt modelId="{1BCED9C9-2F54-46FC-84D6-7333E5BC38DC}" type="sibTrans" cxnId="{0162AD28-DE1D-47EA-9B0A-13B3BDCDF90D}">
      <dgm:prSet/>
      <dgm:spPr/>
      <dgm:t>
        <a:bodyPr/>
        <a:lstStyle/>
        <a:p>
          <a:endParaRPr lang="en-US"/>
        </a:p>
      </dgm:t>
    </dgm:pt>
    <dgm:pt modelId="{D61EDE83-6B46-40BB-9675-56546D8899FA}">
      <dgm:prSet/>
      <dgm:spPr/>
      <dgm:t>
        <a:bodyPr/>
        <a:lstStyle/>
        <a:p>
          <a:r>
            <a:rPr lang="en-US" b="1"/>
            <a:t>Short List</a:t>
          </a:r>
          <a:endParaRPr lang="en-US"/>
        </a:p>
      </dgm:t>
    </dgm:pt>
    <dgm:pt modelId="{C221778A-06AA-42BB-9CB6-2AE91E0FC7CA}" type="parTrans" cxnId="{B7E21CFF-4C0C-4256-8ACC-F30E12AFCF6B}">
      <dgm:prSet/>
      <dgm:spPr/>
      <dgm:t>
        <a:bodyPr/>
        <a:lstStyle/>
        <a:p>
          <a:endParaRPr lang="en-US"/>
        </a:p>
      </dgm:t>
    </dgm:pt>
    <dgm:pt modelId="{2E73356C-FC9A-400C-9303-835435289708}" type="sibTrans" cxnId="{B7E21CFF-4C0C-4256-8ACC-F30E12AFCF6B}">
      <dgm:prSet/>
      <dgm:spPr/>
      <dgm:t>
        <a:bodyPr/>
        <a:lstStyle/>
        <a:p>
          <a:endParaRPr lang="en-US"/>
        </a:p>
      </dgm:t>
    </dgm:pt>
    <dgm:pt modelId="{486C5C2E-0BD1-4F80-94B9-01AF082269A2}">
      <dgm:prSet/>
      <dgm:spPr/>
      <dgm:t>
        <a:bodyPr/>
        <a:lstStyle/>
        <a:p>
          <a:r>
            <a:rPr lang="en-ZW"/>
            <a:t>short-list of not fewer than three (3) and not more than six (6) firms which are, </a:t>
          </a:r>
          <a:endParaRPr lang="en-US"/>
        </a:p>
      </dgm:t>
    </dgm:pt>
    <dgm:pt modelId="{3475689E-A3B5-4F71-B898-D99198A4370C}" type="parTrans" cxnId="{E85DB383-B8EA-45F7-97FA-17DE8D7E9DBF}">
      <dgm:prSet/>
      <dgm:spPr/>
      <dgm:t>
        <a:bodyPr/>
        <a:lstStyle/>
        <a:p>
          <a:endParaRPr lang="en-US"/>
        </a:p>
      </dgm:t>
    </dgm:pt>
    <dgm:pt modelId="{0C850769-84C4-40E2-AE1D-8CFF8389292F}" type="sibTrans" cxnId="{E85DB383-B8EA-45F7-97FA-17DE8D7E9DBF}">
      <dgm:prSet/>
      <dgm:spPr/>
      <dgm:t>
        <a:bodyPr/>
        <a:lstStyle/>
        <a:p>
          <a:endParaRPr lang="en-US"/>
        </a:p>
      </dgm:t>
    </dgm:pt>
    <dgm:pt modelId="{261DF7A2-6451-4CF8-92C9-D9B37D2461DF}">
      <dgm:prSet/>
      <dgm:spPr/>
      <dgm:t>
        <a:bodyPr/>
        <a:lstStyle/>
        <a:p>
          <a:r>
            <a:rPr lang="en-ZW"/>
            <a:t>of the same category and similar capacity and business objectives; and</a:t>
          </a:r>
          <a:endParaRPr lang="en-US"/>
        </a:p>
      </dgm:t>
    </dgm:pt>
    <dgm:pt modelId="{7D3A135B-CBE0-4988-BC0B-847C24B2B71F}" type="parTrans" cxnId="{0841AB06-BAA0-4AC6-B886-3CF03E6CD0A8}">
      <dgm:prSet/>
      <dgm:spPr/>
      <dgm:t>
        <a:bodyPr/>
        <a:lstStyle/>
        <a:p>
          <a:endParaRPr lang="en-US"/>
        </a:p>
      </dgm:t>
    </dgm:pt>
    <dgm:pt modelId="{6E256DED-E844-426B-83DF-4A32EBFB7EFF}" type="sibTrans" cxnId="{0841AB06-BAA0-4AC6-B886-3CF03E6CD0A8}">
      <dgm:prSet/>
      <dgm:spPr/>
      <dgm:t>
        <a:bodyPr/>
        <a:lstStyle/>
        <a:p>
          <a:endParaRPr lang="en-US"/>
        </a:p>
      </dgm:t>
    </dgm:pt>
    <dgm:pt modelId="{D46DA7CB-0A4E-4BFB-85C7-955ED1870B16}">
      <dgm:prSet/>
      <dgm:spPr/>
      <dgm:t>
        <a:bodyPr/>
        <a:lstStyle/>
        <a:p>
          <a:r>
            <a:rPr lang="en-ZW"/>
            <a:t>have the capacity to perform the required services;</a:t>
          </a:r>
          <a:endParaRPr lang="en-US"/>
        </a:p>
      </dgm:t>
    </dgm:pt>
    <dgm:pt modelId="{7BF24021-3262-4734-8600-83FDADAB3A8F}" type="parTrans" cxnId="{3CBC06AC-0FE0-4BA1-851D-A20310FC4526}">
      <dgm:prSet/>
      <dgm:spPr/>
      <dgm:t>
        <a:bodyPr/>
        <a:lstStyle/>
        <a:p>
          <a:endParaRPr lang="en-US"/>
        </a:p>
      </dgm:t>
    </dgm:pt>
    <dgm:pt modelId="{C4AC24A0-331F-4213-8F7B-B8BE55D182D6}" type="sibTrans" cxnId="{3CBC06AC-0FE0-4BA1-851D-A20310FC4526}">
      <dgm:prSet/>
      <dgm:spPr/>
      <dgm:t>
        <a:bodyPr/>
        <a:lstStyle/>
        <a:p>
          <a:endParaRPr lang="en-US"/>
        </a:p>
      </dgm:t>
    </dgm:pt>
    <dgm:pt modelId="{EA440470-7EE8-42CF-8889-FF67C0957EB9}">
      <dgm:prSet/>
      <dgm:spPr/>
      <dgm:t>
        <a:bodyPr/>
        <a:lstStyle/>
        <a:p>
          <a:r>
            <a:rPr lang="en-ZW"/>
            <a:t>short-listed firms only will be issued with RFPs</a:t>
          </a:r>
          <a:endParaRPr lang="en-US"/>
        </a:p>
      </dgm:t>
    </dgm:pt>
    <dgm:pt modelId="{0376ABB7-34B9-4816-A925-3FA50EB0DDCF}" type="parTrans" cxnId="{78E66133-D7E8-4C44-A2D1-926A66390DE2}">
      <dgm:prSet/>
      <dgm:spPr/>
      <dgm:t>
        <a:bodyPr/>
        <a:lstStyle/>
        <a:p>
          <a:endParaRPr lang="en-US"/>
        </a:p>
      </dgm:t>
    </dgm:pt>
    <dgm:pt modelId="{FB540E1D-6E28-47EC-ACA0-05A44C6CE026}" type="sibTrans" cxnId="{78E66133-D7E8-4C44-A2D1-926A66390DE2}">
      <dgm:prSet/>
      <dgm:spPr/>
      <dgm:t>
        <a:bodyPr/>
        <a:lstStyle/>
        <a:p>
          <a:endParaRPr lang="en-US"/>
        </a:p>
      </dgm:t>
    </dgm:pt>
    <dgm:pt modelId="{0470679F-AF75-4EC1-B07F-14FCF2AD79CB}" type="pres">
      <dgm:prSet presAssocID="{5D670CA8-5600-44FD-B669-DF6621BEF581}" presName="diagram" presStyleCnt="0">
        <dgm:presLayoutVars>
          <dgm:dir/>
          <dgm:resizeHandles val="exact"/>
        </dgm:presLayoutVars>
      </dgm:prSet>
      <dgm:spPr/>
    </dgm:pt>
    <dgm:pt modelId="{46A956DD-48BB-41BC-A744-7E791856CC2A}" type="pres">
      <dgm:prSet presAssocID="{E151D824-9122-47FC-96F2-CA64405D7870}" presName="node" presStyleLbl="node1" presStyleIdx="0" presStyleCnt="2">
        <dgm:presLayoutVars>
          <dgm:bulletEnabled val="1"/>
        </dgm:presLayoutVars>
      </dgm:prSet>
      <dgm:spPr/>
    </dgm:pt>
    <dgm:pt modelId="{AE14602A-419F-4E88-A6FA-937EB1FCDB9C}" type="pres">
      <dgm:prSet presAssocID="{4AAAEDCA-1065-4E95-8B13-D6A427E93708}" presName="sibTrans" presStyleCnt="0"/>
      <dgm:spPr/>
    </dgm:pt>
    <dgm:pt modelId="{8E716FF1-E869-4D2B-9D3C-85F890F060D9}" type="pres">
      <dgm:prSet presAssocID="{D61EDE83-6B46-40BB-9675-56546D8899FA}" presName="node" presStyleLbl="node1" presStyleIdx="1" presStyleCnt="2">
        <dgm:presLayoutVars>
          <dgm:bulletEnabled val="1"/>
        </dgm:presLayoutVars>
      </dgm:prSet>
      <dgm:spPr/>
    </dgm:pt>
  </dgm:ptLst>
  <dgm:cxnLst>
    <dgm:cxn modelId="{A8778400-EE51-4E03-B5EA-DE28AB98C713}" srcId="{E151D824-9122-47FC-96F2-CA64405D7870}" destId="{D6026193-E89E-4B14-B3A0-A076BEA465C8}" srcOrd="3" destOrd="0" parTransId="{367203A9-63EC-4880-A8CD-A73CC7421FB1}" sibTransId="{C948E415-AAFD-4E20-B8C8-79CE5AAAA154}"/>
    <dgm:cxn modelId="{0841AB06-BAA0-4AC6-B886-3CF03E6CD0A8}" srcId="{486C5C2E-0BD1-4F80-94B9-01AF082269A2}" destId="{261DF7A2-6451-4CF8-92C9-D9B37D2461DF}" srcOrd="0" destOrd="0" parTransId="{7D3A135B-CBE0-4988-BC0B-847C24B2B71F}" sibTransId="{6E256DED-E844-426B-83DF-4A32EBFB7EFF}"/>
    <dgm:cxn modelId="{2FCFED0F-EB7B-460D-92B4-8C2A2B6D3D85}" srcId="{E151D824-9122-47FC-96F2-CA64405D7870}" destId="{A144CCD4-1EF1-46B4-A92F-3C98856F5AF3}" srcOrd="4" destOrd="0" parTransId="{7DA27768-8948-4160-A725-8AFCB9B64D13}" sibTransId="{BBF5B5D0-2D47-4F29-A1CF-89D4D1C68AFB}"/>
    <dgm:cxn modelId="{64CC8B12-50F8-4B34-8DFE-FCF7F6ED8CE1}" type="presOf" srcId="{7472A420-30AF-45A6-9E21-1DF928F9A58D}" destId="{46A956DD-48BB-41BC-A744-7E791856CC2A}" srcOrd="0" destOrd="1" presId="urn:microsoft.com/office/officeart/2005/8/layout/default"/>
    <dgm:cxn modelId="{06092316-40E5-4E45-BF9B-0DA9E32AA5BA}" type="presOf" srcId="{D6026193-E89E-4B14-B3A0-A076BEA465C8}" destId="{46A956DD-48BB-41BC-A744-7E791856CC2A}" srcOrd="0" destOrd="4" presId="urn:microsoft.com/office/officeart/2005/8/layout/default"/>
    <dgm:cxn modelId="{0162AD28-DE1D-47EA-9B0A-13B3BDCDF90D}" srcId="{E151D824-9122-47FC-96F2-CA64405D7870}" destId="{C8A5157C-A1AF-4EAE-B9C6-83F3264A9B94}" srcOrd="5" destOrd="0" parTransId="{A00B9CFD-72A8-44D8-89D6-DE390540B5BE}" sibTransId="{1BCED9C9-2F54-46FC-84D6-7333E5BC38DC}"/>
    <dgm:cxn modelId="{7E2EA82E-C48E-4740-93B5-21EBCEE8E613}" type="presOf" srcId="{D46DA7CB-0A4E-4BFB-85C7-955ED1870B16}" destId="{8E716FF1-E869-4D2B-9D3C-85F890F060D9}" srcOrd="0" destOrd="3" presId="urn:microsoft.com/office/officeart/2005/8/layout/default"/>
    <dgm:cxn modelId="{78E66133-D7E8-4C44-A2D1-926A66390DE2}" srcId="{D61EDE83-6B46-40BB-9675-56546D8899FA}" destId="{EA440470-7EE8-42CF-8889-FF67C0957EB9}" srcOrd="1" destOrd="0" parTransId="{0376ABB7-34B9-4816-A925-3FA50EB0DDCF}" sibTransId="{FB540E1D-6E28-47EC-ACA0-05A44C6CE026}"/>
    <dgm:cxn modelId="{6CB13534-940C-4464-B6B4-5F03341EC4C4}" type="presOf" srcId="{486C5C2E-0BD1-4F80-94B9-01AF082269A2}" destId="{8E716FF1-E869-4D2B-9D3C-85F890F060D9}" srcOrd="0" destOrd="1" presId="urn:microsoft.com/office/officeart/2005/8/layout/default"/>
    <dgm:cxn modelId="{21B73B34-51B4-4F4F-BE6B-B1B67C58DE51}" srcId="{E151D824-9122-47FC-96F2-CA64405D7870}" destId="{874F5C3F-B3D8-4B65-A1AF-E1FEEBF2403F}" srcOrd="1" destOrd="0" parTransId="{DF1D95BF-DA24-4AED-AC0F-44688B0700FE}" sibTransId="{CCB1F588-B47D-4ABC-B779-A77AC65BB447}"/>
    <dgm:cxn modelId="{4693263E-2BEC-4D45-B095-37CAECC85CEB}" type="presOf" srcId="{AF933005-A2DD-48C1-ABF1-40C1FF6DFE32}" destId="{46A956DD-48BB-41BC-A744-7E791856CC2A}" srcOrd="0" destOrd="3" presId="urn:microsoft.com/office/officeart/2005/8/layout/default"/>
    <dgm:cxn modelId="{662D573F-6723-4259-ABAD-D274CD148E82}" type="presOf" srcId="{261DF7A2-6451-4CF8-92C9-D9B37D2461DF}" destId="{8E716FF1-E869-4D2B-9D3C-85F890F060D9}" srcOrd="0" destOrd="2" presId="urn:microsoft.com/office/officeart/2005/8/layout/default"/>
    <dgm:cxn modelId="{34593565-8E10-41BA-91BF-C7E1DA9C37C0}" srcId="{5D670CA8-5600-44FD-B669-DF6621BEF581}" destId="{E151D824-9122-47FC-96F2-CA64405D7870}" srcOrd="0" destOrd="0" parTransId="{1FF76DC7-703A-4397-876E-3DBB652F1729}" sibTransId="{4AAAEDCA-1065-4E95-8B13-D6A427E93708}"/>
    <dgm:cxn modelId="{EE42D649-5D9C-4E2F-8970-3970B7BDB4B2}" srcId="{E151D824-9122-47FC-96F2-CA64405D7870}" destId="{7472A420-30AF-45A6-9E21-1DF928F9A58D}" srcOrd="0" destOrd="0" parTransId="{F97A0D09-26CB-4942-BEC1-2AC91E2878B3}" sibTransId="{562C1933-5B62-49E3-ACAD-E59A6E907E1E}"/>
    <dgm:cxn modelId="{D54BAE51-380B-44F5-830F-457DEEAB2900}" type="presOf" srcId="{D61EDE83-6B46-40BB-9675-56546D8899FA}" destId="{8E716FF1-E869-4D2B-9D3C-85F890F060D9}" srcOrd="0" destOrd="0" presId="urn:microsoft.com/office/officeart/2005/8/layout/default"/>
    <dgm:cxn modelId="{7E8F4153-0BD7-45BA-9E0F-15F10C1C3AA2}" type="presOf" srcId="{E151D824-9122-47FC-96F2-CA64405D7870}" destId="{46A956DD-48BB-41BC-A744-7E791856CC2A}" srcOrd="0" destOrd="0" presId="urn:microsoft.com/office/officeart/2005/8/layout/default"/>
    <dgm:cxn modelId="{524DFD77-9B36-458C-B891-27CAAC1FEBB3}" type="presOf" srcId="{5D670CA8-5600-44FD-B669-DF6621BEF581}" destId="{0470679F-AF75-4EC1-B07F-14FCF2AD79CB}" srcOrd="0" destOrd="0" presId="urn:microsoft.com/office/officeart/2005/8/layout/default"/>
    <dgm:cxn modelId="{E85DB383-B8EA-45F7-97FA-17DE8D7E9DBF}" srcId="{D61EDE83-6B46-40BB-9675-56546D8899FA}" destId="{486C5C2E-0BD1-4F80-94B9-01AF082269A2}" srcOrd="0" destOrd="0" parTransId="{3475689E-A3B5-4F71-B898-D99198A4370C}" sibTransId="{0C850769-84C4-40E2-AE1D-8CFF8389292F}"/>
    <dgm:cxn modelId="{B11AFFAB-425E-4129-99AD-6EACB9F772B8}" srcId="{E151D824-9122-47FC-96F2-CA64405D7870}" destId="{AF933005-A2DD-48C1-ABF1-40C1FF6DFE32}" srcOrd="2" destOrd="0" parTransId="{0158373F-8DDB-4032-8DE9-33BAEE50D99B}" sibTransId="{6EFB00E8-160B-4265-9463-52D23BC8A6AC}"/>
    <dgm:cxn modelId="{3CBC06AC-0FE0-4BA1-851D-A20310FC4526}" srcId="{486C5C2E-0BD1-4F80-94B9-01AF082269A2}" destId="{D46DA7CB-0A4E-4BFB-85C7-955ED1870B16}" srcOrd="1" destOrd="0" parTransId="{7BF24021-3262-4734-8600-83FDADAB3A8F}" sibTransId="{C4AC24A0-331F-4213-8F7B-B8BE55D182D6}"/>
    <dgm:cxn modelId="{9F9798AF-8D19-471E-9291-FCFB662778A4}" type="presOf" srcId="{874F5C3F-B3D8-4B65-A1AF-E1FEEBF2403F}" destId="{46A956DD-48BB-41BC-A744-7E791856CC2A}" srcOrd="0" destOrd="2" presId="urn:microsoft.com/office/officeart/2005/8/layout/default"/>
    <dgm:cxn modelId="{AD0CB5EC-F4B4-40C5-84F8-B8A6D52AC50C}" type="presOf" srcId="{A144CCD4-1EF1-46B4-A92F-3C98856F5AF3}" destId="{46A956DD-48BB-41BC-A744-7E791856CC2A}" srcOrd="0" destOrd="5" presId="urn:microsoft.com/office/officeart/2005/8/layout/default"/>
    <dgm:cxn modelId="{359E03F7-BE5E-4A44-BD37-AA62E6FD9319}" type="presOf" srcId="{EA440470-7EE8-42CF-8889-FF67C0957EB9}" destId="{8E716FF1-E869-4D2B-9D3C-85F890F060D9}" srcOrd="0" destOrd="4" presId="urn:microsoft.com/office/officeart/2005/8/layout/default"/>
    <dgm:cxn modelId="{3D3810F8-580D-4BE7-9177-1C4D718706CE}" type="presOf" srcId="{C8A5157C-A1AF-4EAE-B9C6-83F3264A9B94}" destId="{46A956DD-48BB-41BC-A744-7E791856CC2A}" srcOrd="0" destOrd="6" presId="urn:microsoft.com/office/officeart/2005/8/layout/default"/>
    <dgm:cxn modelId="{B7E21CFF-4C0C-4256-8ACC-F30E12AFCF6B}" srcId="{5D670CA8-5600-44FD-B669-DF6621BEF581}" destId="{D61EDE83-6B46-40BB-9675-56546D8899FA}" srcOrd="1" destOrd="0" parTransId="{C221778A-06AA-42BB-9CB6-2AE91E0FC7CA}" sibTransId="{2E73356C-FC9A-400C-9303-835435289708}"/>
    <dgm:cxn modelId="{981D5A0C-C36D-4FF6-8472-071704BCA14D}" type="presParOf" srcId="{0470679F-AF75-4EC1-B07F-14FCF2AD79CB}" destId="{46A956DD-48BB-41BC-A744-7E791856CC2A}" srcOrd="0" destOrd="0" presId="urn:microsoft.com/office/officeart/2005/8/layout/default"/>
    <dgm:cxn modelId="{B7C2F0CB-76D7-4A10-B6AD-8FECDDF9E095}" type="presParOf" srcId="{0470679F-AF75-4EC1-B07F-14FCF2AD79CB}" destId="{AE14602A-419F-4E88-A6FA-937EB1FCDB9C}" srcOrd="1" destOrd="0" presId="urn:microsoft.com/office/officeart/2005/8/layout/default"/>
    <dgm:cxn modelId="{298C9C5D-CDEB-4BE7-AFBD-3D028145B858}" type="presParOf" srcId="{0470679F-AF75-4EC1-B07F-14FCF2AD79CB}" destId="{8E716FF1-E869-4D2B-9D3C-85F890F060D9}" srcOrd="2"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E890CFD-1AD7-473B-94F4-F8796BC72752}" type="doc">
      <dgm:prSet loTypeId="urn:microsoft.com/office/officeart/2016/7/layout/RepeatingBendingProcessNew" loCatId="process" qsTypeId="urn:microsoft.com/office/officeart/2005/8/quickstyle/simple1" qsCatId="simple" csTypeId="urn:microsoft.com/office/officeart/2005/8/colors/colorful2" csCatId="colorful"/>
      <dgm:spPr/>
      <dgm:t>
        <a:bodyPr/>
        <a:lstStyle/>
        <a:p>
          <a:endParaRPr lang="en-US"/>
        </a:p>
      </dgm:t>
    </dgm:pt>
    <dgm:pt modelId="{C9EB5DD9-4B4C-4EDA-8111-B472591BFFFA}">
      <dgm:prSet/>
      <dgm:spPr/>
      <dgm:t>
        <a:bodyPr/>
        <a:lstStyle/>
        <a:p>
          <a:r>
            <a:rPr lang="en-US" b="1"/>
            <a:t>Statics On Recent Pre-Qualification Tender For Works (RFB) (Contd..)</a:t>
          </a:r>
          <a:endParaRPr lang="en-US"/>
        </a:p>
      </dgm:t>
    </dgm:pt>
    <dgm:pt modelId="{94DB7962-C7B0-4CF0-88B4-5FC386F5EE5B}" type="parTrans" cxnId="{D6A517A0-B828-4EA9-85B9-B65BEDC3B7DA}">
      <dgm:prSet/>
      <dgm:spPr/>
      <dgm:t>
        <a:bodyPr/>
        <a:lstStyle/>
        <a:p>
          <a:endParaRPr lang="en-US"/>
        </a:p>
      </dgm:t>
    </dgm:pt>
    <dgm:pt modelId="{D1A7D07E-168B-45A9-B390-53FE92E13E90}" type="sibTrans" cxnId="{D6A517A0-B828-4EA9-85B9-B65BEDC3B7DA}">
      <dgm:prSet/>
      <dgm:spPr/>
      <dgm:t>
        <a:bodyPr/>
        <a:lstStyle/>
        <a:p>
          <a:endParaRPr lang="en-US"/>
        </a:p>
      </dgm:t>
    </dgm:pt>
    <dgm:pt modelId="{BCCC3AC7-6446-4A0F-B385-9C53C24761F7}">
      <dgm:prSet/>
      <dgm:spPr/>
      <dgm:t>
        <a:bodyPr/>
        <a:lstStyle/>
        <a:p>
          <a:r>
            <a:rPr lang="en-US" u="sng"/>
            <a:t>Results Summary</a:t>
          </a:r>
          <a:endParaRPr lang="en-US"/>
        </a:p>
      </dgm:t>
    </dgm:pt>
    <dgm:pt modelId="{4DC4CB25-AA26-4F0A-9A8D-003BEFD07589}" type="parTrans" cxnId="{F6F68D74-F76D-4099-A80F-1E4427825773}">
      <dgm:prSet/>
      <dgm:spPr/>
      <dgm:t>
        <a:bodyPr/>
        <a:lstStyle/>
        <a:p>
          <a:endParaRPr lang="en-US"/>
        </a:p>
      </dgm:t>
    </dgm:pt>
    <dgm:pt modelId="{83F01CBB-D684-41C4-93D0-AC4E4B9AC9FC}" type="sibTrans" cxnId="{F6F68D74-F76D-4099-A80F-1E4427825773}">
      <dgm:prSet/>
      <dgm:spPr/>
      <dgm:t>
        <a:bodyPr/>
        <a:lstStyle/>
        <a:p>
          <a:endParaRPr lang="en-US"/>
        </a:p>
      </dgm:t>
    </dgm:pt>
    <dgm:pt modelId="{2EDE2105-D9D8-4EF5-9357-3D01F549535C}">
      <dgm:prSet/>
      <dgm:spPr/>
      <dgm:t>
        <a:bodyPr/>
        <a:lstStyle/>
        <a:p>
          <a:r>
            <a:rPr lang="en-US"/>
            <a:t>Seventy-six (76) attended the Bid Conference Meeting </a:t>
          </a:r>
        </a:p>
      </dgm:t>
    </dgm:pt>
    <dgm:pt modelId="{C1E325AC-AEFD-4399-B68E-EDCCF006C2B7}" type="parTrans" cxnId="{9424EB27-E1C7-4FB4-B04D-920B0CE75E5F}">
      <dgm:prSet/>
      <dgm:spPr/>
      <dgm:t>
        <a:bodyPr/>
        <a:lstStyle/>
        <a:p>
          <a:endParaRPr lang="en-US"/>
        </a:p>
      </dgm:t>
    </dgm:pt>
    <dgm:pt modelId="{C810F9C0-2478-4375-BBEF-2D8108D48258}" type="sibTrans" cxnId="{9424EB27-E1C7-4FB4-B04D-920B0CE75E5F}">
      <dgm:prSet/>
      <dgm:spPr/>
      <dgm:t>
        <a:bodyPr/>
        <a:lstStyle/>
        <a:p>
          <a:endParaRPr lang="en-US"/>
        </a:p>
      </dgm:t>
    </dgm:pt>
    <dgm:pt modelId="{BB5404F5-7C5C-4834-9EC7-43BE124F4741}">
      <dgm:prSet/>
      <dgm:spPr/>
      <dgm:t>
        <a:bodyPr/>
        <a:lstStyle/>
        <a:p>
          <a:r>
            <a:rPr lang="en-US"/>
            <a:t>Deadline for submissions extended by 4 working days</a:t>
          </a:r>
        </a:p>
      </dgm:t>
    </dgm:pt>
    <dgm:pt modelId="{16B77FAC-8672-4361-A125-3A000BE6EC04}" type="parTrans" cxnId="{5A508B27-D8A1-4446-AF22-7459649D7A4E}">
      <dgm:prSet/>
      <dgm:spPr/>
      <dgm:t>
        <a:bodyPr/>
        <a:lstStyle/>
        <a:p>
          <a:endParaRPr lang="en-US"/>
        </a:p>
      </dgm:t>
    </dgm:pt>
    <dgm:pt modelId="{50BD9851-6B86-42AD-99BF-F8471A894EDF}" type="sibTrans" cxnId="{5A508B27-D8A1-4446-AF22-7459649D7A4E}">
      <dgm:prSet/>
      <dgm:spPr/>
      <dgm:t>
        <a:bodyPr/>
        <a:lstStyle/>
        <a:p>
          <a:endParaRPr lang="en-US"/>
        </a:p>
      </dgm:t>
    </dgm:pt>
    <dgm:pt modelId="{F2BA09B7-59BB-49F3-ABD8-A58E2A4F14E4}">
      <dgm:prSet/>
      <dgm:spPr/>
      <dgm:t>
        <a:bodyPr/>
        <a:lstStyle/>
        <a:p>
          <a:r>
            <a:rPr lang="en-US"/>
            <a:t>Thirty-six (36) submitted bids by the closing deadline</a:t>
          </a:r>
        </a:p>
      </dgm:t>
    </dgm:pt>
    <dgm:pt modelId="{755B8218-3A93-4293-A3F2-2AFE845AAC87}" type="parTrans" cxnId="{8A190E6E-A015-40A1-971C-0BAD3C3958D0}">
      <dgm:prSet/>
      <dgm:spPr/>
      <dgm:t>
        <a:bodyPr/>
        <a:lstStyle/>
        <a:p>
          <a:endParaRPr lang="en-US"/>
        </a:p>
      </dgm:t>
    </dgm:pt>
    <dgm:pt modelId="{39CD4ECE-D016-4F3E-9CA1-3212B848559C}" type="sibTrans" cxnId="{8A190E6E-A015-40A1-971C-0BAD3C3958D0}">
      <dgm:prSet/>
      <dgm:spPr/>
      <dgm:t>
        <a:bodyPr/>
        <a:lstStyle/>
        <a:p>
          <a:endParaRPr lang="en-US"/>
        </a:p>
      </dgm:t>
    </dgm:pt>
    <dgm:pt modelId="{83B08DD4-388B-4289-A067-1FD28B9F5B34}">
      <dgm:prSet/>
      <dgm:spPr/>
      <dgm:t>
        <a:bodyPr/>
        <a:lstStyle/>
        <a:p>
          <a:r>
            <a:rPr lang="en-US"/>
            <a:t>Fifteen (15) attended the Bid Opening meeting</a:t>
          </a:r>
        </a:p>
      </dgm:t>
    </dgm:pt>
    <dgm:pt modelId="{8B07DB4B-1016-4DFF-8884-3DC176764523}" type="parTrans" cxnId="{51ACF0BA-EE4E-4E80-A076-45DCB2475D5D}">
      <dgm:prSet/>
      <dgm:spPr/>
      <dgm:t>
        <a:bodyPr/>
        <a:lstStyle/>
        <a:p>
          <a:endParaRPr lang="en-US"/>
        </a:p>
      </dgm:t>
    </dgm:pt>
    <dgm:pt modelId="{F45886DD-17E9-4203-948F-6D1B2ADE51E5}" type="sibTrans" cxnId="{51ACF0BA-EE4E-4E80-A076-45DCB2475D5D}">
      <dgm:prSet/>
      <dgm:spPr/>
      <dgm:t>
        <a:bodyPr/>
        <a:lstStyle/>
        <a:p>
          <a:endParaRPr lang="en-US"/>
        </a:p>
      </dgm:t>
    </dgm:pt>
    <dgm:pt modelId="{7055980B-853B-4046-9ECB-983AF0D2A737}">
      <dgm:prSet/>
      <dgm:spPr/>
      <dgm:t>
        <a:bodyPr/>
        <a:lstStyle/>
        <a:p>
          <a:r>
            <a:rPr lang="en-US"/>
            <a:t>Three (3) submitted late bids (7-14 minutes late)</a:t>
          </a:r>
        </a:p>
      </dgm:t>
    </dgm:pt>
    <dgm:pt modelId="{0537E975-68EC-4574-B110-2679EFE1EC9F}" type="parTrans" cxnId="{FC427985-39F3-45F4-B7E9-B42B04593FFF}">
      <dgm:prSet/>
      <dgm:spPr/>
      <dgm:t>
        <a:bodyPr/>
        <a:lstStyle/>
        <a:p>
          <a:endParaRPr lang="en-US"/>
        </a:p>
      </dgm:t>
    </dgm:pt>
    <dgm:pt modelId="{0B5E81B5-B4B3-4AA1-9C5E-1429C9264526}" type="sibTrans" cxnId="{FC427985-39F3-45F4-B7E9-B42B04593FFF}">
      <dgm:prSet/>
      <dgm:spPr/>
      <dgm:t>
        <a:bodyPr/>
        <a:lstStyle/>
        <a:p>
          <a:endParaRPr lang="en-US"/>
        </a:p>
      </dgm:t>
    </dgm:pt>
    <dgm:pt modelId="{656534CB-4EEF-499C-B999-EE43FEBBFF05}">
      <dgm:prSet/>
      <dgm:spPr/>
      <dgm:t>
        <a:bodyPr/>
        <a:lstStyle/>
        <a:p>
          <a:r>
            <a:rPr lang="en-US"/>
            <a:t>Eight (8) Passed the Preliminary Examination Stage</a:t>
          </a:r>
        </a:p>
      </dgm:t>
    </dgm:pt>
    <dgm:pt modelId="{28366BA7-FA61-4E7B-A6F4-C579E7A2C9AA}" type="parTrans" cxnId="{8D0BD86B-6C16-448F-B7F0-0AAAAE15A309}">
      <dgm:prSet/>
      <dgm:spPr/>
      <dgm:t>
        <a:bodyPr/>
        <a:lstStyle/>
        <a:p>
          <a:endParaRPr lang="en-US"/>
        </a:p>
      </dgm:t>
    </dgm:pt>
    <dgm:pt modelId="{E31A7124-A7B2-46DE-8E2A-C81D449771CB}" type="sibTrans" cxnId="{8D0BD86B-6C16-448F-B7F0-0AAAAE15A309}">
      <dgm:prSet/>
      <dgm:spPr/>
      <dgm:t>
        <a:bodyPr/>
        <a:lstStyle/>
        <a:p>
          <a:endParaRPr lang="en-US"/>
        </a:p>
      </dgm:t>
    </dgm:pt>
    <dgm:pt modelId="{8DD524B0-74A1-4625-B74A-4AA3D3CADFE3}">
      <dgm:prSet/>
      <dgm:spPr/>
      <dgm:t>
        <a:bodyPr/>
        <a:lstStyle/>
        <a:p>
          <a:r>
            <a:rPr lang="en-US"/>
            <a:t>Six (6) Shortlisted</a:t>
          </a:r>
        </a:p>
      </dgm:t>
    </dgm:pt>
    <dgm:pt modelId="{B60389AD-B01C-4557-962A-5F658742C95E}" type="parTrans" cxnId="{7468A145-5826-4065-8B65-FB44E87A692F}">
      <dgm:prSet/>
      <dgm:spPr/>
      <dgm:t>
        <a:bodyPr/>
        <a:lstStyle/>
        <a:p>
          <a:endParaRPr lang="en-US"/>
        </a:p>
      </dgm:t>
    </dgm:pt>
    <dgm:pt modelId="{972D762D-7215-4D61-88A7-2C5D3667F8F7}" type="sibTrans" cxnId="{7468A145-5826-4065-8B65-FB44E87A692F}">
      <dgm:prSet/>
      <dgm:spPr/>
      <dgm:t>
        <a:bodyPr/>
        <a:lstStyle/>
        <a:p>
          <a:endParaRPr lang="en-US"/>
        </a:p>
      </dgm:t>
    </dgm:pt>
    <dgm:pt modelId="{1762ED35-2723-46D5-B442-79987D7B8795}" type="pres">
      <dgm:prSet presAssocID="{FE890CFD-1AD7-473B-94F4-F8796BC72752}" presName="Name0" presStyleCnt="0">
        <dgm:presLayoutVars>
          <dgm:dir/>
          <dgm:resizeHandles val="exact"/>
        </dgm:presLayoutVars>
      </dgm:prSet>
      <dgm:spPr/>
    </dgm:pt>
    <dgm:pt modelId="{1CEF96E7-4FB7-4380-8C06-29B9C72AFFE3}" type="pres">
      <dgm:prSet presAssocID="{C9EB5DD9-4B4C-4EDA-8111-B472591BFFFA}" presName="node" presStyleLbl="node1" presStyleIdx="0" presStyleCnt="2">
        <dgm:presLayoutVars>
          <dgm:bulletEnabled val="1"/>
        </dgm:presLayoutVars>
      </dgm:prSet>
      <dgm:spPr/>
    </dgm:pt>
    <dgm:pt modelId="{7533C17C-BFBC-4517-95EF-DCF4EB49FAAD}" type="pres">
      <dgm:prSet presAssocID="{D1A7D07E-168B-45A9-B390-53FE92E13E90}" presName="sibTrans" presStyleLbl="sibTrans1D1" presStyleIdx="0" presStyleCnt="1"/>
      <dgm:spPr/>
    </dgm:pt>
    <dgm:pt modelId="{47C762D4-CF6F-4D44-8634-E43BD06FFA76}" type="pres">
      <dgm:prSet presAssocID="{D1A7D07E-168B-45A9-B390-53FE92E13E90}" presName="connectorText" presStyleLbl="sibTrans1D1" presStyleIdx="0" presStyleCnt="1"/>
      <dgm:spPr/>
    </dgm:pt>
    <dgm:pt modelId="{3723723D-E346-49B5-AEB7-4A4831603A77}" type="pres">
      <dgm:prSet presAssocID="{BCCC3AC7-6446-4A0F-B385-9C53C24761F7}" presName="node" presStyleLbl="node1" presStyleIdx="1" presStyleCnt="2">
        <dgm:presLayoutVars>
          <dgm:bulletEnabled val="1"/>
        </dgm:presLayoutVars>
      </dgm:prSet>
      <dgm:spPr/>
    </dgm:pt>
  </dgm:ptLst>
  <dgm:cxnLst>
    <dgm:cxn modelId="{D544EE0D-9654-4CEC-B40E-511081FB5FA3}" type="presOf" srcId="{7055980B-853B-4046-9ECB-983AF0D2A737}" destId="{3723723D-E346-49B5-AEB7-4A4831603A77}" srcOrd="0" destOrd="5" presId="urn:microsoft.com/office/officeart/2016/7/layout/RepeatingBendingProcessNew"/>
    <dgm:cxn modelId="{702EA620-E316-4E0D-957F-06F34BCFB02F}" type="presOf" srcId="{D1A7D07E-168B-45A9-B390-53FE92E13E90}" destId="{47C762D4-CF6F-4D44-8634-E43BD06FFA76}" srcOrd="1" destOrd="0" presId="urn:microsoft.com/office/officeart/2016/7/layout/RepeatingBendingProcessNew"/>
    <dgm:cxn modelId="{5A508B27-D8A1-4446-AF22-7459649D7A4E}" srcId="{BCCC3AC7-6446-4A0F-B385-9C53C24761F7}" destId="{BB5404F5-7C5C-4834-9EC7-43BE124F4741}" srcOrd="1" destOrd="0" parTransId="{16B77FAC-8672-4361-A125-3A000BE6EC04}" sibTransId="{50BD9851-6B86-42AD-99BF-F8471A894EDF}"/>
    <dgm:cxn modelId="{9424EB27-E1C7-4FB4-B04D-920B0CE75E5F}" srcId="{BCCC3AC7-6446-4A0F-B385-9C53C24761F7}" destId="{2EDE2105-D9D8-4EF5-9357-3D01F549535C}" srcOrd="0" destOrd="0" parTransId="{C1E325AC-AEFD-4399-B68E-EDCCF006C2B7}" sibTransId="{C810F9C0-2478-4375-BBEF-2D8108D48258}"/>
    <dgm:cxn modelId="{38943E37-7EB1-4AE2-817D-0CD6894E83B5}" type="presOf" srcId="{83B08DD4-388B-4289-A067-1FD28B9F5B34}" destId="{3723723D-E346-49B5-AEB7-4A4831603A77}" srcOrd="0" destOrd="4" presId="urn:microsoft.com/office/officeart/2016/7/layout/RepeatingBendingProcessNew"/>
    <dgm:cxn modelId="{222B0C3B-C3F3-46C1-B8E0-3E24E051474A}" type="presOf" srcId="{FE890CFD-1AD7-473B-94F4-F8796BC72752}" destId="{1762ED35-2723-46D5-B442-79987D7B8795}" srcOrd="0" destOrd="0" presId="urn:microsoft.com/office/officeart/2016/7/layout/RepeatingBendingProcessNew"/>
    <dgm:cxn modelId="{3D310F64-5502-4569-B3F1-817CB0350B40}" type="presOf" srcId="{D1A7D07E-168B-45A9-B390-53FE92E13E90}" destId="{7533C17C-BFBC-4517-95EF-DCF4EB49FAAD}" srcOrd="0" destOrd="0" presId="urn:microsoft.com/office/officeart/2016/7/layout/RepeatingBendingProcessNew"/>
    <dgm:cxn modelId="{7468A145-5826-4065-8B65-FB44E87A692F}" srcId="{BCCC3AC7-6446-4A0F-B385-9C53C24761F7}" destId="{8DD524B0-74A1-4625-B74A-4AA3D3CADFE3}" srcOrd="6" destOrd="0" parTransId="{B60389AD-B01C-4557-962A-5F658742C95E}" sibTransId="{972D762D-7215-4D61-88A7-2C5D3667F8F7}"/>
    <dgm:cxn modelId="{BF174368-9350-4F6F-9568-06B889853F69}" type="presOf" srcId="{C9EB5DD9-4B4C-4EDA-8111-B472591BFFFA}" destId="{1CEF96E7-4FB7-4380-8C06-29B9C72AFFE3}" srcOrd="0" destOrd="0" presId="urn:microsoft.com/office/officeart/2016/7/layout/RepeatingBendingProcessNew"/>
    <dgm:cxn modelId="{8D0BD86B-6C16-448F-B7F0-0AAAAE15A309}" srcId="{BCCC3AC7-6446-4A0F-B385-9C53C24761F7}" destId="{656534CB-4EEF-499C-B999-EE43FEBBFF05}" srcOrd="5" destOrd="0" parTransId="{28366BA7-FA61-4E7B-A6F4-C579E7A2C9AA}" sibTransId="{E31A7124-A7B2-46DE-8E2A-C81D449771CB}"/>
    <dgm:cxn modelId="{8A190E6E-A015-40A1-971C-0BAD3C3958D0}" srcId="{BCCC3AC7-6446-4A0F-B385-9C53C24761F7}" destId="{F2BA09B7-59BB-49F3-ABD8-A58E2A4F14E4}" srcOrd="2" destOrd="0" parTransId="{755B8218-3A93-4293-A3F2-2AFE845AAC87}" sibTransId="{39CD4ECE-D016-4F3E-9CA1-3212B848559C}"/>
    <dgm:cxn modelId="{F6F68D74-F76D-4099-A80F-1E4427825773}" srcId="{FE890CFD-1AD7-473B-94F4-F8796BC72752}" destId="{BCCC3AC7-6446-4A0F-B385-9C53C24761F7}" srcOrd="1" destOrd="0" parTransId="{4DC4CB25-AA26-4F0A-9A8D-003BEFD07589}" sibTransId="{83F01CBB-D684-41C4-93D0-AC4E4B9AC9FC}"/>
    <dgm:cxn modelId="{700CDA7A-C977-48F9-B093-84F6066CB33B}" type="presOf" srcId="{F2BA09B7-59BB-49F3-ABD8-A58E2A4F14E4}" destId="{3723723D-E346-49B5-AEB7-4A4831603A77}" srcOrd="0" destOrd="3" presId="urn:microsoft.com/office/officeart/2016/7/layout/RepeatingBendingProcessNew"/>
    <dgm:cxn modelId="{FC427985-39F3-45F4-B7E9-B42B04593FFF}" srcId="{BCCC3AC7-6446-4A0F-B385-9C53C24761F7}" destId="{7055980B-853B-4046-9ECB-983AF0D2A737}" srcOrd="4" destOrd="0" parTransId="{0537E975-68EC-4574-B110-2679EFE1EC9F}" sibTransId="{0B5E81B5-B4B3-4AA1-9C5E-1429C9264526}"/>
    <dgm:cxn modelId="{2352BB87-6D4C-4CD8-90D5-0D7E92BB6386}" type="presOf" srcId="{BCCC3AC7-6446-4A0F-B385-9C53C24761F7}" destId="{3723723D-E346-49B5-AEB7-4A4831603A77}" srcOrd="0" destOrd="0" presId="urn:microsoft.com/office/officeart/2016/7/layout/RepeatingBendingProcessNew"/>
    <dgm:cxn modelId="{DDBD8988-3BB5-43CC-855D-0BEF7F481F68}" type="presOf" srcId="{2EDE2105-D9D8-4EF5-9357-3D01F549535C}" destId="{3723723D-E346-49B5-AEB7-4A4831603A77}" srcOrd="0" destOrd="1" presId="urn:microsoft.com/office/officeart/2016/7/layout/RepeatingBendingProcessNew"/>
    <dgm:cxn modelId="{34DE818C-4E70-452B-A57B-03409605D093}" type="presOf" srcId="{8DD524B0-74A1-4625-B74A-4AA3D3CADFE3}" destId="{3723723D-E346-49B5-AEB7-4A4831603A77}" srcOrd="0" destOrd="7" presId="urn:microsoft.com/office/officeart/2016/7/layout/RepeatingBendingProcessNew"/>
    <dgm:cxn modelId="{D6A517A0-B828-4EA9-85B9-B65BEDC3B7DA}" srcId="{FE890CFD-1AD7-473B-94F4-F8796BC72752}" destId="{C9EB5DD9-4B4C-4EDA-8111-B472591BFFFA}" srcOrd="0" destOrd="0" parTransId="{94DB7962-C7B0-4CF0-88B4-5FC386F5EE5B}" sibTransId="{D1A7D07E-168B-45A9-B390-53FE92E13E90}"/>
    <dgm:cxn modelId="{51ACF0BA-EE4E-4E80-A076-45DCB2475D5D}" srcId="{BCCC3AC7-6446-4A0F-B385-9C53C24761F7}" destId="{83B08DD4-388B-4289-A067-1FD28B9F5B34}" srcOrd="3" destOrd="0" parTransId="{8B07DB4B-1016-4DFF-8884-3DC176764523}" sibTransId="{F45886DD-17E9-4203-948F-6D1B2ADE51E5}"/>
    <dgm:cxn modelId="{63B9ACC8-BA71-49F4-B512-C2BB71DB3D96}" type="presOf" srcId="{BB5404F5-7C5C-4834-9EC7-43BE124F4741}" destId="{3723723D-E346-49B5-AEB7-4A4831603A77}" srcOrd="0" destOrd="2" presId="urn:microsoft.com/office/officeart/2016/7/layout/RepeatingBendingProcessNew"/>
    <dgm:cxn modelId="{7F9432EB-C041-4610-BF2F-94FAB5E127F3}" type="presOf" srcId="{656534CB-4EEF-499C-B999-EE43FEBBFF05}" destId="{3723723D-E346-49B5-AEB7-4A4831603A77}" srcOrd="0" destOrd="6" presId="urn:microsoft.com/office/officeart/2016/7/layout/RepeatingBendingProcessNew"/>
    <dgm:cxn modelId="{EA641DEA-8030-4B08-97B9-6F33AB2A2AF3}" type="presParOf" srcId="{1762ED35-2723-46D5-B442-79987D7B8795}" destId="{1CEF96E7-4FB7-4380-8C06-29B9C72AFFE3}" srcOrd="0" destOrd="0" presId="urn:microsoft.com/office/officeart/2016/7/layout/RepeatingBendingProcessNew"/>
    <dgm:cxn modelId="{DD43472B-C9C2-4DA4-88A2-ADFFB9542A93}" type="presParOf" srcId="{1762ED35-2723-46D5-B442-79987D7B8795}" destId="{7533C17C-BFBC-4517-95EF-DCF4EB49FAAD}" srcOrd="1" destOrd="0" presId="urn:microsoft.com/office/officeart/2016/7/layout/RepeatingBendingProcessNew"/>
    <dgm:cxn modelId="{2EEA1996-C2EE-4C2E-8A97-3D956F12C7F3}" type="presParOf" srcId="{7533C17C-BFBC-4517-95EF-DCF4EB49FAAD}" destId="{47C762D4-CF6F-4D44-8634-E43BD06FFA76}" srcOrd="0" destOrd="0" presId="urn:microsoft.com/office/officeart/2016/7/layout/RepeatingBendingProcessNew"/>
    <dgm:cxn modelId="{80AC8DA5-2019-4D37-A141-E180436B6718}" type="presParOf" srcId="{1762ED35-2723-46D5-B442-79987D7B8795}" destId="{3723723D-E346-49B5-AEB7-4A4831603A77}"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BFACFB2D-4243-4913-A12B-76CD61513BDB}"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CBB814D9-40E1-4E5A-B6D9-2767A8AC677B}">
      <dgm:prSet/>
      <dgm:spPr/>
      <dgm:t>
        <a:bodyPr/>
        <a:lstStyle/>
        <a:p>
          <a:r>
            <a:rPr lang="en-US" b="1"/>
            <a:t>How To Prepare and Win (Goods, Works &amp; Non-Consulting Services)</a:t>
          </a:r>
          <a:endParaRPr lang="en-US"/>
        </a:p>
      </dgm:t>
    </dgm:pt>
    <dgm:pt modelId="{17FF77F3-D007-4AE1-9BFF-8348E8AE9920}" type="parTrans" cxnId="{36E3993F-6631-4D2F-B636-C84C29706F7D}">
      <dgm:prSet/>
      <dgm:spPr/>
      <dgm:t>
        <a:bodyPr/>
        <a:lstStyle/>
        <a:p>
          <a:endParaRPr lang="en-US"/>
        </a:p>
      </dgm:t>
    </dgm:pt>
    <dgm:pt modelId="{43A8C9FA-0FCA-4C2C-B6DC-2018E3B9A656}" type="sibTrans" cxnId="{36E3993F-6631-4D2F-B636-C84C29706F7D}">
      <dgm:prSet/>
      <dgm:spPr/>
      <dgm:t>
        <a:bodyPr/>
        <a:lstStyle/>
        <a:p>
          <a:endParaRPr lang="en-US"/>
        </a:p>
      </dgm:t>
    </dgm:pt>
    <dgm:pt modelId="{EEDDB4EA-B198-4F47-8AB0-95388C305A57}">
      <dgm:prSet/>
      <dgm:spPr/>
      <dgm:t>
        <a:bodyPr/>
        <a:lstStyle/>
        <a:p>
          <a:r>
            <a:rPr lang="en-US"/>
            <a:t>Refer to “Bidder’s Role” in Appendix 3, Procurement Procedures For Goods, Works, And Non-Consulting Services Under IDBZ- Funded Projects /Budgets, 11 August 2016.</a:t>
          </a:r>
        </a:p>
      </dgm:t>
    </dgm:pt>
    <dgm:pt modelId="{A5F42AFC-01D2-4D15-A40D-6176EA6F79B9}" type="parTrans" cxnId="{213955FF-153B-4FF1-BADC-748AD26C7E41}">
      <dgm:prSet/>
      <dgm:spPr/>
      <dgm:t>
        <a:bodyPr/>
        <a:lstStyle/>
        <a:p>
          <a:endParaRPr lang="en-US"/>
        </a:p>
      </dgm:t>
    </dgm:pt>
    <dgm:pt modelId="{7916AD0D-49BE-478D-9D81-E8513EDCDD16}" type="sibTrans" cxnId="{213955FF-153B-4FF1-BADC-748AD26C7E41}">
      <dgm:prSet/>
      <dgm:spPr/>
      <dgm:t>
        <a:bodyPr/>
        <a:lstStyle/>
        <a:p>
          <a:endParaRPr lang="en-US"/>
        </a:p>
      </dgm:t>
    </dgm:pt>
    <dgm:pt modelId="{2B408430-B7EB-4E4D-8255-F3CAEBEE5D40}">
      <dgm:prSet/>
      <dgm:spPr/>
      <dgm:t>
        <a:bodyPr/>
        <a:lstStyle/>
        <a:p>
          <a:r>
            <a:rPr lang="en-US"/>
            <a:t>Study the Bidding Documents carefully and scrupulously.</a:t>
          </a:r>
        </a:p>
      </dgm:t>
    </dgm:pt>
    <dgm:pt modelId="{B1E12ECD-3732-4999-B221-C842DDD75ED8}" type="parTrans" cxnId="{DFB4E946-D0BE-4A0A-B976-21AB2FD39910}">
      <dgm:prSet/>
      <dgm:spPr/>
      <dgm:t>
        <a:bodyPr/>
        <a:lstStyle/>
        <a:p>
          <a:endParaRPr lang="en-US"/>
        </a:p>
      </dgm:t>
    </dgm:pt>
    <dgm:pt modelId="{828BEE1F-281C-4C18-B92A-50B4B2B314CB}" type="sibTrans" cxnId="{DFB4E946-D0BE-4A0A-B976-21AB2FD39910}">
      <dgm:prSet/>
      <dgm:spPr/>
      <dgm:t>
        <a:bodyPr/>
        <a:lstStyle/>
        <a:p>
          <a:endParaRPr lang="en-US"/>
        </a:p>
      </dgm:t>
    </dgm:pt>
    <dgm:pt modelId="{6AC5020B-5744-40BD-9AAE-088FAA25920F}">
      <dgm:prSet/>
      <dgm:spPr/>
      <dgm:t>
        <a:bodyPr/>
        <a:lstStyle/>
        <a:p>
          <a:r>
            <a:rPr lang="en-US"/>
            <a:t>Critically review the documents to see if there is any ambiguity, omission, or internal contradiction, or any feature of specifications or other conditions which are unclear or appear discriminatory or restrictive.</a:t>
          </a:r>
        </a:p>
      </dgm:t>
    </dgm:pt>
    <dgm:pt modelId="{7FBBB8B2-E475-4761-921C-729CB4D2E953}" type="parTrans" cxnId="{117DBA62-0838-403B-95E0-9CE001F4FA60}">
      <dgm:prSet/>
      <dgm:spPr/>
      <dgm:t>
        <a:bodyPr/>
        <a:lstStyle/>
        <a:p>
          <a:endParaRPr lang="en-US"/>
        </a:p>
      </dgm:t>
    </dgm:pt>
    <dgm:pt modelId="{D55BEAA3-E7F5-4D7E-AD47-844B2F1D4690}" type="sibTrans" cxnId="{117DBA62-0838-403B-95E0-9CE001F4FA60}">
      <dgm:prSet/>
      <dgm:spPr/>
      <dgm:t>
        <a:bodyPr/>
        <a:lstStyle/>
        <a:p>
          <a:endParaRPr lang="en-US"/>
        </a:p>
      </dgm:t>
    </dgm:pt>
    <dgm:pt modelId="{8D452DAB-F517-45D6-8A3E-1AB2E95CDD30}">
      <dgm:prSet/>
      <dgm:spPr/>
      <dgm:t>
        <a:bodyPr/>
        <a:lstStyle/>
        <a:p>
          <a:r>
            <a:rPr lang="en-US"/>
            <a:t>Seek clarification in writing within the stipulated timelines for doing so. If no response is received promptly, send copies of the communication to the Bank.</a:t>
          </a:r>
        </a:p>
      </dgm:t>
    </dgm:pt>
    <dgm:pt modelId="{8A04487D-ADBD-4D2C-9DEF-9A573B85B4A0}" type="parTrans" cxnId="{4AD08556-97A5-49F2-BF1F-571FDFF58F0B}">
      <dgm:prSet/>
      <dgm:spPr/>
      <dgm:t>
        <a:bodyPr/>
        <a:lstStyle/>
        <a:p>
          <a:endParaRPr lang="en-US"/>
        </a:p>
      </dgm:t>
    </dgm:pt>
    <dgm:pt modelId="{BD5A3F69-A0CA-4B9C-92F3-A85047DB1515}" type="sibTrans" cxnId="{4AD08556-97A5-49F2-BF1F-571FDFF58F0B}">
      <dgm:prSet/>
      <dgm:spPr/>
      <dgm:t>
        <a:bodyPr/>
        <a:lstStyle/>
        <a:p>
          <a:endParaRPr lang="en-US"/>
        </a:p>
      </dgm:t>
    </dgm:pt>
    <dgm:pt modelId="{BCA21692-A381-4AB0-B944-0D3489FECA9B}">
      <dgm:prSet/>
      <dgm:spPr/>
      <dgm:t>
        <a:bodyPr/>
        <a:lstStyle/>
        <a:p>
          <a:r>
            <a:rPr lang="en-US"/>
            <a:t>Address to IDBZ Head Procurement Management unit, copy to </a:t>
          </a:r>
          <a:r>
            <a:rPr lang="en-US" u="sng">
              <a:hlinkClick xmlns:r="http://schemas.openxmlformats.org/officeDocument/2006/relationships" r:id="rId1"/>
            </a:rPr>
            <a:t>procurement@idbz.co.zw</a:t>
          </a:r>
          <a:r>
            <a:rPr lang="en-US"/>
            <a:t>. </a:t>
          </a:r>
        </a:p>
      </dgm:t>
    </dgm:pt>
    <dgm:pt modelId="{348D5B7E-29BA-4314-8C67-A6CBCD77216E}" type="parTrans" cxnId="{144E3814-D993-4809-A21C-5759A1BD5AC7}">
      <dgm:prSet/>
      <dgm:spPr/>
      <dgm:t>
        <a:bodyPr/>
        <a:lstStyle/>
        <a:p>
          <a:endParaRPr lang="en-US"/>
        </a:p>
      </dgm:t>
    </dgm:pt>
    <dgm:pt modelId="{660208DF-D177-41AB-A08D-0B794AC61619}" type="sibTrans" cxnId="{144E3814-D993-4809-A21C-5759A1BD5AC7}">
      <dgm:prSet/>
      <dgm:spPr/>
      <dgm:t>
        <a:bodyPr/>
        <a:lstStyle/>
        <a:p>
          <a:endParaRPr lang="en-US"/>
        </a:p>
      </dgm:t>
    </dgm:pt>
    <dgm:pt modelId="{1DAFA946-2BDE-4DE0-9E65-C25615106EA2}">
      <dgm:prSet/>
      <dgm:spPr/>
      <dgm:t>
        <a:bodyPr/>
        <a:lstStyle/>
        <a:p>
          <a:r>
            <a:rPr lang="en-US"/>
            <a:t>Bidders may request for a debriefing if not provided for in the Bidding Documents.</a:t>
          </a:r>
        </a:p>
      </dgm:t>
    </dgm:pt>
    <dgm:pt modelId="{AC7D9E69-6AA7-4E6E-AEB4-9369E7129924}" type="parTrans" cxnId="{ACA0E764-085E-45B1-91EB-618C212537FF}">
      <dgm:prSet/>
      <dgm:spPr/>
      <dgm:t>
        <a:bodyPr/>
        <a:lstStyle/>
        <a:p>
          <a:endParaRPr lang="en-US"/>
        </a:p>
      </dgm:t>
    </dgm:pt>
    <dgm:pt modelId="{881F8B5D-9451-4FD7-A71F-7AC132C31D70}" type="sibTrans" cxnId="{ACA0E764-085E-45B1-91EB-618C212537FF}">
      <dgm:prSet/>
      <dgm:spPr/>
      <dgm:t>
        <a:bodyPr/>
        <a:lstStyle/>
        <a:p>
          <a:endParaRPr lang="en-US"/>
        </a:p>
      </dgm:t>
    </dgm:pt>
    <dgm:pt modelId="{9387EE86-A34D-4FCB-960F-FF7D047FEB5D}">
      <dgm:prSet/>
      <dgm:spPr/>
      <dgm:t>
        <a:bodyPr/>
        <a:lstStyle/>
        <a:p>
          <a:r>
            <a:rPr lang="en-US"/>
            <a:t>Prepare your bid in time to make as many revisions and iterations as possible</a:t>
          </a:r>
        </a:p>
      </dgm:t>
    </dgm:pt>
    <dgm:pt modelId="{08696261-B5BD-45A3-A6FA-6A7A650E6F45}" type="parTrans" cxnId="{8AE59464-43E3-4198-A5F1-FEC20E7CC4CA}">
      <dgm:prSet/>
      <dgm:spPr/>
      <dgm:t>
        <a:bodyPr/>
        <a:lstStyle/>
        <a:p>
          <a:endParaRPr lang="en-US"/>
        </a:p>
      </dgm:t>
    </dgm:pt>
    <dgm:pt modelId="{F3441E76-6120-42D1-BD9A-0F702B40C59C}" type="sibTrans" cxnId="{8AE59464-43E3-4198-A5F1-FEC20E7CC4CA}">
      <dgm:prSet/>
      <dgm:spPr/>
      <dgm:t>
        <a:bodyPr/>
        <a:lstStyle/>
        <a:p>
          <a:endParaRPr lang="en-US"/>
        </a:p>
      </dgm:t>
    </dgm:pt>
    <dgm:pt modelId="{DADCC048-7EAA-4404-B61A-84BC5C403D36}">
      <dgm:prSet/>
      <dgm:spPr/>
      <dgm:t>
        <a:bodyPr/>
        <a:lstStyle/>
        <a:p>
          <a:r>
            <a:rPr lang="en-US"/>
            <a:t>Submit on time and complete and sign the bid submission register.</a:t>
          </a:r>
        </a:p>
      </dgm:t>
    </dgm:pt>
    <dgm:pt modelId="{EC29FE37-2C03-4801-A215-11B0B0FB2D7A}" type="parTrans" cxnId="{80344D9E-CB07-4822-AAEE-DC3CE1849A35}">
      <dgm:prSet/>
      <dgm:spPr/>
      <dgm:t>
        <a:bodyPr/>
        <a:lstStyle/>
        <a:p>
          <a:endParaRPr lang="en-US"/>
        </a:p>
      </dgm:t>
    </dgm:pt>
    <dgm:pt modelId="{F5FF2480-AF08-42D3-A10F-A731723A426B}" type="sibTrans" cxnId="{80344D9E-CB07-4822-AAEE-DC3CE1849A35}">
      <dgm:prSet/>
      <dgm:spPr/>
      <dgm:t>
        <a:bodyPr/>
        <a:lstStyle/>
        <a:p>
          <a:endParaRPr lang="en-US"/>
        </a:p>
      </dgm:t>
    </dgm:pt>
    <dgm:pt modelId="{293D774A-562F-4704-A565-0F534A83A5CD}">
      <dgm:prSet/>
      <dgm:spPr/>
      <dgm:t>
        <a:bodyPr/>
        <a:lstStyle/>
        <a:p>
          <a:r>
            <a:rPr lang="en-US"/>
            <a:t>Identify potential bidding partners and sub-contractors early</a:t>
          </a:r>
        </a:p>
      </dgm:t>
    </dgm:pt>
    <dgm:pt modelId="{95466B59-2677-462D-B339-0F1D24560F5F}" type="parTrans" cxnId="{70A28D2D-CACB-409F-B66E-9A70C2B2D4F8}">
      <dgm:prSet/>
      <dgm:spPr/>
      <dgm:t>
        <a:bodyPr/>
        <a:lstStyle/>
        <a:p>
          <a:endParaRPr lang="en-US"/>
        </a:p>
      </dgm:t>
    </dgm:pt>
    <dgm:pt modelId="{DC33B3F2-00C9-4E36-81E4-4035E0D3491F}" type="sibTrans" cxnId="{70A28D2D-CACB-409F-B66E-9A70C2B2D4F8}">
      <dgm:prSet/>
      <dgm:spPr/>
      <dgm:t>
        <a:bodyPr/>
        <a:lstStyle/>
        <a:p>
          <a:endParaRPr lang="en-US"/>
        </a:p>
      </dgm:t>
    </dgm:pt>
    <dgm:pt modelId="{62A03EC6-942B-41A9-8014-ED14FA1608AE}">
      <dgm:prSet/>
      <dgm:spPr/>
      <dgm:t>
        <a:bodyPr/>
        <a:lstStyle/>
        <a:p>
          <a:r>
            <a:rPr lang="en-US"/>
            <a:t>Respond precisely to technical specifications</a:t>
          </a:r>
        </a:p>
      </dgm:t>
    </dgm:pt>
    <dgm:pt modelId="{3B2A190B-961E-4DE6-B911-1F0B6E4CF83D}" type="parTrans" cxnId="{935D1F39-220E-4913-A893-9DCD4016746F}">
      <dgm:prSet/>
      <dgm:spPr/>
      <dgm:t>
        <a:bodyPr/>
        <a:lstStyle/>
        <a:p>
          <a:endParaRPr lang="en-US"/>
        </a:p>
      </dgm:t>
    </dgm:pt>
    <dgm:pt modelId="{73232278-BD4B-41B3-9D77-17E311F664B5}" type="sibTrans" cxnId="{935D1F39-220E-4913-A893-9DCD4016746F}">
      <dgm:prSet/>
      <dgm:spPr/>
      <dgm:t>
        <a:bodyPr/>
        <a:lstStyle/>
        <a:p>
          <a:endParaRPr lang="en-US"/>
        </a:p>
      </dgm:t>
    </dgm:pt>
    <dgm:pt modelId="{D8D35C38-34CB-40DD-82C6-97FF7776324C}" type="pres">
      <dgm:prSet presAssocID="{BFACFB2D-4243-4913-A12B-76CD61513BDB}" presName="linear" presStyleCnt="0">
        <dgm:presLayoutVars>
          <dgm:animLvl val="lvl"/>
          <dgm:resizeHandles val="exact"/>
        </dgm:presLayoutVars>
      </dgm:prSet>
      <dgm:spPr/>
    </dgm:pt>
    <dgm:pt modelId="{FC7F213B-18DE-4D51-A8E7-DC32ECF44CA5}" type="pres">
      <dgm:prSet presAssocID="{CBB814D9-40E1-4E5A-B6D9-2767A8AC677B}" presName="parentText" presStyleLbl="node1" presStyleIdx="0" presStyleCnt="1">
        <dgm:presLayoutVars>
          <dgm:chMax val="0"/>
          <dgm:bulletEnabled val="1"/>
        </dgm:presLayoutVars>
      </dgm:prSet>
      <dgm:spPr/>
    </dgm:pt>
    <dgm:pt modelId="{DDD822E0-34B2-4302-BDD9-E1B08977E36F}" type="pres">
      <dgm:prSet presAssocID="{CBB814D9-40E1-4E5A-B6D9-2767A8AC677B}" presName="childText" presStyleLbl="revTx" presStyleIdx="0" presStyleCnt="1">
        <dgm:presLayoutVars>
          <dgm:bulletEnabled val="1"/>
        </dgm:presLayoutVars>
      </dgm:prSet>
      <dgm:spPr/>
    </dgm:pt>
  </dgm:ptLst>
  <dgm:cxnLst>
    <dgm:cxn modelId="{F0600607-78B5-4A05-906E-409D1E2BE6E4}" type="presOf" srcId="{62A03EC6-942B-41A9-8014-ED14FA1608AE}" destId="{DDD822E0-34B2-4302-BDD9-E1B08977E36F}" srcOrd="0" destOrd="9" presId="urn:microsoft.com/office/officeart/2005/8/layout/vList2"/>
    <dgm:cxn modelId="{C573E109-83AB-4BA4-B6BD-EEB6DE3CFDCA}" type="presOf" srcId="{DADCC048-7EAA-4404-B61A-84BC5C403D36}" destId="{DDD822E0-34B2-4302-BDD9-E1B08977E36F}" srcOrd="0" destOrd="7" presId="urn:microsoft.com/office/officeart/2005/8/layout/vList2"/>
    <dgm:cxn modelId="{144E3814-D993-4809-A21C-5759A1BD5AC7}" srcId="{CBB814D9-40E1-4E5A-B6D9-2767A8AC677B}" destId="{BCA21692-A381-4AB0-B944-0D3489FECA9B}" srcOrd="4" destOrd="0" parTransId="{348D5B7E-29BA-4314-8C67-A6CBCD77216E}" sibTransId="{660208DF-D177-41AB-A08D-0B794AC61619}"/>
    <dgm:cxn modelId="{823D261F-5649-4F72-98B9-BCA7A70DBAA6}" type="presOf" srcId="{EEDDB4EA-B198-4F47-8AB0-95388C305A57}" destId="{DDD822E0-34B2-4302-BDD9-E1B08977E36F}" srcOrd="0" destOrd="0" presId="urn:microsoft.com/office/officeart/2005/8/layout/vList2"/>
    <dgm:cxn modelId="{70A28D2D-CACB-409F-B66E-9A70C2B2D4F8}" srcId="{CBB814D9-40E1-4E5A-B6D9-2767A8AC677B}" destId="{293D774A-562F-4704-A565-0F534A83A5CD}" srcOrd="8" destOrd="0" parTransId="{95466B59-2677-462D-B339-0F1D24560F5F}" sibTransId="{DC33B3F2-00C9-4E36-81E4-4035E0D3491F}"/>
    <dgm:cxn modelId="{935D1F39-220E-4913-A893-9DCD4016746F}" srcId="{CBB814D9-40E1-4E5A-B6D9-2767A8AC677B}" destId="{62A03EC6-942B-41A9-8014-ED14FA1608AE}" srcOrd="9" destOrd="0" parTransId="{3B2A190B-961E-4DE6-B911-1F0B6E4CF83D}" sibTransId="{73232278-BD4B-41B3-9D77-17E311F664B5}"/>
    <dgm:cxn modelId="{36E3993F-6631-4D2F-B636-C84C29706F7D}" srcId="{BFACFB2D-4243-4913-A12B-76CD61513BDB}" destId="{CBB814D9-40E1-4E5A-B6D9-2767A8AC677B}" srcOrd="0" destOrd="0" parTransId="{17FF77F3-D007-4AE1-9BFF-8348E8AE9920}" sibTransId="{43A8C9FA-0FCA-4C2C-B6DC-2018E3B9A656}"/>
    <dgm:cxn modelId="{A0BFF140-164E-49EC-9180-CA12E70FD305}" type="presOf" srcId="{9387EE86-A34D-4FCB-960F-FF7D047FEB5D}" destId="{DDD822E0-34B2-4302-BDD9-E1B08977E36F}" srcOrd="0" destOrd="6" presId="urn:microsoft.com/office/officeart/2005/8/layout/vList2"/>
    <dgm:cxn modelId="{117DBA62-0838-403B-95E0-9CE001F4FA60}" srcId="{CBB814D9-40E1-4E5A-B6D9-2767A8AC677B}" destId="{6AC5020B-5744-40BD-9AAE-088FAA25920F}" srcOrd="2" destOrd="0" parTransId="{7FBBB8B2-E475-4761-921C-729CB4D2E953}" sibTransId="{D55BEAA3-E7F5-4D7E-AD47-844B2F1D4690}"/>
    <dgm:cxn modelId="{8AE59464-43E3-4198-A5F1-FEC20E7CC4CA}" srcId="{CBB814D9-40E1-4E5A-B6D9-2767A8AC677B}" destId="{9387EE86-A34D-4FCB-960F-FF7D047FEB5D}" srcOrd="6" destOrd="0" parTransId="{08696261-B5BD-45A3-A6FA-6A7A650E6F45}" sibTransId="{F3441E76-6120-42D1-BD9A-0F702B40C59C}"/>
    <dgm:cxn modelId="{ACA0E764-085E-45B1-91EB-618C212537FF}" srcId="{CBB814D9-40E1-4E5A-B6D9-2767A8AC677B}" destId="{1DAFA946-2BDE-4DE0-9E65-C25615106EA2}" srcOrd="5" destOrd="0" parTransId="{AC7D9E69-6AA7-4E6E-AEB4-9369E7129924}" sibTransId="{881F8B5D-9451-4FD7-A71F-7AC132C31D70}"/>
    <dgm:cxn modelId="{DFB4E946-D0BE-4A0A-B976-21AB2FD39910}" srcId="{CBB814D9-40E1-4E5A-B6D9-2767A8AC677B}" destId="{2B408430-B7EB-4E4D-8255-F3CAEBEE5D40}" srcOrd="1" destOrd="0" parTransId="{B1E12ECD-3732-4999-B221-C842DDD75ED8}" sibTransId="{828BEE1F-281C-4C18-B92A-50B4B2B314CB}"/>
    <dgm:cxn modelId="{50A1B967-8967-4AA4-803C-6D498D0C0A71}" type="presOf" srcId="{6AC5020B-5744-40BD-9AAE-088FAA25920F}" destId="{DDD822E0-34B2-4302-BDD9-E1B08977E36F}" srcOrd="0" destOrd="2" presId="urn:microsoft.com/office/officeart/2005/8/layout/vList2"/>
    <dgm:cxn modelId="{E4E7CD67-DE71-43C0-BFDB-65BB38EC4BFA}" type="presOf" srcId="{1DAFA946-2BDE-4DE0-9E65-C25615106EA2}" destId="{DDD822E0-34B2-4302-BDD9-E1B08977E36F}" srcOrd="0" destOrd="5" presId="urn:microsoft.com/office/officeart/2005/8/layout/vList2"/>
    <dgm:cxn modelId="{DD1AE46A-0CA9-433F-BA26-435697466C93}" type="presOf" srcId="{2B408430-B7EB-4E4D-8255-F3CAEBEE5D40}" destId="{DDD822E0-34B2-4302-BDD9-E1B08977E36F}" srcOrd="0" destOrd="1" presId="urn:microsoft.com/office/officeart/2005/8/layout/vList2"/>
    <dgm:cxn modelId="{5D4FC64C-3776-4BB7-843B-FAC77482FF4B}" type="presOf" srcId="{293D774A-562F-4704-A565-0F534A83A5CD}" destId="{DDD822E0-34B2-4302-BDD9-E1B08977E36F}" srcOrd="0" destOrd="8" presId="urn:microsoft.com/office/officeart/2005/8/layout/vList2"/>
    <dgm:cxn modelId="{E1937556-EF7C-4EC7-A0A5-5689AF58A2AC}" type="presOf" srcId="{BFACFB2D-4243-4913-A12B-76CD61513BDB}" destId="{D8D35C38-34CB-40DD-82C6-97FF7776324C}" srcOrd="0" destOrd="0" presId="urn:microsoft.com/office/officeart/2005/8/layout/vList2"/>
    <dgm:cxn modelId="{4AD08556-97A5-49F2-BF1F-571FDFF58F0B}" srcId="{CBB814D9-40E1-4E5A-B6D9-2767A8AC677B}" destId="{8D452DAB-F517-45D6-8A3E-1AB2E95CDD30}" srcOrd="3" destOrd="0" parTransId="{8A04487D-ADBD-4D2C-9DEF-9A573B85B4A0}" sibTransId="{BD5A3F69-A0CA-4B9C-92F3-A85047DB1515}"/>
    <dgm:cxn modelId="{92C2C558-9B3B-4979-A7F8-944D4B64D570}" type="presOf" srcId="{BCA21692-A381-4AB0-B944-0D3489FECA9B}" destId="{DDD822E0-34B2-4302-BDD9-E1B08977E36F}" srcOrd="0" destOrd="4" presId="urn:microsoft.com/office/officeart/2005/8/layout/vList2"/>
    <dgm:cxn modelId="{80344D9E-CB07-4822-AAEE-DC3CE1849A35}" srcId="{CBB814D9-40E1-4E5A-B6D9-2767A8AC677B}" destId="{DADCC048-7EAA-4404-B61A-84BC5C403D36}" srcOrd="7" destOrd="0" parTransId="{EC29FE37-2C03-4801-A215-11B0B0FB2D7A}" sibTransId="{F5FF2480-AF08-42D3-A10F-A731723A426B}"/>
    <dgm:cxn modelId="{3EE2C69F-07EE-4470-909F-BB7D098CDF0D}" type="presOf" srcId="{CBB814D9-40E1-4E5A-B6D9-2767A8AC677B}" destId="{FC7F213B-18DE-4D51-A8E7-DC32ECF44CA5}" srcOrd="0" destOrd="0" presId="urn:microsoft.com/office/officeart/2005/8/layout/vList2"/>
    <dgm:cxn modelId="{B3420DED-2DED-4284-A136-07CF68F6E0A0}" type="presOf" srcId="{8D452DAB-F517-45D6-8A3E-1AB2E95CDD30}" destId="{DDD822E0-34B2-4302-BDD9-E1B08977E36F}" srcOrd="0" destOrd="3" presId="urn:microsoft.com/office/officeart/2005/8/layout/vList2"/>
    <dgm:cxn modelId="{213955FF-153B-4FF1-BADC-748AD26C7E41}" srcId="{CBB814D9-40E1-4E5A-B6D9-2767A8AC677B}" destId="{EEDDB4EA-B198-4F47-8AB0-95388C305A57}" srcOrd="0" destOrd="0" parTransId="{A5F42AFC-01D2-4D15-A40D-6176EA6F79B9}" sibTransId="{7916AD0D-49BE-478D-9D81-E8513EDCDD16}"/>
    <dgm:cxn modelId="{E87859C3-3ACC-4DED-B366-AE7B54C01EA6}" type="presParOf" srcId="{D8D35C38-34CB-40DD-82C6-97FF7776324C}" destId="{FC7F213B-18DE-4D51-A8E7-DC32ECF44CA5}" srcOrd="0" destOrd="0" presId="urn:microsoft.com/office/officeart/2005/8/layout/vList2"/>
    <dgm:cxn modelId="{C01BF328-CE95-4E06-9044-1ABAC00EAE4B}" type="presParOf" srcId="{D8D35C38-34CB-40DD-82C6-97FF7776324C}" destId="{DDD822E0-34B2-4302-BDD9-E1B08977E36F}"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61547ED-E292-4EE1-92E8-588D152A9FFF}">
      <dsp:nvSpPr>
        <dsp:cNvPr id="0" name=""/>
        <dsp:cNvSpPr/>
      </dsp:nvSpPr>
      <dsp:spPr>
        <a:xfrm>
          <a:off x="0" y="0"/>
          <a:ext cx="8412480" cy="957294"/>
        </a:xfrm>
        <a:prstGeom prst="roundRect">
          <a:avLst>
            <a:gd name="adj" fmla="val 1000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ZW" sz="1400" kern="1200"/>
            <a:t>The Zimbabwe Development Bank (ZDB) was set up in </a:t>
          </a:r>
          <a:r>
            <a:rPr lang="en-ZW" sz="1400" b="1" kern="1200"/>
            <a:t>1983</a:t>
          </a:r>
          <a:r>
            <a:rPr lang="en-ZW" sz="1400" kern="1200"/>
            <a:t> with a mandate to mobilise internal and external resources to support economic development in all sectors.</a:t>
          </a:r>
          <a:endParaRPr lang="en-US" sz="1400" kern="1200"/>
        </a:p>
      </dsp:txBody>
      <dsp:txXfrm>
        <a:off x="28038" y="28038"/>
        <a:ext cx="7298593" cy="901218"/>
      </dsp:txXfrm>
    </dsp:sp>
    <dsp:sp modelId="{70B65A92-BC75-4D40-B6FF-6D2D2A7CBBB7}">
      <dsp:nvSpPr>
        <dsp:cNvPr id="0" name=""/>
        <dsp:cNvSpPr/>
      </dsp:nvSpPr>
      <dsp:spPr>
        <a:xfrm>
          <a:off x="704545" y="1131347"/>
          <a:ext cx="8412480" cy="957294"/>
        </a:xfrm>
        <a:prstGeom prst="roundRect">
          <a:avLst>
            <a:gd name="adj" fmla="val 10000"/>
          </a:avLst>
        </a:prstGeom>
        <a:solidFill>
          <a:schemeClr val="accent5">
            <a:hueOff val="1594791"/>
            <a:satOff val="-14144"/>
            <a:lumOff val="6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ZW" sz="1400" kern="1200"/>
            <a:t>The absence of a Development Finance Institution (DFI) that focused on infrastructure development prompted the Government of Zimbabwe to transition the ZDB to the Infrastructure Development Bank of Zimbabwe (IDBZ) on the </a:t>
          </a:r>
          <a:r>
            <a:rPr lang="en-ZW" sz="1400" b="1" kern="1200"/>
            <a:t>31st of August 2005</a:t>
          </a:r>
          <a:r>
            <a:rPr lang="en-ZW" sz="1400" kern="1200"/>
            <a:t>, which took over the assets and liabilities of the ZDB.</a:t>
          </a:r>
          <a:endParaRPr lang="en-US" sz="1400" kern="1200"/>
        </a:p>
      </dsp:txBody>
      <dsp:txXfrm>
        <a:off x="732583" y="1159385"/>
        <a:ext cx="7029617" cy="901218"/>
      </dsp:txXfrm>
    </dsp:sp>
    <dsp:sp modelId="{F1AD9079-08D1-4818-B1AB-8BDB09B538D5}">
      <dsp:nvSpPr>
        <dsp:cNvPr id="0" name=""/>
        <dsp:cNvSpPr/>
      </dsp:nvSpPr>
      <dsp:spPr>
        <a:xfrm>
          <a:off x="1398574" y="2262695"/>
          <a:ext cx="8412480" cy="957294"/>
        </a:xfrm>
        <a:prstGeom prst="roundRect">
          <a:avLst>
            <a:gd name="adj" fmla="val 10000"/>
          </a:avLst>
        </a:prstGeom>
        <a:solidFill>
          <a:schemeClr val="accent5">
            <a:hueOff val="3189583"/>
            <a:satOff val="-28287"/>
            <a:lumOff val="1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IDBZ expanded its scope beyond just infrastructure development and renamed to Infrastructure And Development Bank of Zimbabwe on </a:t>
          </a:r>
          <a:r>
            <a:rPr lang="en-US" sz="1400" b="1" kern="1200"/>
            <a:t>1 January 2024.</a:t>
          </a:r>
          <a:r>
            <a:rPr lang="en-US" sz="1400" kern="1200"/>
            <a:t> The renaming reflects the now broader mandate incorporating infrastructure and same time promoting developmental financing across all sectors of the economy.</a:t>
          </a:r>
        </a:p>
      </dsp:txBody>
      <dsp:txXfrm>
        <a:off x="1426612" y="2290733"/>
        <a:ext cx="7040133" cy="901218"/>
      </dsp:txXfrm>
    </dsp:sp>
    <dsp:sp modelId="{65079694-A81B-4B1E-B6FD-1BCCD8419A4B}">
      <dsp:nvSpPr>
        <dsp:cNvPr id="0" name=""/>
        <dsp:cNvSpPr/>
      </dsp:nvSpPr>
      <dsp:spPr>
        <a:xfrm>
          <a:off x="2103119" y="3394043"/>
          <a:ext cx="8412480" cy="957294"/>
        </a:xfrm>
        <a:prstGeom prst="roundRect">
          <a:avLst>
            <a:gd name="adj" fmla="val 10000"/>
          </a:avLst>
        </a:prstGeom>
        <a:solidFill>
          <a:schemeClr val="accent5">
            <a:hueOff val="4784374"/>
            <a:satOff val="-42431"/>
            <a:lumOff val="19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l" defTabSz="622300">
            <a:lnSpc>
              <a:spcPct val="90000"/>
            </a:lnSpc>
            <a:spcBef>
              <a:spcPct val="0"/>
            </a:spcBef>
            <a:spcAft>
              <a:spcPct val="35000"/>
            </a:spcAft>
            <a:buNone/>
          </a:pPr>
          <a:r>
            <a:rPr lang="en-US" sz="1400" kern="1200"/>
            <a:t>The IDBZ headquartered in Harare at 99 Gamal Abdel Nasser Road (Formerly Rotten Row). It has a sub-office in Harare and two regional offices in Bulawayo and Masvingo.</a:t>
          </a:r>
        </a:p>
      </dsp:txBody>
      <dsp:txXfrm>
        <a:off x="2131157" y="3422081"/>
        <a:ext cx="7029617" cy="901218"/>
      </dsp:txXfrm>
    </dsp:sp>
    <dsp:sp modelId="{4EDCC24A-D045-464B-BF69-3BAF41531E69}">
      <dsp:nvSpPr>
        <dsp:cNvPr id="0" name=""/>
        <dsp:cNvSpPr/>
      </dsp:nvSpPr>
      <dsp:spPr>
        <a:xfrm>
          <a:off x="7790238" y="733200"/>
          <a:ext cx="622241" cy="622241"/>
        </a:xfrm>
        <a:prstGeom prst="downArrow">
          <a:avLst>
            <a:gd name="adj1" fmla="val 55000"/>
            <a:gd name="adj2" fmla="val 45000"/>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7930242" y="733200"/>
        <a:ext cx="342233" cy="468236"/>
      </dsp:txXfrm>
    </dsp:sp>
    <dsp:sp modelId="{FF3C784A-0B98-41B0-BDEA-9DEF3EA71F85}">
      <dsp:nvSpPr>
        <dsp:cNvPr id="0" name=""/>
        <dsp:cNvSpPr/>
      </dsp:nvSpPr>
      <dsp:spPr>
        <a:xfrm>
          <a:off x="8494783" y="1864548"/>
          <a:ext cx="622241" cy="622241"/>
        </a:xfrm>
        <a:prstGeom prst="downArrow">
          <a:avLst>
            <a:gd name="adj1" fmla="val 55000"/>
            <a:gd name="adj2" fmla="val 45000"/>
          </a:avLst>
        </a:prstGeom>
        <a:solidFill>
          <a:schemeClr val="accent5">
            <a:tint val="40000"/>
            <a:alpha val="90000"/>
            <a:hueOff val="2536335"/>
            <a:satOff val="-16623"/>
            <a:lumOff val="2299"/>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8634787" y="1864548"/>
        <a:ext cx="342233" cy="468236"/>
      </dsp:txXfrm>
    </dsp:sp>
    <dsp:sp modelId="{B04E96BB-B3D2-42DC-973D-925CABD5619D}">
      <dsp:nvSpPr>
        <dsp:cNvPr id="0" name=""/>
        <dsp:cNvSpPr/>
      </dsp:nvSpPr>
      <dsp:spPr>
        <a:xfrm>
          <a:off x="9188813" y="2995896"/>
          <a:ext cx="622241" cy="622241"/>
        </a:xfrm>
        <a:prstGeom prst="downArrow">
          <a:avLst>
            <a:gd name="adj1" fmla="val 55000"/>
            <a:gd name="adj2" fmla="val 45000"/>
          </a:avLst>
        </a:prstGeom>
        <a:solidFill>
          <a:schemeClr val="accent5">
            <a:tint val="40000"/>
            <a:alpha val="90000"/>
            <a:hueOff val="5072671"/>
            <a:satOff val="-33245"/>
            <a:lumOff val="4598"/>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5560" tIns="35560" rIns="35560" bIns="35560" numCol="1" spcCol="1270" anchor="ctr" anchorCtr="0">
          <a:noAutofit/>
        </a:bodyPr>
        <a:lstStyle/>
        <a:p>
          <a:pPr marL="0" lvl="0" indent="0" algn="ctr" defTabSz="1244600">
            <a:lnSpc>
              <a:spcPct val="90000"/>
            </a:lnSpc>
            <a:spcBef>
              <a:spcPct val="0"/>
            </a:spcBef>
            <a:spcAft>
              <a:spcPct val="35000"/>
            </a:spcAft>
            <a:buNone/>
          </a:pPr>
          <a:endParaRPr lang="en-US" sz="2800" kern="1200"/>
        </a:p>
      </dsp:txBody>
      <dsp:txXfrm>
        <a:off x="9328817" y="2995896"/>
        <a:ext cx="342233" cy="46823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22356A-CC4F-4733-A48C-A40DCE52152C}">
      <dsp:nvSpPr>
        <dsp:cNvPr id="0" name=""/>
        <dsp:cNvSpPr/>
      </dsp:nvSpPr>
      <dsp:spPr>
        <a:xfrm>
          <a:off x="0" y="2124"/>
          <a:ext cx="105156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A83D238-B375-4CAD-BF84-D98F31D6E707}">
      <dsp:nvSpPr>
        <dsp:cNvPr id="0" name=""/>
        <dsp:cNvSpPr/>
      </dsp:nvSpPr>
      <dsp:spPr>
        <a:xfrm>
          <a:off x="0" y="2124"/>
          <a:ext cx="2103120" cy="43470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8110" tIns="118110" rIns="118110" bIns="118110" numCol="1" spcCol="1270" anchor="t" anchorCtr="0">
          <a:noAutofit/>
        </a:bodyPr>
        <a:lstStyle/>
        <a:p>
          <a:pPr marL="0" lvl="0" indent="0" algn="l" defTabSz="1377950">
            <a:lnSpc>
              <a:spcPct val="90000"/>
            </a:lnSpc>
            <a:spcBef>
              <a:spcPct val="0"/>
            </a:spcBef>
            <a:spcAft>
              <a:spcPct val="35000"/>
            </a:spcAft>
            <a:buNone/>
          </a:pPr>
          <a:r>
            <a:rPr lang="en-US" sz="3100" b="1" kern="1200"/>
            <a:t>How To Prepare and Win (Consulting Services)</a:t>
          </a:r>
          <a:r>
            <a:rPr lang="en-US" sz="3100" kern="1200"/>
            <a:t> </a:t>
          </a:r>
        </a:p>
      </dsp:txBody>
      <dsp:txXfrm>
        <a:off x="0" y="2124"/>
        <a:ext cx="2103120" cy="4347088"/>
      </dsp:txXfrm>
    </dsp:sp>
    <dsp:sp modelId="{E631375D-B05E-4904-B8F2-0A5EB80D896B}">
      <dsp:nvSpPr>
        <dsp:cNvPr id="0" name=""/>
        <dsp:cNvSpPr/>
      </dsp:nvSpPr>
      <dsp:spPr>
        <a:xfrm>
          <a:off x="2260854" y="19291"/>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5720" tIns="45720" rIns="45720" bIns="45720" numCol="1" spcCol="1270" anchor="t" anchorCtr="0">
          <a:noAutofit/>
        </a:bodyPr>
        <a:lstStyle/>
        <a:p>
          <a:pPr marL="0" lvl="0" indent="0" algn="l" defTabSz="533400">
            <a:lnSpc>
              <a:spcPct val="90000"/>
            </a:lnSpc>
            <a:spcBef>
              <a:spcPct val="0"/>
            </a:spcBef>
            <a:spcAft>
              <a:spcPct val="35000"/>
            </a:spcAft>
            <a:buNone/>
          </a:pPr>
          <a:r>
            <a:rPr lang="en-US" sz="1200" kern="1200" dirty="0">
              <a:latin typeface="Cambria" panose="02040503050406030204" pitchFamily="18" charset="0"/>
              <a:ea typeface="Cambria" panose="02040503050406030204" pitchFamily="18" charset="0"/>
            </a:rPr>
            <a:t>Refer to “Consultants’ Role in Appendix 3, Procedures, Procurement And Employment Of Consultants By Borrowers Under IDBZ-Funded Projects, 11 August 2016.</a:t>
          </a:r>
        </a:p>
      </dsp:txBody>
      <dsp:txXfrm>
        <a:off x="2260854" y="19291"/>
        <a:ext cx="8254746" cy="343330"/>
      </dsp:txXfrm>
    </dsp:sp>
    <dsp:sp modelId="{9E0BF054-C968-4F87-8826-A03C4F1766FA}">
      <dsp:nvSpPr>
        <dsp:cNvPr id="0" name=""/>
        <dsp:cNvSpPr/>
      </dsp:nvSpPr>
      <dsp:spPr>
        <a:xfrm>
          <a:off x="2103120" y="362622"/>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63A91EF-8ED7-4485-9C0B-7B526B03517A}">
      <dsp:nvSpPr>
        <dsp:cNvPr id="0" name=""/>
        <dsp:cNvSpPr/>
      </dsp:nvSpPr>
      <dsp:spPr>
        <a:xfrm>
          <a:off x="2260854" y="379788"/>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Identify partnering firm and key experts early</a:t>
          </a:r>
        </a:p>
      </dsp:txBody>
      <dsp:txXfrm>
        <a:off x="2260854" y="379788"/>
        <a:ext cx="8254746" cy="343330"/>
      </dsp:txXfrm>
    </dsp:sp>
    <dsp:sp modelId="{7BEEB91F-A6E6-4A29-A8B0-9446154CBB38}">
      <dsp:nvSpPr>
        <dsp:cNvPr id="0" name=""/>
        <dsp:cNvSpPr/>
      </dsp:nvSpPr>
      <dsp:spPr>
        <a:xfrm>
          <a:off x="2103120" y="72311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51DCD2-4395-4F40-B2AB-1F1A61797ED8}">
      <dsp:nvSpPr>
        <dsp:cNvPr id="0" name=""/>
        <dsp:cNvSpPr/>
      </dsp:nvSpPr>
      <dsp:spPr>
        <a:xfrm>
          <a:off x="2260854" y="740286"/>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Express Interest promptly</a:t>
          </a:r>
        </a:p>
      </dsp:txBody>
      <dsp:txXfrm>
        <a:off x="2260854" y="740286"/>
        <a:ext cx="8254746" cy="343330"/>
      </dsp:txXfrm>
    </dsp:sp>
    <dsp:sp modelId="{4BE18492-29DB-4678-A46F-32B1C57FFAB9}">
      <dsp:nvSpPr>
        <dsp:cNvPr id="0" name=""/>
        <dsp:cNvSpPr/>
      </dsp:nvSpPr>
      <dsp:spPr>
        <a:xfrm>
          <a:off x="2103120" y="108361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116DD83-17D2-47F6-907C-7024E6D9BC8E}">
      <dsp:nvSpPr>
        <dsp:cNvPr id="0" name=""/>
        <dsp:cNvSpPr/>
      </dsp:nvSpPr>
      <dsp:spPr>
        <a:xfrm>
          <a:off x="2260854" y="1100783"/>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Pre-proposal visit</a:t>
          </a:r>
        </a:p>
      </dsp:txBody>
      <dsp:txXfrm>
        <a:off x="2260854" y="1100783"/>
        <a:ext cx="8254746" cy="343330"/>
      </dsp:txXfrm>
    </dsp:sp>
    <dsp:sp modelId="{120773FF-4E60-444A-9EDF-D361936E5D75}">
      <dsp:nvSpPr>
        <dsp:cNvPr id="0" name=""/>
        <dsp:cNvSpPr/>
      </dsp:nvSpPr>
      <dsp:spPr>
        <a:xfrm>
          <a:off x="2103120" y="1444114"/>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58FCE7E-DED7-4AFA-A569-7FB1376B4060}">
      <dsp:nvSpPr>
        <dsp:cNvPr id="0" name=""/>
        <dsp:cNvSpPr/>
      </dsp:nvSpPr>
      <dsp:spPr>
        <a:xfrm>
          <a:off x="2260854" y="1461280"/>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Address the Terms of Reference (TOR) clearly, comprehensively</a:t>
          </a:r>
        </a:p>
      </dsp:txBody>
      <dsp:txXfrm>
        <a:off x="2260854" y="1461280"/>
        <a:ext cx="8254746" cy="343330"/>
      </dsp:txXfrm>
    </dsp:sp>
    <dsp:sp modelId="{56B216E5-0024-4785-B098-A691E53B42DC}">
      <dsp:nvSpPr>
        <dsp:cNvPr id="0" name=""/>
        <dsp:cNvSpPr/>
      </dsp:nvSpPr>
      <dsp:spPr>
        <a:xfrm>
          <a:off x="2103120" y="1804611"/>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163BBD5-AF72-42B1-AE3A-F363E27B2D96}">
      <dsp:nvSpPr>
        <dsp:cNvPr id="0" name=""/>
        <dsp:cNvSpPr/>
      </dsp:nvSpPr>
      <dsp:spPr>
        <a:xfrm>
          <a:off x="2260854" y="1821778"/>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Emphasize innovative technical solutions</a:t>
          </a:r>
        </a:p>
      </dsp:txBody>
      <dsp:txXfrm>
        <a:off x="2260854" y="1821778"/>
        <a:ext cx="8254746" cy="343330"/>
      </dsp:txXfrm>
    </dsp:sp>
    <dsp:sp modelId="{F9A6C1C5-9A3C-4ECE-97FC-85FEFBDF2DCF}">
      <dsp:nvSpPr>
        <dsp:cNvPr id="0" name=""/>
        <dsp:cNvSpPr/>
      </dsp:nvSpPr>
      <dsp:spPr>
        <a:xfrm>
          <a:off x="2103120" y="2165109"/>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23A8117-533F-4E0F-A493-7CFE700EDF41}">
      <dsp:nvSpPr>
        <dsp:cNvPr id="0" name=""/>
        <dsp:cNvSpPr/>
      </dsp:nvSpPr>
      <dsp:spPr>
        <a:xfrm>
          <a:off x="2260854" y="2182275"/>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Qualified Consultants in Key Staff positions: Strong Team Composition and Team Assignments</a:t>
          </a:r>
        </a:p>
      </dsp:txBody>
      <dsp:txXfrm>
        <a:off x="2260854" y="2182275"/>
        <a:ext cx="8254746" cy="343330"/>
      </dsp:txXfrm>
    </dsp:sp>
    <dsp:sp modelId="{17A5C011-4045-49E0-9E74-027C3DA470B8}">
      <dsp:nvSpPr>
        <dsp:cNvPr id="0" name=""/>
        <dsp:cNvSpPr/>
      </dsp:nvSpPr>
      <dsp:spPr>
        <a:xfrm>
          <a:off x="2103120" y="252560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E72EBD5-C39A-489C-B1DD-1651B5598957}">
      <dsp:nvSpPr>
        <dsp:cNvPr id="0" name=""/>
        <dsp:cNvSpPr/>
      </dsp:nvSpPr>
      <dsp:spPr>
        <a:xfrm>
          <a:off x="2260854" y="2542772"/>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Strong Organisational Structure</a:t>
          </a:r>
        </a:p>
      </dsp:txBody>
      <dsp:txXfrm>
        <a:off x="2260854" y="2542772"/>
        <a:ext cx="8254746" cy="343330"/>
      </dsp:txXfrm>
    </dsp:sp>
    <dsp:sp modelId="{95E7AB13-AF40-452E-B10D-FFE432942771}">
      <dsp:nvSpPr>
        <dsp:cNvPr id="0" name=""/>
        <dsp:cNvSpPr/>
      </dsp:nvSpPr>
      <dsp:spPr>
        <a:xfrm>
          <a:off x="2103120" y="288610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DAF3CAA-AF12-40E6-B9B7-EBD9C99532F6}">
      <dsp:nvSpPr>
        <dsp:cNvPr id="0" name=""/>
        <dsp:cNvSpPr/>
      </dsp:nvSpPr>
      <dsp:spPr>
        <a:xfrm>
          <a:off x="2260854" y="2903270"/>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Refer to relevant technical and regional experience</a:t>
          </a:r>
        </a:p>
      </dsp:txBody>
      <dsp:txXfrm>
        <a:off x="2260854" y="2903270"/>
        <a:ext cx="8254746" cy="343330"/>
      </dsp:txXfrm>
    </dsp:sp>
    <dsp:sp modelId="{FD19D771-1C68-4A86-8388-B18990951A38}">
      <dsp:nvSpPr>
        <dsp:cNvPr id="0" name=""/>
        <dsp:cNvSpPr/>
      </dsp:nvSpPr>
      <dsp:spPr>
        <a:xfrm>
          <a:off x="2103120" y="3246601"/>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D5E65F2-E3DE-4470-B8C8-C8A0FB89AF9D}">
      <dsp:nvSpPr>
        <dsp:cNvPr id="0" name=""/>
        <dsp:cNvSpPr/>
      </dsp:nvSpPr>
      <dsp:spPr>
        <a:xfrm>
          <a:off x="2260854" y="3263767"/>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Do not vary the Standard RFP forms provided in the document</a:t>
          </a:r>
        </a:p>
      </dsp:txBody>
      <dsp:txXfrm>
        <a:off x="2260854" y="3263767"/>
        <a:ext cx="8254746" cy="343330"/>
      </dsp:txXfrm>
    </dsp:sp>
    <dsp:sp modelId="{3FFE3E10-78DE-4320-B441-98EF86B9C976}">
      <dsp:nvSpPr>
        <dsp:cNvPr id="0" name=""/>
        <dsp:cNvSpPr/>
      </dsp:nvSpPr>
      <dsp:spPr>
        <a:xfrm>
          <a:off x="2103120" y="3607098"/>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AE79A1E-85E5-45F2-8369-83A48AD61696}">
      <dsp:nvSpPr>
        <dsp:cNvPr id="0" name=""/>
        <dsp:cNvSpPr/>
      </dsp:nvSpPr>
      <dsp:spPr>
        <a:xfrm>
          <a:off x="2260854" y="3624265"/>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Carefully prepared and easy to evaluate proposals will score high: use charts, diagrams, color etc.</a:t>
          </a:r>
        </a:p>
      </dsp:txBody>
      <dsp:txXfrm>
        <a:off x="2260854" y="3624265"/>
        <a:ext cx="8254746" cy="343330"/>
      </dsp:txXfrm>
    </dsp:sp>
    <dsp:sp modelId="{14C16EB1-CBC4-4782-9E85-F066AA4C57EA}">
      <dsp:nvSpPr>
        <dsp:cNvPr id="0" name=""/>
        <dsp:cNvSpPr/>
      </dsp:nvSpPr>
      <dsp:spPr>
        <a:xfrm>
          <a:off x="2103120" y="3967596"/>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4A09A73-6D9C-45A8-B961-79CDCB4F4AFB}">
      <dsp:nvSpPr>
        <dsp:cNvPr id="0" name=""/>
        <dsp:cNvSpPr/>
      </dsp:nvSpPr>
      <dsp:spPr>
        <a:xfrm>
          <a:off x="2260854" y="3984762"/>
          <a:ext cx="8254746" cy="34333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3340" tIns="53340" rIns="53340" bIns="53340" numCol="1" spcCol="1270" anchor="t" anchorCtr="0">
          <a:noAutofit/>
        </a:bodyPr>
        <a:lstStyle/>
        <a:p>
          <a:pPr marL="0" lvl="0" indent="0" algn="l" defTabSz="622300">
            <a:lnSpc>
              <a:spcPct val="90000"/>
            </a:lnSpc>
            <a:spcBef>
              <a:spcPct val="0"/>
            </a:spcBef>
            <a:spcAft>
              <a:spcPct val="35000"/>
            </a:spcAft>
            <a:buNone/>
          </a:pPr>
          <a:r>
            <a:rPr lang="en-US" sz="1400" kern="1200" dirty="0">
              <a:latin typeface="Cambria" panose="02040503050406030204" pitchFamily="18" charset="0"/>
              <a:ea typeface="Cambria" panose="02040503050406030204" pitchFamily="18" charset="0"/>
            </a:rPr>
            <a:t>Provide all the required key experts and non-key experts</a:t>
          </a:r>
        </a:p>
      </dsp:txBody>
      <dsp:txXfrm>
        <a:off x="2260854" y="3984762"/>
        <a:ext cx="8254746" cy="343330"/>
      </dsp:txXfrm>
    </dsp:sp>
    <dsp:sp modelId="{571E394F-60AA-48F7-8F1F-51FAA2E61E62}">
      <dsp:nvSpPr>
        <dsp:cNvPr id="0" name=""/>
        <dsp:cNvSpPr/>
      </dsp:nvSpPr>
      <dsp:spPr>
        <a:xfrm>
          <a:off x="2103120" y="4328093"/>
          <a:ext cx="8412480"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1B11089-A1B9-46FF-B399-C9BCFA5F6BDB}">
      <dsp:nvSpPr>
        <dsp:cNvPr id="0" name=""/>
        <dsp:cNvSpPr/>
      </dsp:nvSpPr>
      <dsp:spPr>
        <a:xfrm>
          <a:off x="19142" y="689224"/>
          <a:ext cx="1116580" cy="111658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A19B75A-3CF2-41BE-966A-E4908E92B4CD}">
      <dsp:nvSpPr>
        <dsp:cNvPr id="0" name=""/>
        <dsp:cNvSpPr/>
      </dsp:nvSpPr>
      <dsp:spPr>
        <a:xfrm>
          <a:off x="253624" y="923706"/>
          <a:ext cx="647616" cy="64761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32B9050-8063-4568-8349-A5C11DF71300}">
      <dsp:nvSpPr>
        <dsp:cNvPr id="0" name=""/>
        <dsp:cNvSpPr/>
      </dsp:nvSpPr>
      <dsp:spPr>
        <a:xfrm>
          <a:off x="1374990" y="689224"/>
          <a:ext cx="2631939" cy="111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u="sng" kern="1200"/>
            <a:t>Partnerships</a:t>
          </a:r>
          <a:endParaRPr lang="en-US" sz="2400" kern="1200"/>
        </a:p>
      </dsp:txBody>
      <dsp:txXfrm>
        <a:off x="1374990" y="689224"/>
        <a:ext cx="2631939" cy="1116580"/>
      </dsp:txXfrm>
    </dsp:sp>
    <dsp:sp modelId="{0E988936-923F-4458-8A79-A81CDE78EEFF}">
      <dsp:nvSpPr>
        <dsp:cNvPr id="0" name=""/>
        <dsp:cNvSpPr/>
      </dsp:nvSpPr>
      <dsp:spPr>
        <a:xfrm>
          <a:off x="3291674" y="882002"/>
          <a:ext cx="672829" cy="695875"/>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011E21-75D8-4173-AD38-9E2F01B6851A}">
      <dsp:nvSpPr>
        <dsp:cNvPr id="0" name=""/>
        <dsp:cNvSpPr/>
      </dsp:nvSpPr>
      <dsp:spPr>
        <a:xfrm flipH="1" flipV="1">
          <a:off x="5002606" y="940645"/>
          <a:ext cx="729715" cy="613739"/>
        </a:xfrm>
        <a:prstGeom prst="rect">
          <a:avLst/>
        </a:prstGeom>
        <a:solidFill>
          <a:schemeClr val="bg1">
            <a:hueOff val="0"/>
            <a:satOff val="0"/>
            <a:lumOff val="0"/>
            <a:alphaOff val="0"/>
          </a:schemeClr>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4F8C8E7-4925-49E7-B4FA-8EC60D715771}">
      <dsp:nvSpPr>
        <dsp:cNvPr id="0" name=""/>
        <dsp:cNvSpPr/>
      </dsp:nvSpPr>
      <dsp:spPr>
        <a:xfrm>
          <a:off x="4465525" y="136785"/>
          <a:ext cx="6030932" cy="222145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just" defTabSz="889000">
            <a:lnSpc>
              <a:spcPct val="90000"/>
            </a:lnSpc>
            <a:spcBef>
              <a:spcPct val="0"/>
            </a:spcBef>
            <a:spcAft>
              <a:spcPct val="35000"/>
            </a:spcAft>
            <a:buNone/>
          </a:pPr>
          <a:r>
            <a:rPr lang="en-US" sz="2000" kern="1200" dirty="0"/>
            <a:t>A consortium is not the same as a Joint Venture.  JV's should be jointly and severally liable for the contract implementation.  In this regard and given the nature of the procurement of goods, the establishment of JV's is not too appropriate for supply of goods.  The suppliers should carefully review the qualification requirements before the bid’s preparation and bidding and if they have some questions to ask the purchaser for clarifications.</a:t>
          </a:r>
          <a:r>
            <a:rPr lang="en-US" sz="1800" kern="1200" dirty="0"/>
            <a:t> </a:t>
          </a:r>
        </a:p>
      </dsp:txBody>
      <dsp:txXfrm>
        <a:off x="4465525" y="136785"/>
        <a:ext cx="6030932" cy="2221459"/>
      </dsp:txXfrm>
    </dsp:sp>
    <dsp:sp modelId="{016E0CDE-E05A-4DAC-92B5-3E5872430CBA}">
      <dsp:nvSpPr>
        <dsp:cNvPr id="0" name=""/>
        <dsp:cNvSpPr/>
      </dsp:nvSpPr>
      <dsp:spPr>
        <a:xfrm>
          <a:off x="4" y="2796517"/>
          <a:ext cx="1116580" cy="111658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E9DF41-7235-43AE-A6F6-961E213DDE4D}">
      <dsp:nvSpPr>
        <dsp:cNvPr id="0" name=""/>
        <dsp:cNvSpPr/>
      </dsp:nvSpPr>
      <dsp:spPr>
        <a:xfrm>
          <a:off x="253624" y="3332454"/>
          <a:ext cx="647616" cy="64761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F6F9C3-F737-41ED-BB87-59E83C254AD8}">
      <dsp:nvSpPr>
        <dsp:cNvPr id="0" name=""/>
        <dsp:cNvSpPr/>
      </dsp:nvSpPr>
      <dsp:spPr>
        <a:xfrm>
          <a:off x="1355856" y="2796517"/>
          <a:ext cx="2631939" cy="111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90000"/>
            </a:lnSpc>
            <a:spcBef>
              <a:spcPct val="0"/>
            </a:spcBef>
            <a:spcAft>
              <a:spcPct val="35000"/>
            </a:spcAft>
            <a:buNone/>
          </a:pPr>
          <a:r>
            <a:rPr lang="en-US" sz="2400" u="sng" kern="1200"/>
            <a:t>Bank guarantees</a:t>
          </a:r>
          <a:endParaRPr lang="en-US" sz="2400" kern="1200"/>
        </a:p>
      </dsp:txBody>
      <dsp:txXfrm>
        <a:off x="1355856" y="2796517"/>
        <a:ext cx="2631939" cy="1116580"/>
      </dsp:txXfrm>
    </dsp:sp>
    <dsp:sp modelId="{7E1FBF1D-E150-4038-9D25-59DEF74C38E2}">
      <dsp:nvSpPr>
        <dsp:cNvPr id="0" name=""/>
        <dsp:cNvSpPr/>
      </dsp:nvSpPr>
      <dsp:spPr>
        <a:xfrm>
          <a:off x="3532500" y="3122129"/>
          <a:ext cx="703713" cy="693988"/>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E213F88-8F1E-47FD-B19D-EB7C9806A8F5}">
      <dsp:nvSpPr>
        <dsp:cNvPr id="0" name=""/>
        <dsp:cNvSpPr/>
      </dsp:nvSpPr>
      <dsp:spPr>
        <a:xfrm>
          <a:off x="4778593" y="3332454"/>
          <a:ext cx="647616" cy="64761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90CBD3A-E0C5-4BB6-8FC4-07D83384448E}">
      <dsp:nvSpPr>
        <dsp:cNvPr id="0" name=""/>
        <dsp:cNvSpPr/>
      </dsp:nvSpPr>
      <dsp:spPr>
        <a:xfrm>
          <a:off x="4446391" y="2796517"/>
          <a:ext cx="5500806" cy="11165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7F7F7F">
                  <a:hueOff val="0"/>
                  <a:satOff val="0"/>
                  <a:lumOff val="0"/>
                  <a:alphaOff val="0"/>
                </a:srgbClr>
              </a:solidFill>
              <a:latin typeface="Calibri" panose="020F0502020204030204"/>
              <a:ea typeface="+mn-ea"/>
              <a:cs typeface="+mn-cs"/>
            </a:rPr>
            <a:t>The format of the Guarantees (Bid Bond / Security, Performance Bond/ Security, Retention Bond/ Security etc.) shall be in accordance with the standard bidding documents</a:t>
          </a:r>
        </a:p>
      </dsp:txBody>
      <dsp:txXfrm>
        <a:off x="4446391" y="2796517"/>
        <a:ext cx="5500806" cy="11165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9CE06C-7E45-44DB-83BD-246D430A97D1}">
      <dsp:nvSpPr>
        <dsp:cNvPr id="0" name=""/>
        <dsp:cNvSpPr/>
      </dsp:nvSpPr>
      <dsp:spPr>
        <a:xfrm>
          <a:off x="0" y="740866"/>
          <a:ext cx="4762080" cy="13677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7D5A8-30A5-4C57-BF21-B630E6C68405}">
      <dsp:nvSpPr>
        <dsp:cNvPr id="0" name=""/>
        <dsp:cNvSpPr/>
      </dsp:nvSpPr>
      <dsp:spPr>
        <a:xfrm>
          <a:off x="413745" y="1048610"/>
          <a:ext cx="752264" cy="75226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042BB71-64C6-4040-9BDE-1591FCC2598D}">
      <dsp:nvSpPr>
        <dsp:cNvPr id="0" name=""/>
        <dsp:cNvSpPr/>
      </dsp:nvSpPr>
      <dsp:spPr>
        <a:xfrm>
          <a:off x="1579755" y="740866"/>
          <a:ext cx="3182324" cy="1367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54" tIns="144754" rIns="144754" bIns="144754" numCol="1" spcCol="1270" anchor="ctr" anchorCtr="0">
          <a:noAutofit/>
        </a:bodyPr>
        <a:lstStyle/>
        <a:p>
          <a:pPr marL="0" lvl="0" indent="0" algn="l" defTabSz="755650">
            <a:lnSpc>
              <a:spcPct val="100000"/>
            </a:lnSpc>
            <a:spcBef>
              <a:spcPct val="0"/>
            </a:spcBef>
            <a:spcAft>
              <a:spcPct val="35000"/>
            </a:spcAft>
            <a:buNone/>
          </a:pPr>
          <a:r>
            <a:rPr lang="en-US" sz="1700" kern="1200"/>
            <a:t>Parties to a tendering process are expected to observe highest ethical standards</a:t>
          </a:r>
        </a:p>
      </dsp:txBody>
      <dsp:txXfrm>
        <a:off x="1579755" y="740866"/>
        <a:ext cx="3182324" cy="1367753"/>
      </dsp:txXfrm>
    </dsp:sp>
    <dsp:sp modelId="{5C8FE29C-A6D3-4C03-B788-5E1B97CBA9FA}">
      <dsp:nvSpPr>
        <dsp:cNvPr id="0" name=""/>
        <dsp:cNvSpPr/>
      </dsp:nvSpPr>
      <dsp:spPr>
        <a:xfrm>
          <a:off x="0" y="2450558"/>
          <a:ext cx="4762080" cy="1367753"/>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C04488-FCD1-41DA-AEA0-9A78790B4085}">
      <dsp:nvSpPr>
        <dsp:cNvPr id="0" name=""/>
        <dsp:cNvSpPr/>
      </dsp:nvSpPr>
      <dsp:spPr>
        <a:xfrm>
          <a:off x="413745" y="2758302"/>
          <a:ext cx="752264" cy="75226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1430D9A-CABA-4F75-A70E-08A94D8D77C1}">
      <dsp:nvSpPr>
        <dsp:cNvPr id="0" name=""/>
        <dsp:cNvSpPr/>
      </dsp:nvSpPr>
      <dsp:spPr>
        <a:xfrm>
          <a:off x="1579755" y="2450558"/>
          <a:ext cx="3182324" cy="136775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54" tIns="144754" rIns="144754" bIns="144754" numCol="1" spcCol="1270" anchor="ctr" anchorCtr="0">
          <a:noAutofit/>
        </a:bodyPr>
        <a:lstStyle/>
        <a:p>
          <a:pPr marL="0" lvl="0" indent="0" algn="l" defTabSz="755650">
            <a:lnSpc>
              <a:spcPct val="100000"/>
            </a:lnSpc>
            <a:spcBef>
              <a:spcPct val="0"/>
            </a:spcBef>
            <a:spcAft>
              <a:spcPct val="35000"/>
            </a:spcAft>
            <a:buNone/>
          </a:pPr>
          <a:r>
            <a:rPr lang="en-US" sz="1700" kern="1200"/>
            <a:t>The IDBZ reserves the right to audit bidder or firm’s accounts including records of the contract</a:t>
          </a:r>
        </a:p>
      </dsp:txBody>
      <dsp:txXfrm>
        <a:off x="1579755" y="2450558"/>
        <a:ext cx="3182324" cy="136775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1A6114-ECCD-4409-B68C-4EC01A6F3363}">
      <dsp:nvSpPr>
        <dsp:cNvPr id="0" name=""/>
        <dsp:cNvSpPr/>
      </dsp:nvSpPr>
      <dsp:spPr>
        <a:xfrm rot="16200000">
          <a:off x="-2314" y="1485327"/>
          <a:ext cx="2525313" cy="2229447"/>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a:t>Mis-procurement</a:t>
          </a:r>
        </a:p>
      </dsp:txBody>
      <dsp:txXfrm rot="5400000">
        <a:off x="145620" y="1968722"/>
        <a:ext cx="1839294" cy="1262657"/>
      </dsp:txXfrm>
    </dsp:sp>
    <dsp:sp modelId="{6005D9EC-87C3-48E9-A593-428AE2E1F88F}">
      <dsp:nvSpPr>
        <dsp:cNvPr id="0" name=""/>
        <dsp:cNvSpPr/>
      </dsp:nvSpPr>
      <dsp:spPr>
        <a:xfrm rot="5400000">
          <a:off x="2188291" y="1004487"/>
          <a:ext cx="3505056" cy="3150968"/>
        </a:xfrm>
        <a:prstGeom prst="downArrow">
          <a:avLst>
            <a:gd name="adj1" fmla="val 50000"/>
            <a:gd name="adj2" fmla="val 35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2456" tIns="92456" rIns="92456" bIns="92456" numCol="1" spcCol="1270" anchor="ctr" anchorCtr="0">
          <a:noAutofit/>
        </a:bodyPr>
        <a:lstStyle/>
        <a:p>
          <a:pPr marL="0" lvl="0" indent="0" algn="ctr" defTabSz="577850">
            <a:lnSpc>
              <a:spcPct val="90000"/>
            </a:lnSpc>
            <a:spcBef>
              <a:spcPct val="0"/>
            </a:spcBef>
            <a:spcAft>
              <a:spcPct val="35000"/>
            </a:spcAft>
            <a:buNone/>
          </a:pPr>
          <a:r>
            <a:rPr lang="en-US" sz="1300" kern="1200" dirty="0"/>
            <a:t>The Bank does not finance expenditures under a contract for goods, works, or services if the Bank concludes that such contract involves the engagement of a representative of the Borrower, or a recipient of any part of the Loan proceeds, in fraud and corruption.</a:t>
          </a:r>
        </a:p>
      </dsp:txBody>
      <dsp:txXfrm rot="-5400000">
        <a:off x="2916755" y="1703707"/>
        <a:ext cx="2599549" cy="175252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8B319D-F27F-4051-93E8-6A75C141671D}">
      <dsp:nvSpPr>
        <dsp:cNvPr id="0" name=""/>
        <dsp:cNvSpPr/>
      </dsp:nvSpPr>
      <dsp:spPr>
        <a:xfrm>
          <a:off x="0" y="47698"/>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u="sng" kern="1200"/>
            <a:t>Corrupt Practice</a:t>
          </a:r>
          <a:endParaRPr lang="en-US" sz="1000" kern="1200"/>
        </a:p>
      </dsp:txBody>
      <dsp:txXfrm>
        <a:off x="19392" y="67090"/>
        <a:ext cx="5306939" cy="358467"/>
      </dsp:txXfrm>
    </dsp:sp>
    <dsp:sp modelId="{8640A1AB-FC7A-4C6D-B77B-5E2CE6A2E08D}">
      <dsp:nvSpPr>
        <dsp:cNvPr id="0" name=""/>
        <dsp:cNvSpPr/>
      </dsp:nvSpPr>
      <dsp:spPr>
        <a:xfrm>
          <a:off x="0" y="473750"/>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Offering, giving, receiving, or soliciting, directly or indirectly, of anything of value to influence improperly the actions of another party. </a:t>
          </a:r>
        </a:p>
      </dsp:txBody>
      <dsp:txXfrm>
        <a:off x="19392" y="493142"/>
        <a:ext cx="5306939" cy="358467"/>
      </dsp:txXfrm>
    </dsp:sp>
    <dsp:sp modelId="{FB83D886-2912-4F47-96D8-480F3308FFA6}">
      <dsp:nvSpPr>
        <dsp:cNvPr id="0" name=""/>
        <dsp:cNvSpPr/>
      </dsp:nvSpPr>
      <dsp:spPr>
        <a:xfrm>
          <a:off x="0" y="899801"/>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u="sng" kern="1200"/>
            <a:t>Fraudulent Practice</a:t>
          </a:r>
          <a:endParaRPr lang="en-US" sz="1000" kern="1200"/>
        </a:p>
      </dsp:txBody>
      <dsp:txXfrm>
        <a:off x="19392" y="919193"/>
        <a:ext cx="5306939" cy="358467"/>
      </dsp:txXfrm>
    </dsp:sp>
    <dsp:sp modelId="{89E6B736-B28C-4656-867F-9552319AED52}">
      <dsp:nvSpPr>
        <dsp:cNvPr id="0" name=""/>
        <dsp:cNvSpPr/>
      </dsp:nvSpPr>
      <dsp:spPr>
        <a:xfrm>
          <a:off x="0" y="1325853"/>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Any act or omission, including a misrepresentation, that knowingly or recklessly misleads, or attempts to mislead, a party to obtain a financial or other benefit or to avoid an obligation.</a:t>
          </a:r>
        </a:p>
      </dsp:txBody>
      <dsp:txXfrm>
        <a:off x="19392" y="1345245"/>
        <a:ext cx="5306939" cy="358467"/>
      </dsp:txXfrm>
    </dsp:sp>
    <dsp:sp modelId="{CD47FF7C-4103-4404-BA04-9B6870250070}">
      <dsp:nvSpPr>
        <dsp:cNvPr id="0" name=""/>
        <dsp:cNvSpPr/>
      </dsp:nvSpPr>
      <dsp:spPr>
        <a:xfrm>
          <a:off x="0" y="1751904"/>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u="sng" kern="1200"/>
            <a:t>Collusive Practice</a:t>
          </a:r>
          <a:endParaRPr lang="en-US" sz="1000" kern="1200"/>
        </a:p>
      </dsp:txBody>
      <dsp:txXfrm>
        <a:off x="19392" y="1771296"/>
        <a:ext cx="5306939" cy="358467"/>
      </dsp:txXfrm>
    </dsp:sp>
    <dsp:sp modelId="{A105E8FA-98FE-4D69-8AC9-FD3BF69336D8}">
      <dsp:nvSpPr>
        <dsp:cNvPr id="0" name=""/>
        <dsp:cNvSpPr/>
      </dsp:nvSpPr>
      <dsp:spPr>
        <a:xfrm>
          <a:off x="0" y="2177956"/>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An arrangement between two or more parties designed to achieve an improper purpose, including to influence improperly the actions of another party.</a:t>
          </a:r>
        </a:p>
      </dsp:txBody>
      <dsp:txXfrm>
        <a:off x="19392" y="2197348"/>
        <a:ext cx="5306939" cy="358467"/>
      </dsp:txXfrm>
    </dsp:sp>
    <dsp:sp modelId="{B42DFD91-1521-469E-945F-50EF4E12F4A4}">
      <dsp:nvSpPr>
        <dsp:cNvPr id="0" name=""/>
        <dsp:cNvSpPr/>
      </dsp:nvSpPr>
      <dsp:spPr>
        <a:xfrm>
          <a:off x="0" y="2604007"/>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u="sng" kern="1200"/>
            <a:t>Coercive Practice</a:t>
          </a:r>
          <a:endParaRPr lang="en-US" sz="1000" kern="1200"/>
        </a:p>
      </dsp:txBody>
      <dsp:txXfrm>
        <a:off x="19392" y="2623399"/>
        <a:ext cx="5306939" cy="358467"/>
      </dsp:txXfrm>
    </dsp:sp>
    <dsp:sp modelId="{15B46B55-C216-4644-9ED9-41BD063D5520}">
      <dsp:nvSpPr>
        <dsp:cNvPr id="0" name=""/>
        <dsp:cNvSpPr/>
      </dsp:nvSpPr>
      <dsp:spPr>
        <a:xfrm>
          <a:off x="0" y="3030059"/>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kern="1200"/>
            <a:t>is impairing or harming, or threatening to impair or harm, directly or indirectly, any party or the property of the party to influence improperly the actions of a party.</a:t>
          </a:r>
        </a:p>
      </dsp:txBody>
      <dsp:txXfrm>
        <a:off x="19392" y="3049451"/>
        <a:ext cx="5306939" cy="358467"/>
      </dsp:txXfrm>
    </dsp:sp>
    <dsp:sp modelId="{62B4A7CC-92AC-4306-B7D1-3C74EBC90D4D}">
      <dsp:nvSpPr>
        <dsp:cNvPr id="0" name=""/>
        <dsp:cNvSpPr/>
      </dsp:nvSpPr>
      <dsp:spPr>
        <a:xfrm>
          <a:off x="0" y="3456110"/>
          <a:ext cx="5345723" cy="397251"/>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n-US" sz="1000" b="1" u="sng" kern="1200"/>
            <a:t>Obstructive Practice</a:t>
          </a:r>
          <a:endParaRPr lang="en-US" sz="1000" kern="1200"/>
        </a:p>
      </dsp:txBody>
      <dsp:txXfrm>
        <a:off x="19392" y="3475502"/>
        <a:ext cx="5306939" cy="358467"/>
      </dsp:txXfrm>
    </dsp:sp>
    <dsp:sp modelId="{033A7422-0E7E-4513-8230-88D34654CBCA}">
      <dsp:nvSpPr>
        <dsp:cNvPr id="0" name=""/>
        <dsp:cNvSpPr/>
      </dsp:nvSpPr>
      <dsp:spPr>
        <a:xfrm>
          <a:off x="0" y="3853362"/>
          <a:ext cx="5345723" cy="6106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9727" tIns="12700" rIns="71120" bIns="12700" numCol="1" spcCol="1270" anchor="t" anchorCtr="0">
          <a:noAutofit/>
        </a:bodyPr>
        <a:lstStyle/>
        <a:p>
          <a:pPr marL="57150" lvl="1" indent="-57150" algn="l" defTabSz="355600">
            <a:lnSpc>
              <a:spcPct val="90000"/>
            </a:lnSpc>
            <a:spcBef>
              <a:spcPct val="0"/>
            </a:spcBef>
            <a:spcAft>
              <a:spcPct val="20000"/>
            </a:spcAft>
            <a:buChar char="•"/>
          </a:pPr>
          <a:r>
            <a:rPr lang="en-US" sz="800" kern="1200"/>
            <a:t>deliberately destroying, falsifying, altering, or concealing of evidence material to the investigation or making false statements to investigators in order to materially impede a Bank investigation into allegations of a corrupt, fraudulent, coercive or collusive practice; and/or threatening, harassing or intimidating any party to prevent it from disclosing its knowledge of matters relevant to the investigation or from pursuing the investigation, or </a:t>
          </a:r>
        </a:p>
        <a:p>
          <a:pPr marL="57150" lvl="1" indent="-57150" algn="l" defTabSz="355600">
            <a:lnSpc>
              <a:spcPct val="90000"/>
            </a:lnSpc>
            <a:spcBef>
              <a:spcPct val="0"/>
            </a:spcBef>
            <a:spcAft>
              <a:spcPct val="20000"/>
            </a:spcAft>
            <a:buChar char="•"/>
          </a:pPr>
          <a:r>
            <a:rPr lang="en-US" sz="800" kern="1200"/>
            <a:t>acts intended to materially impede the exercise of the Bank’s inspection</a:t>
          </a:r>
        </a:p>
      </dsp:txBody>
      <dsp:txXfrm>
        <a:off x="0" y="3853362"/>
        <a:ext cx="5345723" cy="61065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03096A6-2A3A-445A-8C9E-9616278BE9A4}">
      <dsp:nvSpPr>
        <dsp:cNvPr id="0" name=""/>
        <dsp:cNvSpPr/>
      </dsp:nvSpPr>
      <dsp:spPr>
        <a:xfrm>
          <a:off x="0" y="90615"/>
          <a:ext cx="6900512" cy="527670"/>
        </a:xfrm>
        <a:prstGeom prst="round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International Competitive Bidding (ICB)</a:t>
          </a:r>
          <a:endParaRPr lang="en-US" sz="2200" kern="1200"/>
        </a:p>
      </dsp:txBody>
      <dsp:txXfrm>
        <a:off x="25759" y="116374"/>
        <a:ext cx="6848994" cy="476152"/>
      </dsp:txXfrm>
    </dsp:sp>
    <dsp:sp modelId="{1F84499D-7BA5-45DD-8205-549A408D5A81}">
      <dsp:nvSpPr>
        <dsp:cNvPr id="0" name=""/>
        <dsp:cNvSpPr/>
      </dsp:nvSpPr>
      <dsp:spPr>
        <a:xfrm>
          <a:off x="0" y="618285"/>
          <a:ext cx="6900512" cy="4827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19091"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The objective is to provide all eligible prospective bidders with timely and adequate notification of a Procuring Entity’s requirements and an equal opportunity to bid for the required goods, works, and non-consulting services.</a:t>
          </a:r>
        </a:p>
        <a:p>
          <a:pPr marL="171450" lvl="1" indent="-171450" algn="l" defTabSz="755650">
            <a:lnSpc>
              <a:spcPct val="90000"/>
            </a:lnSpc>
            <a:spcBef>
              <a:spcPct val="0"/>
            </a:spcBef>
            <a:spcAft>
              <a:spcPct val="20000"/>
            </a:spcAft>
            <a:buChar char="•"/>
          </a:pPr>
          <a:r>
            <a:rPr lang="en-US" sz="1700" kern="1200"/>
            <a:t>The most common types of contracts provide for payments on the basis of a lump-sum, unit prices, reimbursable cost-plus fees, or combinations thereof.</a:t>
          </a:r>
        </a:p>
        <a:p>
          <a:pPr marL="171450" lvl="1" indent="-171450" algn="l" defTabSz="755650">
            <a:lnSpc>
              <a:spcPct val="90000"/>
            </a:lnSpc>
            <a:spcBef>
              <a:spcPct val="0"/>
            </a:spcBef>
            <a:spcAft>
              <a:spcPct val="20000"/>
            </a:spcAft>
            <a:buChar char="•"/>
          </a:pPr>
          <a:r>
            <a:rPr lang="en-US" sz="1700" kern="1200"/>
            <a:t>Domestic Preference will apply to local companies and women-owned businesses.</a:t>
          </a:r>
        </a:p>
        <a:p>
          <a:pPr marL="171450" lvl="1" indent="-171450" algn="l" defTabSz="755650">
            <a:lnSpc>
              <a:spcPct val="90000"/>
            </a:lnSpc>
            <a:spcBef>
              <a:spcPct val="0"/>
            </a:spcBef>
            <a:spcAft>
              <a:spcPct val="20000"/>
            </a:spcAft>
            <a:buChar char="•"/>
          </a:pPr>
          <a:r>
            <a:rPr lang="en-US" sz="1700" kern="1200"/>
            <a:t>The Bank will arrange for publication of notice in</a:t>
          </a:r>
        </a:p>
        <a:p>
          <a:pPr marL="171450" lvl="1" indent="-171450" algn="l" defTabSz="755650">
            <a:lnSpc>
              <a:spcPct val="90000"/>
            </a:lnSpc>
            <a:spcBef>
              <a:spcPct val="0"/>
            </a:spcBef>
            <a:spcAft>
              <a:spcPct val="20000"/>
            </a:spcAft>
            <a:buChar char="•"/>
          </a:pPr>
          <a:r>
            <a:rPr lang="en-US" sz="1700" kern="1200"/>
            <a:t>Government Gazette </a:t>
          </a:r>
        </a:p>
        <a:p>
          <a:pPr marL="171450" lvl="1" indent="-171450" algn="l" defTabSz="755650">
            <a:lnSpc>
              <a:spcPct val="90000"/>
            </a:lnSpc>
            <a:spcBef>
              <a:spcPct val="0"/>
            </a:spcBef>
            <a:spcAft>
              <a:spcPct val="20000"/>
            </a:spcAft>
            <a:buChar char="•"/>
          </a:pPr>
          <a:r>
            <a:rPr lang="en-ZW" sz="1700" kern="1200"/>
            <a:t>at least one national newspaper of wide enough circulation to reach sufficient bidders to ensure effective competition</a:t>
          </a:r>
          <a:endParaRPr lang="en-US" sz="1700" kern="1200"/>
        </a:p>
        <a:p>
          <a:pPr marL="171450" lvl="1" indent="-171450" algn="l" defTabSz="755650">
            <a:lnSpc>
              <a:spcPct val="90000"/>
            </a:lnSpc>
            <a:spcBef>
              <a:spcPct val="0"/>
            </a:spcBef>
            <a:spcAft>
              <a:spcPct val="20000"/>
            </a:spcAft>
            <a:buChar char="•"/>
          </a:pPr>
          <a:r>
            <a:rPr lang="en-ZW" sz="1700" kern="1200"/>
            <a:t>at least two publications widely used for international trade</a:t>
          </a:r>
          <a:endParaRPr lang="en-US" sz="1700" kern="1200"/>
        </a:p>
        <a:p>
          <a:pPr marL="171450" lvl="1" indent="-171450" algn="l" defTabSz="755650">
            <a:lnSpc>
              <a:spcPct val="90000"/>
            </a:lnSpc>
            <a:spcBef>
              <a:spcPct val="0"/>
            </a:spcBef>
            <a:spcAft>
              <a:spcPct val="20000"/>
            </a:spcAft>
            <a:buChar char="•"/>
          </a:pPr>
          <a:r>
            <a:rPr lang="en-ZW" sz="1700" kern="1200"/>
            <a:t>or in other printed media with adequate circulation to attract foreign competitive bidders</a:t>
          </a:r>
          <a:endParaRPr lang="en-US" sz="1700" kern="1200"/>
        </a:p>
        <a:p>
          <a:pPr marL="171450" lvl="1" indent="-171450" algn="l" defTabSz="755650">
            <a:lnSpc>
              <a:spcPct val="90000"/>
            </a:lnSpc>
            <a:spcBef>
              <a:spcPct val="0"/>
            </a:spcBef>
            <a:spcAft>
              <a:spcPct val="20000"/>
            </a:spcAft>
            <a:buChar char="•"/>
          </a:pPr>
          <a:r>
            <a:rPr lang="en-ZW" sz="1700" kern="1200"/>
            <a:t>dgMarket online &amp; IDBZ website</a:t>
          </a:r>
          <a:endParaRPr lang="en-US" sz="1700" kern="1200"/>
        </a:p>
        <a:p>
          <a:pPr marL="171450" lvl="1" indent="-171450" algn="l" defTabSz="755650">
            <a:lnSpc>
              <a:spcPct val="90000"/>
            </a:lnSpc>
            <a:spcBef>
              <a:spcPct val="0"/>
            </a:spcBef>
            <a:spcAft>
              <a:spcPct val="20000"/>
            </a:spcAft>
            <a:buChar char="•"/>
          </a:pPr>
          <a:r>
            <a:rPr lang="en-US" sz="1700" kern="1200"/>
            <a:t>The contract is awarded to the lowest evaluated “responsive bid”</a:t>
          </a:r>
        </a:p>
      </dsp:txBody>
      <dsp:txXfrm>
        <a:off x="0" y="618285"/>
        <a:ext cx="6900512" cy="482724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0823A6-B19A-4AD0-8F62-44335809DE10}">
      <dsp:nvSpPr>
        <dsp:cNvPr id="0" name=""/>
        <dsp:cNvSpPr/>
      </dsp:nvSpPr>
      <dsp:spPr>
        <a:xfrm>
          <a:off x="1320"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120DD9E-96AA-416B-910F-0836521A0BA0}">
      <dsp:nvSpPr>
        <dsp:cNvPr id="0" name=""/>
        <dsp:cNvSpPr/>
      </dsp:nvSpPr>
      <dsp:spPr>
        <a:xfrm>
          <a:off x="516452"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b="1" u="sng" kern="1200"/>
            <a:t>Confidentiality</a:t>
          </a:r>
          <a:endParaRPr lang="en-US" sz="2000" kern="1200"/>
        </a:p>
      </dsp:txBody>
      <dsp:txXfrm>
        <a:off x="602678" y="725825"/>
        <a:ext cx="4463730" cy="2771523"/>
      </dsp:txXfrm>
    </dsp:sp>
    <dsp:sp modelId="{800E83D4-DC19-4E3A-B544-64376D461F1A}">
      <dsp:nvSpPr>
        <dsp:cNvPr id="0" name=""/>
        <dsp:cNvSpPr/>
      </dsp:nvSpPr>
      <dsp:spPr>
        <a:xfrm>
          <a:off x="5667765" y="150224"/>
          <a:ext cx="4636182" cy="2943975"/>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A8EBFD-0D33-439D-8E83-164CF6CB7F48}">
      <dsp:nvSpPr>
        <dsp:cNvPr id="0" name=""/>
        <dsp:cNvSpPr/>
      </dsp:nvSpPr>
      <dsp:spPr>
        <a:xfrm>
          <a:off x="6182897" y="639599"/>
          <a:ext cx="4636182" cy="294397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ZW" sz="2000" kern="1200"/>
            <a:t>After the public opening of bids, information relating to the examination, clarification, and evaluation of bids and recommendations concerning awards shall not be disclosed to bidders or other persons not officially concerned with this process until the publication of the award of contract.</a:t>
          </a:r>
          <a:endParaRPr lang="en-US" sz="2000" kern="1200"/>
        </a:p>
      </dsp:txBody>
      <dsp:txXfrm>
        <a:off x="6269123" y="725825"/>
        <a:ext cx="4463730" cy="2771523"/>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6A956DD-48BB-41BC-A744-7E791856CC2A}">
      <dsp:nvSpPr>
        <dsp:cNvPr id="0" name=""/>
        <dsp:cNvSpPr/>
      </dsp:nvSpPr>
      <dsp:spPr>
        <a:xfrm>
          <a:off x="1283" y="673807"/>
          <a:ext cx="5006206" cy="300372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Selection methods</a:t>
          </a:r>
          <a:endParaRPr lang="en-US" sz="2400" kern="1200"/>
        </a:p>
        <a:p>
          <a:pPr marL="171450" lvl="1" indent="-171450" algn="l" defTabSz="844550">
            <a:lnSpc>
              <a:spcPct val="90000"/>
            </a:lnSpc>
            <a:spcBef>
              <a:spcPct val="0"/>
            </a:spcBef>
            <a:spcAft>
              <a:spcPct val="15000"/>
            </a:spcAft>
            <a:buChar char="•"/>
          </a:pPr>
          <a:r>
            <a:rPr lang="en-US" sz="1900" kern="1200"/>
            <a:t>Quality- and Cost-Based Selection (QCBS)</a:t>
          </a:r>
        </a:p>
        <a:p>
          <a:pPr marL="171450" lvl="1" indent="-171450" algn="l" defTabSz="844550">
            <a:lnSpc>
              <a:spcPct val="90000"/>
            </a:lnSpc>
            <a:spcBef>
              <a:spcPct val="0"/>
            </a:spcBef>
            <a:spcAft>
              <a:spcPct val="15000"/>
            </a:spcAft>
            <a:buChar char="•"/>
          </a:pPr>
          <a:r>
            <a:rPr lang="en-US" sz="1900" kern="1200"/>
            <a:t>Quality-Based Selection (QBS)</a:t>
          </a:r>
        </a:p>
        <a:p>
          <a:pPr marL="171450" lvl="1" indent="-171450" algn="l" defTabSz="844550">
            <a:lnSpc>
              <a:spcPct val="90000"/>
            </a:lnSpc>
            <a:spcBef>
              <a:spcPct val="0"/>
            </a:spcBef>
            <a:spcAft>
              <a:spcPct val="15000"/>
            </a:spcAft>
            <a:buChar char="•"/>
          </a:pPr>
          <a:r>
            <a:rPr lang="en-US" sz="1900" kern="1200"/>
            <a:t>Fixed Budget (FBS)</a:t>
          </a:r>
        </a:p>
        <a:p>
          <a:pPr marL="171450" lvl="1" indent="-171450" algn="l" defTabSz="844550">
            <a:lnSpc>
              <a:spcPct val="90000"/>
            </a:lnSpc>
            <a:spcBef>
              <a:spcPct val="0"/>
            </a:spcBef>
            <a:spcAft>
              <a:spcPct val="15000"/>
            </a:spcAft>
            <a:buChar char="•"/>
          </a:pPr>
          <a:r>
            <a:rPr lang="en-US" sz="1900" kern="1200"/>
            <a:t>Least Cost Selection (LCS)</a:t>
          </a:r>
        </a:p>
        <a:p>
          <a:pPr marL="171450" lvl="1" indent="-171450" algn="l" defTabSz="844550">
            <a:lnSpc>
              <a:spcPct val="90000"/>
            </a:lnSpc>
            <a:spcBef>
              <a:spcPct val="0"/>
            </a:spcBef>
            <a:spcAft>
              <a:spcPct val="15000"/>
            </a:spcAft>
            <a:buChar char="•"/>
          </a:pPr>
          <a:r>
            <a:rPr lang="en-US" sz="1900" kern="1200"/>
            <a:t>Consultants’ Qualifications (CQS)</a:t>
          </a:r>
        </a:p>
        <a:p>
          <a:pPr marL="171450" lvl="1" indent="-171450" algn="l" defTabSz="844550">
            <a:lnSpc>
              <a:spcPct val="90000"/>
            </a:lnSpc>
            <a:spcBef>
              <a:spcPct val="0"/>
            </a:spcBef>
            <a:spcAft>
              <a:spcPct val="15000"/>
            </a:spcAft>
            <a:buChar char="•"/>
          </a:pPr>
          <a:r>
            <a:rPr lang="en-US" sz="1900" kern="1200"/>
            <a:t>Single Source Selection (SSS)</a:t>
          </a:r>
        </a:p>
      </dsp:txBody>
      <dsp:txXfrm>
        <a:off x="1283" y="673807"/>
        <a:ext cx="5006206" cy="3003723"/>
      </dsp:txXfrm>
    </dsp:sp>
    <dsp:sp modelId="{8E716FF1-E869-4D2B-9D3C-85F890F060D9}">
      <dsp:nvSpPr>
        <dsp:cNvPr id="0" name=""/>
        <dsp:cNvSpPr/>
      </dsp:nvSpPr>
      <dsp:spPr>
        <a:xfrm>
          <a:off x="5508110" y="673807"/>
          <a:ext cx="5006206" cy="3003723"/>
        </a:xfrm>
        <a:prstGeom prst="rect">
          <a:avLst/>
        </a:prstGeom>
        <a:solidFill>
          <a:schemeClr val="accent2">
            <a:hueOff val="-858419"/>
            <a:satOff val="8018"/>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b="1" kern="1200"/>
            <a:t>Short List</a:t>
          </a:r>
          <a:endParaRPr lang="en-US" sz="2400" kern="1200"/>
        </a:p>
        <a:p>
          <a:pPr marL="171450" lvl="1" indent="-171450" algn="l" defTabSz="844550">
            <a:lnSpc>
              <a:spcPct val="90000"/>
            </a:lnSpc>
            <a:spcBef>
              <a:spcPct val="0"/>
            </a:spcBef>
            <a:spcAft>
              <a:spcPct val="15000"/>
            </a:spcAft>
            <a:buChar char="•"/>
          </a:pPr>
          <a:r>
            <a:rPr lang="en-ZW" sz="1900" kern="1200"/>
            <a:t>short-list of not fewer than three (3) and not more than six (6) firms which are, </a:t>
          </a:r>
          <a:endParaRPr lang="en-US" sz="1900" kern="1200"/>
        </a:p>
        <a:p>
          <a:pPr marL="342900" lvl="2" indent="-171450" algn="l" defTabSz="844550">
            <a:lnSpc>
              <a:spcPct val="90000"/>
            </a:lnSpc>
            <a:spcBef>
              <a:spcPct val="0"/>
            </a:spcBef>
            <a:spcAft>
              <a:spcPct val="15000"/>
            </a:spcAft>
            <a:buChar char="•"/>
          </a:pPr>
          <a:r>
            <a:rPr lang="en-ZW" sz="1900" kern="1200"/>
            <a:t>of the same category and similar capacity and business objectives; and</a:t>
          </a:r>
          <a:endParaRPr lang="en-US" sz="1900" kern="1200"/>
        </a:p>
        <a:p>
          <a:pPr marL="342900" lvl="2" indent="-171450" algn="l" defTabSz="844550">
            <a:lnSpc>
              <a:spcPct val="90000"/>
            </a:lnSpc>
            <a:spcBef>
              <a:spcPct val="0"/>
            </a:spcBef>
            <a:spcAft>
              <a:spcPct val="15000"/>
            </a:spcAft>
            <a:buChar char="•"/>
          </a:pPr>
          <a:r>
            <a:rPr lang="en-ZW" sz="1900" kern="1200"/>
            <a:t>have the capacity to perform the required services;</a:t>
          </a:r>
          <a:endParaRPr lang="en-US" sz="1900" kern="1200"/>
        </a:p>
        <a:p>
          <a:pPr marL="171450" lvl="1" indent="-171450" algn="l" defTabSz="844550">
            <a:lnSpc>
              <a:spcPct val="90000"/>
            </a:lnSpc>
            <a:spcBef>
              <a:spcPct val="0"/>
            </a:spcBef>
            <a:spcAft>
              <a:spcPct val="15000"/>
            </a:spcAft>
            <a:buChar char="•"/>
          </a:pPr>
          <a:r>
            <a:rPr lang="en-ZW" sz="1900" kern="1200"/>
            <a:t>short-listed firms only will be issued with RFPs</a:t>
          </a:r>
          <a:endParaRPr lang="en-US" sz="1900" kern="1200"/>
        </a:p>
      </dsp:txBody>
      <dsp:txXfrm>
        <a:off x="5508110" y="673807"/>
        <a:ext cx="5006206" cy="300372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533C17C-BFBC-4517-95EF-DCF4EB49FAAD}">
      <dsp:nvSpPr>
        <dsp:cNvPr id="0" name=""/>
        <dsp:cNvSpPr/>
      </dsp:nvSpPr>
      <dsp:spPr>
        <a:xfrm>
          <a:off x="4713943" y="1928718"/>
          <a:ext cx="1053513" cy="91440"/>
        </a:xfrm>
        <a:custGeom>
          <a:avLst/>
          <a:gdLst/>
          <a:ahLst/>
          <a:cxnLst/>
          <a:rect l="0" t="0" r="0" b="0"/>
          <a:pathLst>
            <a:path>
              <a:moveTo>
                <a:pt x="0" y="45720"/>
              </a:moveTo>
              <a:lnTo>
                <a:pt x="1053513" y="45720"/>
              </a:lnTo>
            </a:path>
          </a:pathLst>
        </a:custGeom>
        <a:noFill/>
        <a:ln w="6350" cap="flat" cmpd="sng" algn="ctr">
          <a:solidFill>
            <a:schemeClr val="accent2">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13597" y="1969017"/>
        <a:ext cx="54205" cy="10841"/>
      </dsp:txXfrm>
    </dsp:sp>
    <dsp:sp modelId="{1CEF96E7-4FB7-4380-8C06-29B9C72AFFE3}">
      <dsp:nvSpPr>
        <dsp:cNvPr id="0" name=""/>
        <dsp:cNvSpPr/>
      </dsp:nvSpPr>
      <dsp:spPr>
        <a:xfrm>
          <a:off x="2207" y="560377"/>
          <a:ext cx="4713535" cy="2828121"/>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ctr" anchorCtr="0">
          <a:noAutofit/>
        </a:bodyPr>
        <a:lstStyle/>
        <a:p>
          <a:pPr marL="0" lvl="0" indent="0" algn="ctr" defTabSz="844550">
            <a:lnSpc>
              <a:spcPct val="90000"/>
            </a:lnSpc>
            <a:spcBef>
              <a:spcPct val="0"/>
            </a:spcBef>
            <a:spcAft>
              <a:spcPct val="35000"/>
            </a:spcAft>
            <a:buNone/>
          </a:pPr>
          <a:r>
            <a:rPr lang="en-US" sz="1900" b="1" kern="1200"/>
            <a:t>Statics On Recent Pre-Qualification Tender For Works (RFB) (Contd..)</a:t>
          </a:r>
          <a:endParaRPr lang="en-US" sz="1900" kern="1200"/>
        </a:p>
      </dsp:txBody>
      <dsp:txXfrm>
        <a:off x="2207" y="560377"/>
        <a:ext cx="4713535" cy="2828121"/>
      </dsp:txXfrm>
    </dsp:sp>
    <dsp:sp modelId="{3723723D-E346-49B5-AEB7-4A4831603A77}">
      <dsp:nvSpPr>
        <dsp:cNvPr id="0" name=""/>
        <dsp:cNvSpPr/>
      </dsp:nvSpPr>
      <dsp:spPr>
        <a:xfrm>
          <a:off x="5799856" y="560377"/>
          <a:ext cx="4713535" cy="2828121"/>
        </a:xfrm>
        <a:prstGeom prst="rect">
          <a:avLst/>
        </a:prstGeom>
        <a:solidFill>
          <a:schemeClr val="accent2">
            <a:hueOff val="-858419"/>
            <a:satOff val="8018"/>
            <a:lumOff val="176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30967" tIns="242441" rIns="230967" bIns="242441" numCol="1" spcCol="1270" anchor="t" anchorCtr="0">
          <a:noAutofit/>
        </a:bodyPr>
        <a:lstStyle/>
        <a:p>
          <a:pPr marL="0" lvl="0" indent="0" algn="l" defTabSz="844550">
            <a:lnSpc>
              <a:spcPct val="90000"/>
            </a:lnSpc>
            <a:spcBef>
              <a:spcPct val="0"/>
            </a:spcBef>
            <a:spcAft>
              <a:spcPct val="35000"/>
            </a:spcAft>
            <a:buNone/>
          </a:pPr>
          <a:r>
            <a:rPr lang="en-US" sz="1900" u="sng" kern="1200"/>
            <a:t>Results Summary</a:t>
          </a:r>
          <a:endParaRPr lang="en-US" sz="1900" kern="1200"/>
        </a:p>
        <a:p>
          <a:pPr marL="114300" lvl="1" indent="-114300" algn="l" defTabSz="666750">
            <a:lnSpc>
              <a:spcPct val="90000"/>
            </a:lnSpc>
            <a:spcBef>
              <a:spcPct val="0"/>
            </a:spcBef>
            <a:spcAft>
              <a:spcPct val="15000"/>
            </a:spcAft>
            <a:buChar char="•"/>
          </a:pPr>
          <a:r>
            <a:rPr lang="en-US" sz="1500" kern="1200"/>
            <a:t>Seventy-six (76) attended the Bid Conference Meeting </a:t>
          </a:r>
        </a:p>
        <a:p>
          <a:pPr marL="114300" lvl="1" indent="-114300" algn="l" defTabSz="666750">
            <a:lnSpc>
              <a:spcPct val="90000"/>
            </a:lnSpc>
            <a:spcBef>
              <a:spcPct val="0"/>
            </a:spcBef>
            <a:spcAft>
              <a:spcPct val="15000"/>
            </a:spcAft>
            <a:buChar char="•"/>
          </a:pPr>
          <a:r>
            <a:rPr lang="en-US" sz="1500" kern="1200"/>
            <a:t>Deadline for submissions extended by 4 working days</a:t>
          </a:r>
        </a:p>
        <a:p>
          <a:pPr marL="114300" lvl="1" indent="-114300" algn="l" defTabSz="666750">
            <a:lnSpc>
              <a:spcPct val="90000"/>
            </a:lnSpc>
            <a:spcBef>
              <a:spcPct val="0"/>
            </a:spcBef>
            <a:spcAft>
              <a:spcPct val="15000"/>
            </a:spcAft>
            <a:buChar char="•"/>
          </a:pPr>
          <a:r>
            <a:rPr lang="en-US" sz="1500" kern="1200"/>
            <a:t>Thirty-six (36) submitted bids by the closing deadline</a:t>
          </a:r>
        </a:p>
        <a:p>
          <a:pPr marL="114300" lvl="1" indent="-114300" algn="l" defTabSz="666750">
            <a:lnSpc>
              <a:spcPct val="90000"/>
            </a:lnSpc>
            <a:spcBef>
              <a:spcPct val="0"/>
            </a:spcBef>
            <a:spcAft>
              <a:spcPct val="15000"/>
            </a:spcAft>
            <a:buChar char="•"/>
          </a:pPr>
          <a:r>
            <a:rPr lang="en-US" sz="1500" kern="1200"/>
            <a:t>Fifteen (15) attended the Bid Opening meeting</a:t>
          </a:r>
        </a:p>
        <a:p>
          <a:pPr marL="114300" lvl="1" indent="-114300" algn="l" defTabSz="666750">
            <a:lnSpc>
              <a:spcPct val="90000"/>
            </a:lnSpc>
            <a:spcBef>
              <a:spcPct val="0"/>
            </a:spcBef>
            <a:spcAft>
              <a:spcPct val="15000"/>
            </a:spcAft>
            <a:buChar char="•"/>
          </a:pPr>
          <a:r>
            <a:rPr lang="en-US" sz="1500" kern="1200"/>
            <a:t>Three (3) submitted late bids (7-14 minutes late)</a:t>
          </a:r>
        </a:p>
        <a:p>
          <a:pPr marL="114300" lvl="1" indent="-114300" algn="l" defTabSz="666750">
            <a:lnSpc>
              <a:spcPct val="90000"/>
            </a:lnSpc>
            <a:spcBef>
              <a:spcPct val="0"/>
            </a:spcBef>
            <a:spcAft>
              <a:spcPct val="15000"/>
            </a:spcAft>
            <a:buChar char="•"/>
          </a:pPr>
          <a:r>
            <a:rPr lang="en-US" sz="1500" kern="1200"/>
            <a:t>Eight (8) Passed the Preliminary Examination Stage</a:t>
          </a:r>
        </a:p>
        <a:p>
          <a:pPr marL="114300" lvl="1" indent="-114300" algn="l" defTabSz="666750">
            <a:lnSpc>
              <a:spcPct val="90000"/>
            </a:lnSpc>
            <a:spcBef>
              <a:spcPct val="0"/>
            </a:spcBef>
            <a:spcAft>
              <a:spcPct val="15000"/>
            </a:spcAft>
            <a:buChar char="•"/>
          </a:pPr>
          <a:r>
            <a:rPr lang="en-US" sz="1500" kern="1200"/>
            <a:t>Six (6) Shortlisted</a:t>
          </a:r>
        </a:p>
      </dsp:txBody>
      <dsp:txXfrm>
        <a:off x="5799856" y="560377"/>
        <a:ext cx="4713535" cy="2828121"/>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7F213B-18DE-4D51-A8E7-DC32ECF44CA5}">
      <dsp:nvSpPr>
        <dsp:cNvPr id="0" name=""/>
        <dsp:cNvSpPr/>
      </dsp:nvSpPr>
      <dsp:spPr>
        <a:xfrm>
          <a:off x="0" y="90233"/>
          <a:ext cx="10515600" cy="52767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1" kern="1200"/>
            <a:t>How To Prepare and Win (Goods, Works &amp; Non-Consulting Services)</a:t>
          </a:r>
          <a:endParaRPr lang="en-US" sz="2200" kern="1200"/>
        </a:p>
      </dsp:txBody>
      <dsp:txXfrm>
        <a:off x="25759" y="115992"/>
        <a:ext cx="10464082" cy="476152"/>
      </dsp:txXfrm>
    </dsp:sp>
    <dsp:sp modelId="{DDD822E0-34B2-4302-BDD9-E1B08977E36F}">
      <dsp:nvSpPr>
        <dsp:cNvPr id="0" name=""/>
        <dsp:cNvSpPr/>
      </dsp:nvSpPr>
      <dsp:spPr>
        <a:xfrm>
          <a:off x="0" y="617904"/>
          <a:ext cx="10515600" cy="36432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3387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a:t>Refer to “Bidder’s Role” in Appendix 3, Procurement Procedures For Goods, Works, And Non-Consulting Services Under IDBZ- Funded Projects /Budgets, 11 August 2016.</a:t>
          </a:r>
        </a:p>
        <a:p>
          <a:pPr marL="171450" lvl="1" indent="-171450" algn="l" defTabSz="755650">
            <a:lnSpc>
              <a:spcPct val="90000"/>
            </a:lnSpc>
            <a:spcBef>
              <a:spcPct val="0"/>
            </a:spcBef>
            <a:spcAft>
              <a:spcPct val="20000"/>
            </a:spcAft>
            <a:buChar char="•"/>
          </a:pPr>
          <a:r>
            <a:rPr lang="en-US" sz="1700" kern="1200"/>
            <a:t>Study the Bidding Documents carefully and scrupulously.</a:t>
          </a:r>
        </a:p>
        <a:p>
          <a:pPr marL="171450" lvl="1" indent="-171450" algn="l" defTabSz="755650">
            <a:lnSpc>
              <a:spcPct val="90000"/>
            </a:lnSpc>
            <a:spcBef>
              <a:spcPct val="0"/>
            </a:spcBef>
            <a:spcAft>
              <a:spcPct val="20000"/>
            </a:spcAft>
            <a:buChar char="•"/>
          </a:pPr>
          <a:r>
            <a:rPr lang="en-US" sz="1700" kern="1200"/>
            <a:t>Critically review the documents to see if there is any ambiguity, omission, or internal contradiction, or any feature of specifications or other conditions which are unclear or appear discriminatory or restrictive.</a:t>
          </a:r>
        </a:p>
        <a:p>
          <a:pPr marL="171450" lvl="1" indent="-171450" algn="l" defTabSz="755650">
            <a:lnSpc>
              <a:spcPct val="90000"/>
            </a:lnSpc>
            <a:spcBef>
              <a:spcPct val="0"/>
            </a:spcBef>
            <a:spcAft>
              <a:spcPct val="20000"/>
            </a:spcAft>
            <a:buChar char="•"/>
          </a:pPr>
          <a:r>
            <a:rPr lang="en-US" sz="1700" kern="1200"/>
            <a:t>Seek clarification in writing within the stipulated timelines for doing so. If no response is received promptly, send copies of the communication to the Bank.</a:t>
          </a:r>
        </a:p>
        <a:p>
          <a:pPr marL="171450" lvl="1" indent="-171450" algn="l" defTabSz="755650">
            <a:lnSpc>
              <a:spcPct val="90000"/>
            </a:lnSpc>
            <a:spcBef>
              <a:spcPct val="0"/>
            </a:spcBef>
            <a:spcAft>
              <a:spcPct val="20000"/>
            </a:spcAft>
            <a:buChar char="•"/>
          </a:pPr>
          <a:r>
            <a:rPr lang="en-US" sz="1700" kern="1200"/>
            <a:t>Address to IDBZ Head Procurement Management unit, copy to </a:t>
          </a:r>
          <a:r>
            <a:rPr lang="en-US" sz="1700" u="sng" kern="1200">
              <a:hlinkClick xmlns:r="http://schemas.openxmlformats.org/officeDocument/2006/relationships" r:id="rId1"/>
            </a:rPr>
            <a:t>procurement@idbz.co.zw</a:t>
          </a:r>
          <a:r>
            <a:rPr lang="en-US" sz="1700" kern="1200"/>
            <a:t>. </a:t>
          </a:r>
        </a:p>
        <a:p>
          <a:pPr marL="171450" lvl="1" indent="-171450" algn="l" defTabSz="755650">
            <a:lnSpc>
              <a:spcPct val="90000"/>
            </a:lnSpc>
            <a:spcBef>
              <a:spcPct val="0"/>
            </a:spcBef>
            <a:spcAft>
              <a:spcPct val="20000"/>
            </a:spcAft>
            <a:buChar char="•"/>
          </a:pPr>
          <a:r>
            <a:rPr lang="en-US" sz="1700" kern="1200"/>
            <a:t>Bidders may request for a debriefing if not provided for in the Bidding Documents.</a:t>
          </a:r>
        </a:p>
        <a:p>
          <a:pPr marL="171450" lvl="1" indent="-171450" algn="l" defTabSz="755650">
            <a:lnSpc>
              <a:spcPct val="90000"/>
            </a:lnSpc>
            <a:spcBef>
              <a:spcPct val="0"/>
            </a:spcBef>
            <a:spcAft>
              <a:spcPct val="20000"/>
            </a:spcAft>
            <a:buChar char="•"/>
          </a:pPr>
          <a:r>
            <a:rPr lang="en-US" sz="1700" kern="1200"/>
            <a:t>Prepare your bid in time to make as many revisions and iterations as possible</a:t>
          </a:r>
        </a:p>
        <a:p>
          <a:pPr marL="171450" lvl="1" indent="-171450" algn="l" defTabSz="755650">
            <a:lnSpc>
              <a:spcPct val="90000"/>
            </a:lnSpc>
            <a:spcBef>
              <a:spcPct val="0"/>
            </a:spcBef>
            <a:spcAft>
              <a:spcPct val="20000"/>
            </a:spcAft>
            <a:buChar char="•"/>
          </a:pPr>
          <a:r>
            <a:rPr lang="en-US" sz="1700" kern="1200"/>
            <a:t>Submit on time and complete and sign the bid submission register.</a:t>
          </a:r>
        </a:p>
        <a:p>
          <a:pPr marL="171450" lvl="1" indent="-171450" algn="l" defTabSz="755650">
            <a:lnSpc>
              <a:spcPct val="90000"/>
            </a:lnSpc>
            <a:spcBef>
              <a:spcPct val="0"/>
            </a:spcBef>
            <a:spcAft>
              <a:spcPct val="20000"/>
            </a:spcAft>
            <a:buChar char="•"/>
          </a:pPr>
          <a:r>
            <a:rPr lang="en-US" sz="1700" kern="1200"/>
            <a:t>Identify potential bidding partners and sub-contractors early</a:t>
          </a:r>
        </a:p>
        <a:p>
          <a:pPr marL="171450" lvl="1" indent="-171450" algn="l" defTabSz="755650">
            <a:lnSpc>
              <a:spcPct val="90000"/>
            </a:lnSpc>
            <a:spcBef>
              <a:spcPct val="0"/>
            </a:spcBef>
            <a:spcAft>
              <a:spcPct val="20000"/>
            </a:spcAft>
            <a:buChar char="•"/>
          </a:pPr>
          <a:r>
            <a:rPr lang="en-US" sz="1700" kern="1200"/>
            <a:t>Respond precisely to technical specifications</a:t>
          </a:r>
        </a:p>
      </dsp:txBody>
      <dsp:txXfrm>
        <a:off x="0" y="617904"/>
        <a:ext cx="10515600" cy="3643200"/>
      </dsp:txXfrm>
    </dsp:sp>
  </dsp:spTree>
</dsp:drawing>
</file>

<file path=ppt/diagrams/layout1.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arrow5">
  <dgm:title val=""/>
  <dgm:desc val=""/>
  <dgm:catLst>
    <dgm:cat type="relationship" pri="12500"/>
    <dgm:cat type="process" pri="31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ch" ptType="node" func="cnt" op="equ" val="2">
        <dgm:choose name="Name2">
          <dgm:if name="Name3" func="var" arg="dir" op="equ" val="norm">
            <dgm:alg type="cycle">
              <dgm:param type="rotPath" val="alongPath"/>
              <dgm:param type="stAng" val="270"/>
            </dgm:alg>
          </dgm:if>
          <dgm:else name="Name4">
            <dgm:alg type="cycle">
              <dgm:param type="rotPath" val="alongPath"/>
              <dgm:param type="stAng" val="90"/>
              <dgm:param type="spanAng" val="-360"/>
            </dgm:alg>
          </dgm:else>
        </dgm:choose>
      </dgm:if>
      <dgm:else name="Name5">
        <dgm:choose name="Name6">
          <dgm:if name="Name7" func="var" arg="dir" op="equ" val="norm">
            <dgm:alg type="cycle">
              <dgm:param type="rotPath" val="alongPath"/>
            </dgm:alg>
          </dgm:if>
          <dgm:else name="Name8">
            <dgm:alg type="cycle">
              <dgm:param type="rotPath" val="alongPath"/>
              <dgm:param type="spanAng" val="-360"/>
            </dgm:alg>
          </dgm:else>
        </dgm:choose>
      </dgm:else>
    </dgm:choose>
    <dgm:shape xmlns:r="http://schemas.openxmlformats.org/officeDocument/2006/relationships" r:blip="">
      <dgm:adjLst/>
    </dgm:shape>
    <dgm:presOf/>
    <dgm:choose name="Name9">
      <dgm:if name="Name10" axis="ch" ptType="node" func="cnt" op="lte" val="2">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 type="diam" refType="w" refFor="ch" refPtType="node" op="equ" fact="1.1"/>
        </dgm:constrLst>
      </dgm:if>
      <dgm:if name="Name11" axis="ch" ptType="node" func="cnt" op="equ" val="5">
        <dgm:constrLst>
          <dgm:constr type="primFontSz" for="ch" ptType="node" op="equ" val="65"/>
          <dgm:constr type="w" for="ch" ptType="node" refType="w"/>
          <dgm:constr type="h" for="ch" ptType="node" refType="w" refFor="ch" refPtType="node" op="equ"/>
          <dgm:constr type="sibSp" refType="w" refFor="ch" refPtType="node" fact="-0.2"/>
          <dgm:constr type="sibSp" refType="h" op="lte" fact="0.1"/>
        </dgm:constrLst>
      </dgm:if>
      <dgm:if name="Name12" axis="ch" ptType="node" func="cnt" op="equ" val="6">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3" axis="ch" ptType="node" func="cnt" op="equ" val="7">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if name="Name14" axis="ch" ptType="node" func="cnt" op="equ" val="8">
        <dgm:constrLst>
          <dgm:constr type="primFontSz" for="ch" ptType="node" op="equ" val="65"/>
          <dgm:constr type="w" for="ch" ptType="node" refType="w"/>
          <dgm:constr type="h" for="ch" ptType="node" refType="w" refFor="ch" refPtType="node" op="equ"/>
          <dgm:constr type="sibSp"/>
          <dgm:constr type="sibSp" refType="h" op="lte" fact="0.1"/>
        </dgm:constrLst>
      </dgm:if>
      <dgm:if name="Name15" axis="ch" ptType="node" func="cnt" op="gte" val="9">
        <dgm:constrLst>
          <dgm:constr type="primFontSz" for="ch" ptType="node" op="equ" val="65"/>
          <dgm:constr type="w" for="ch" ptType="node" refType="w"/>
          <dgm:constr type="h" for="ch" ptType="node" refType="w" refFor="ch" refPtType="node" op="equ"/>
          <dgm:constr type="sibSp" refType="w" refFor="ch" refPtType="node" fact="-0.1"/>
          <dgm:constr type="sibSp" refType="h" op="lte" fact="0.1"/>
        </dgm:constrLst>
      </dgm:if>
      <dgm:else name="Name16">
        <dgm:constrLst>
          <dgm:constr type="primFontSz" for="ch" ptType="node" op="equ" val="65"/>
          <dgm:constr type="w" for="ch" ptType="node" refType="w"/>
          <dgm:constr type="h" for="ch" ptType="node" refType="w" refFor="ch" refPtType="node" op="equ"/>
          <dgm:constr type="sibSp" refType="w" refFor="ch" refPtType="node" fact="-0.35"/>
        </dgm:constrLst>
      </dgm:else>
    </dgm:choose>
    <dgm:ruleLst/>
    <dgm:forEach name="Name17" axis="ch" ptType="node">
      <dgm:layoutNode name="arrow">
        <dgm:varLst>
          <dgm:bulletEnabled val="1"/>
        </dgm:varLst>
        <dgm:alg type="tx"/>
        <dgm:shape xmlns:r="http://schemas.openxmlformats.org/officeDocument/2006/relationships" type="downArrow" r:blip="">
          <dgm:adjLst>
            <dgm:adj idx="2" val="0.35"/>
          </dgm:adjLst>
        </dgm:shape>
        <dgm:presOf axis="desOrSelf" ptType="node"/>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5.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W"/>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1702C-39CC-4040-90A8-86FE54AA37E9}" type="datetimeFigureOut">
              <a:rPr lang="en-ZW" smtClean="0"/>
              <a:t>4/10/2024</a:t>
            </a:fld>
            <a:endParaRPr lang="en-ZW"/>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W"/>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W"/>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6E35712-E18D-466F-B5D8-DAFE55A17992}" type="slidenum">
              <a:rPr lang="en-ZW" smtClean="0"/>
              <a:t>‹#›</a:t>
            </a:fld>
            <a:endParaRPr lang="en-ZW"/>
          </a:p>
        </p:txBody>
      </p:sp>
    </p:spTree>
    <p:extLst>
      <p:ext uri="{BB962C8B-B14F-4D97-AF65-F5344CB8AC3E}">
        <p14:creationId xmlns:p14="http://schemas.microsoft.com/office/powerpoint/2010/main" val="6711681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 /></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 /></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 /><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ZW"/>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841298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0B806-D1DC-41D8-897B-9BA560C6784E}" type="datetimeFigureOut">
              <a:rPr lang="en-ZW" smtClean="0"/>
              <a:t>4/10/2024</a:t>
            </a:fld>
            <a:endParaRPr lang="en-ZW"/>
          </a:p>
        </p:txBody>
      </p:sp>
      <p:sp>
        <p:nvSpPr>
          <p:cNvPr id="6" name="Footer Placeholder 5"/>
          <p:cNvSpPr>
            <a:spLocks noGrp="1"/>
          </p:cNvSpPr>
          <p:nvPr>
            <p:ph type="ftr" sz="quarter" idx="11"/>
          </p:nvPr>
        </p:nvSpPr>
        <p:spPr/>
        <p:txBody>
          <a:bodyPr/>
          <a:lstStyle/>
          <a:p>
            <a:endParaRPr lang="en-ZW"/>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17824456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p:txBody>
          <a:bodyPr/>
          <a:lstStyle/>
          <a:p>
            <a:endParaRPr lang="en-ZW"/>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223367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p:txBody>
          <a:bodyPr/>
          <a:lstStyle/>
          <a:p>
            <a:endParaRPr lang="en-ZW"/>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33155510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p:txBody>
          <a:bodyPr/>
          <a:lstStyle/>
          <a:p>
            <a:endParaRPr lang="en-ZW"/>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60374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20B806-D1DC-41D8-897B-9BA560C6784E}" type="datetimeFigureOut">
              <a:rPr lang="en-ZW" smtClean="0"/>
              <a:t>4/10/2024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843212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8820B806-D1DC-41D8-897B-9BA560C6784E}" type="datetimeFigureOut">
              <a:rPr lang="en-ZW" smtClean="0"/>
              <a:t>4/10/2024</a:t>
            </a:fld>
            <a:endParaRPr lang="en-ZW"/>
          </a:p>
        </p:txBody>
      </p:sp>
      <p:sp>
        <p:nvSpPr>
          <p:cNvPr id="8" name="Footer Placeholder 7"/>
          <p:cNvSpPr>
            <a:spLocks noGrp="1"/>
          </p:cNvSpPr>
          <p:nvPr>
            <p:ph type="ftr" sz="quarter" idx="11"/>
          </p:nvPr>
        </p:nvSpPr>
        <p:spPr>
          <a:xfrm>
            <a:off x="561111" y="6391838"/>
            <a:ext cx="3644282" cy="304801"/>
          </a:xfrm>
        </p:spPr>
        <p:txBody>
          <a:bodyPr/>
          <a:lstStyle/>
          <a:p>
            <a:endParaRPr lang="en-ZW"/>
          </a:p>
        </p:txBody>
      </p:sp>
      <p:sp>
        <p:nvSpPr>
          <p:cNvPr id="9" name="Slide Number Placeholder 8"/>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32004495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32058748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p:txBody>
          <a:bodyPr/>
          <a:lstStyle/>
          <a:p>
            <a:endParaRPr lang="en-ZW"/>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10420296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193389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C2F12C-8B32-4511-AC9B-2D643C2C8005}"/>
              </a:ext>
            </a:extLst>
          </p:cNvPr>
          <p:cNvSpPr>
            <a:spLocks noGrp="1"/>
          </p:cNvSpPr>
          <p:nvPr>
            <p:ph type="title"/>
          </p:nvPr>
        </p:nvSpPr>
        <p:spPr/>
        <p:txBody>
          <a:bodyPr/>
          <a:lstStyle/>
          <a:p>
            <a:r>
              <a:rPr lang="en-US"/>
              <a:t>Click to edit Master title style</a:t>
            </a:r>
            <a:endParaRPr lang="en-ZW"/>
          </a:p>
        </p:txBody>
      </p:sp>
      <p:sp>
        <p:nvSpPr>
          <p:cNvPr id="3" name="Content Placeholder 2">
            <a:extLst>
              <a:ext uri="{FF2B5EF4-FFF2-40B4-BE49-F238E27FC236}">
                <a16:creationId xmlns:a16="http://schemas.microsoft.com/office/drawing/2014/main" id="{D0CC9A87-5833-4006-8A3C-3D16453AEC4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4083DDF2-FAF1-451F-9E91-698E53ECD719}"/>
              </a:ext>
            </a:extLst>
          </p:cNvPr>
          <p:cNvSpPr>
            <a:spLocks noGrp="1"/>
          </p:cNvSpPr>
          <p:nvPr>
            <p:ph type="dt" sz="half" idx="10"/>
          </p:nvPr>
        </p:nvSpPr>
        <p:spPr/>
        <p:txBody>
          <a:bodyPr/>
          <a:lstStyle/>
          <a:p>
            <a:fld id="{8CB32D28-7B14-488B-B07E-9C52B24A9482}" type="datetimeFigureOut">
              <a:rPr lang="en-ZW" smtClean="0"/>
              <a:t>4/10/2024</a:t>
            </a:fld>
            <a:endParaRPr lang="en-ZW" dirty="0"/>
          </a:p>
        </p:txBody>
      </p:sp>
      <p:sp>
        <p:nvSpPr>
          <p:cNvPr id="5" name="Footer Placeholder 4">
            <a:extLst>
              <a:ext uri="{FF2B5EF4-FFF2-40B4-BE49-F238E27FC236}">
                <a16:creationId xmlns:a16="http://schemas.microsoft.com/office/drawing/2014/main" id="{9776157D-2738-463A-BFEA-4A0A403E417F}"/>
              </a:ext>
            </a:extLst>
          </p:cNvPr>
          <p:cNvSpPr>
            <a:spLocks noGrp="1"/>
          </p:cNvSpPr>
          <p:nvPr>
            <p:ph type="ftr" sz="quarter" idx="11"/>
          </p:nvPr>
        </p:nvSpPr>
        <p:spPr/>
        <p:txBody>
          <a:bodyPr/>
          <a:lstStyle/>
          <a:p>
            <a:endParaRPr lang="en-ZW" dirty="0"/>
          </a:p>
        </p:txBody>
      </p:sp>
      <p:sp>
        <p:nvSpPr>
          <p:cNvPr id="6" name="Slide Number Placeholder 5">
            <a:extLst>
              <a:ext uri="{FF2B5EF4-FFF2-40B4-BE49-F238E27FC236}">
                <a16:creationId xmlns:a16="http://schemas.microsoft.com/office/drawing/2014/main" id="{F16961D2-2675-4BAF-A632-DDC1D8325F2D}"/>
              </a:ext>
            </a:extLst>
          </p:cNvPr>
          <p:cNvSpPr>
            <a:spLocks noGrp="1"/>
          </p:cNvSpPr>
          <p:nvPr>
            <p:ph type="sldNum" sz="quarter" idx="12"/>
          </p:nvPr>
        </p:nvSpPr>
        <p:spPr/>
        <p:txBody>
          <a:bodyPr/>
          <a:lstStyle/>
          <a:p>
            <a:fld id="{3B8CA81A-DC0A-4E19-AC18-18CB504E286B}" type="slidenum">
              <a:rPr lang="en-ZW" smtClean="0"/>
              <a:t>‹#›</a:t>
            </a:fld>
            <a:endParaRPr lang="en-ZW" dirty="0"/>
          </a:p>
        </p:txBody>
      </p:sp>
    </p:spTree>
    <p:extLst>
      <p:ext uri="{BB962C8B-B14F-4D97-AF65-F5344CB8AC3E}">
        <p14:creationId xmlns:p14="http://schemas.microsoft.com/office/powerpoint/2010/main" val="2163557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p:txBody>
          <a:bodyPr/>
          <a:lstStyle/>
          <a:p>
            <a:endParaRPr lang="en-ZW"/>
          </a:p>
        </p:txBody>
      </p:sp>
      <p:sp>
        <p:nvSpPr>
          <p:cNvPr id="6" name="Slide Number Placeholder 5"/>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25985542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8EDAE9A-979B-494B-830A-C53183B06912}" type="datetimeFigureOut">
              <a:rPr lang="en-US" smtClean="0"/>
              <a:t>10/4/2024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EF90432-8B32-4C4F-8022-542312F3723D}" type="slidenum">
              <a:rPr lang="en-US" smtClean="0"/>
              <a:t>‹#›</a:t>
            </a:fld>
            <a:endParaRPr lang="en-US"/>
          </a:p>
        </p:txBody>
      </p:sp>
    </p:spTree>
    <p:extLst>
      <p:ext uri="{BB962C8B-B14F-4D97-AF65-F5344CB8AC3E}">
        <p14:creationId xmlns:p14="http://schemas.microsoft.com/office/powerpoint/2010/main" val="18694885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985800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820B806-D1DC-41D8-897B-9BA560C6784E}" type="datetimeFigureOut">
              <a:rPr lang="en-ZW" smtClean="0"/>
              <a:t>4/10/2024</a:t>
            </a:fld>
            <a:endParaRPr lang="en-ZW"/>
          </a:p>
        </p:txBody>
      </p:sp>
      <p:sp>
        <p:nvSpPr>
          <p:cNvPr id="5" name="Footer Placeholder 4"/>
          <p:cNvSpPr>
            <a:spLocks noGrp="1"/>
          </p:cNvSpPr>
          <p:nvPr>
            <p:ph type="ftr" sz="quarter" idx="11"/>
          </p:nvPr>
        </p:nvSpPr>
        <p:spPr/>
        <p:txBody>
          <a:bodyPr/>
          <a:lstStyle/>
          <a:p>
            <a:endParaRPr lang="en-ZW"/>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34696933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820B806-D1DC-41D8-897B-9BA560C6784E}" type="datetimeFigureOut">
              <a:rPr lang="en-ZW" smtClean="0"/>
              <a:t>4/10/2024</a:t>
            </a:fld>
            <a:endParaRPr lang="en-ZW"/>
          </a:p>
        </p:txBody>
      </p:sp>
      <p:sp>
        <p:nvSpPr>
          <p:cNvPr id="6" name="Footer Placeholder 5"/>
          <p:cNvSpPr>
            <a:spLocks noGrp="1"/>
          </p:cNvSpPr>
          <p:nvPr>
            <p:ph type="ftr" sz="quarter" idx="11"/>
          </p:nvPr>
        </p:nvSpPr>
        <p:spPr/>
        <p:txBody>
          <a:bodyPr/>
          <a:lstStyle/>
          <a:p>
            <a:endParaRPr lang="en-ZW"/>
          </a:p>
        </p:txBody>
      </p:sp>
      <p:sp>
        <p:nvSpPr>
          <p:cNvPr id="7" name="Slide Number Placeholder 6"/>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37552555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820B806-D1DC-41D8-897B-9BA560C6784E}" type="datetimeFigureOut">
              <a:rPr lang="en-ZW" smtClean="0"/>
              <a:t>4/10/2024</a:t>
            </a:fld>
            <a:endParaRPr lang="en-ZW"/>
          </a:p>
        </p:txBody>
      </p:sp>
      <p:sp>
        <p:nvSpPr>
          <p:cNvPr id="8" name="Footer Placeholder 7"/>
          <p:cNvSpPr>
            <a:spLocks noGrp="1"/>
          </p:cNvSpPr>
          <p:nvPr>
            <p:ph type="ftr" sz="quarter" idx="11"/>
          </p:nvPr>
        </p:nvSpPr>
        <p:spPr/>
        <p:txBody>
          <a:bodyPr/>
          <a:lstStyle/>
          <a:p>
            <a:endParaRPr lang="en-ZW"/>
          </a:p>
        </p:txBody>
      </p:sp>
      <p:sp>
        <p:nvSpPr>
          <p:cNvPr id="9" name="Slide Number Placeholder 8"/>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31959669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820B806-D1DC-41D8-897B-9BA560C6784E}" type="datetimeFigureOut">
              <a:rPr lang="en-ZW" smtClean="0"/>
              <a:t>4/10/2024</a:t>
            </a:fld>
            <a:endParaRPr lang="en-ZW"/>
          </a:p>
        </p:txBody>
      </p:sp>
      <p:sp>
        <p:nvSpPr>
          <p:cNvPr id="4" name="Footer Placeholder 3"/>
          <p:cNvSpPr>
            <a:spLocks noGrp="1"/>
          </p:cNvSpPr>
          <p:nvPr>
            <p:ph type="ftr" sz="quarter" idx="11"/>
          </p:nvPr>
        </p:nvSpPr>
        <p:spPr/>
        <p:txBody>
          <a:bodyPr/>
          <a:lstStyle/>
          <a:p>
            <a:endParaRPr lang="en-ZW"/>
          </a:p>
        </p:txBody>
      </p:sp>
      <p:sp>
        <p:nvSpPr>
          <p:cNvPr id="5" name="Slide Number Placeholder 4"/>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27099018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0B806-D1DC-41D8-897B-9BA560C6784E}" type="datetimeFigureOut">
              <a:rPr lang="en-ZW" smtClean="0"/>
              <a:t>4/10/2024</a:t>
            </a:fld>
            <a:endParaRPr lang="en-ZW"/>
          </a:p>
        </p:txBody>
      </p:sp>
      <p:sp>
        <p:nvSpPr>
          <p:cNvPr id="3" name="Footer Placeholder 2"/>
          <p:cNvSpPr>
            <a:spLocks noGrp="1"/>
          </p:cNvSpPr>
          <p:nvPr>
            <p:ph type="ftr" sz="quarter" idx="11"/>
          </p:nvPr>
        </p:nvSpPr>
        <p:spPr/>
        <p:txBody>
          <a:bodyPr/>
          <a:lstStyle/>
          <a:p>
            <a:endParaRPr lang="en-ZW"/>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26673111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0B806-D1DC-41D8-897B-9BA560C6784E}" type="datetimeFigureOut">
              <a:rPr lang="en-ZW" smtClean="0"/>
              <a:t>4/10/2024</a:t>
            </a:fld>
            <a:endParaRPr lang="en-ZW"/>
          </a:p>
        </p:txBody>
      </p:sp>
      <p:sp>
        <p:nvSpPr>
          <p:cNvPr id="6" name="Footer Placeholder 5"/>
          <p:cNvSpPr>
            <a:spLocks noGrp="1"/>
          </p:cNvSpPr>
          <p:nvPr>
            <p:ph type="ftr" sz="quarter" idx="11"/>
          </p:nvPr>
        </p:nvSpPr>
        <p:spPr/>
        <p:txBody>
          <a:bodyPr/>
          <a:lstStyle/>
          <a:p>
            <a:endParaRPr lang="en-ZW"/>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21009651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820B806-D1DC-41D8-897B-9BA560C6784E}" type="datetimeFigureOut">
              <a:rPr lang="en-ZW" smtClean="0"/>
              <a:t>4/10/2024</a:t>
            </a:fld>
            <a:endParaRPr lang="en-ZW"/>
          </a:p>
        </p:txBody>
      </p:sp>
      <p:sp>
        <p:nvSpPr>
          <p:cNvPr id="6" name="Footer Placeholder 5"/>
          <p:cNvSpPr>
            <a:spLocks noGrp="1"/>
          </p:cNvSpPr>
          <p:nvPr>
            <p:ph type="ftr" sz="quarter" idx="11"/>
          </p:nvPr>
        </p:nvSpPr>
        <p:spPr/>
        <p:txBody>
          <a:bodyPr/>
          <a:lstStyle/>
          <a:p>
            <a:endParaRPr lang="en-ZW"/>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B519328B-541C-4215-995D-EA73A2F8A71E}" type="slidenum">
              <a:rPr lang="en-ZW" smtClean="0"/>
              <a:t>‹#›</a:t>
            </a:fld>
            <a:endParaRPr lang="en-ZW"/>
          </a:p>
        </p:txBody>
      </p:sp>
    </p:spTree>
    <p:extLst>
      <p:ext uri="{BB962C8B-B14F-4D97-AF65-F5344CB8AC3E}">
        <p14:creationId xmlns:p14="http://schemas.microsoft.com/office/powerpoint/2010/main" val="9054511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13" Type="http://schemas.openxmlformats.org/officeDocument/2006/relationships/slideLayout" Target="../slideLayouts/slideLayout13.xml" /><Relationship Id="rId18" Type="http://schemas.openxmlformats.org/officeDocument/2006/relationships/slideLayout" Target="../slideLayouts/slideLayout1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slideLayout" Target="../slideLayouts/slideLayout12.xml" /><Relationship Id="rId17" Type="http://schemas.openxmlformats.org/officeDocument/2006/relationships/slideLayout" Target="../slideLayouts/slideLayout17.xml" /><Relationship Id="rId2" Type="http://schemas.openxmlformats.org/officeDocument/2006/relationships/slideLayout" Target="../slideLayouts/slideLayout2.xml" /><Relationship Id="rId16" Type="http://schemas.openxmlformats.org/officeDocument/2006/relationships/slideLayout" Target="../slideLayouts/slideLayout16.xml" /><Relationship Id="rId20" Type="http://schemas.openxmlformats.org/officeDocument/2006/relationships/image" Target="../media/image1.jpeg"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5" Type="http://schemas.openxmlformats.org/officeDocument/2006/relationships/slideLayout" Target="../slideLayouts/slideLayout15.xml" /><Relationship Id="rId10" Type="http://schemas.openxmlformats.org/officeDocument/2006/relationships/slideLayout" Target="../slideLayouts/slideLayout10.xml" /><Relationship Id="rId19" Type="http://schemas.openxmlformats.org/officeDocument/2006/relationships/theme" Target="../theme/theme1.xml" /><Relationship Id="rId4" Type="http://schemas.openxmlformats.org/officeDocument/2006/relationships/slideLayout" Target="../slideLayouts/slideLayout4.xml" /><Relationship Id="rId9" Type="http://schemas.openxmlformats.org/officeDocument/2006/relationships/slideLayout" Target="../slideLayouts/slideLayout9.xml" /><Relationship Id="rId14" Type="http://schemas.openxmlformats.org/officeDocument/2006/relationships/slideLayout" Target="../slideLayouts/slideLayout14.xml" /></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 /><Relationship Id="rId1" Type="http://schemas.openxmlformats.org/officeDocument/2006/relationships/slideLayout" Target="../slideLayouts/slideLayout19.xml" /></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 /><Relationship Id="rId1" Type="http://schemas.openxmlformats.org/officeDocument/2006/relationships/slideLayout" Target="../slideLayouts/slideLayout20.xml" /></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 /><Relationship Id="rId1" Type="http://schemas.openxmlformats.org/officeDocument/2006/relationships/slideLayout" Target="../slideLayouts/slideLayout21.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20">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8820B806-D1DC-41D8-897B-9BA560C6784E}" type="datetimeFigureOut">
              <a:rPr lang="en-ZW" smtClean="0"/>
              <a:t>4/10/2024</a:t>
            </a:fld>
            <a:endParaRPr lang="en-ZW"/>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ZW"/>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B519328B-541C-4215-995D-EA73A2F8A71E}" type="slidenum">
              <a:rPr lang="en-ZW" smtClean="0"/>
              <a:t>‹#›</a:t>
            </a:fld>
            <a:endParaRPr lang="en-ZW"/>
          </a:p>
        </p:txBody>
      </p:sp>
    </p:spTree>
    <p:extLst>
      <p:ext uri="{BB962C8B-B14F-4D97-AF65-F5344CB8AC3E}">
        <p14:creationId xmlns:p14="http://schemas.microsoft.com/office/powerpoint/2010/main" val="3123614996"/>
      </p:ext>
    </p:extLst>
  </p:cSld>
  <p:clrMap bg1="lt1" tx1="dk1" bg2="lt2" tx2="dk2" accent1="accent1" accent2="accent2" accent3="accent3" accent4="accent4" accent5="accent5" accent6="accent6" hlink="hlink" folHlink="folHlink"/>
  <p:sldLayoutIdLst>
    <p:sldLayoutId id="2147483662" r:id="rId1"/>
    <p:sldLayoutId id="2147483680" r:id="rId2"/>
    <p:sldLayoutId id="2147483664" r:id="rId3"/>
    <p:sldLayoutId id="2147483681"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 id="2147483679" r:id="rId18"/>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A62FFE3-E4A3-4600-894C-D612EABA293C}"/>
              </a:ext>
            </a:extLst>
          </p:cNvPr>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ZW"/>
          </a:p>
        </p:txBody>
      </p:sp>
      <p:sp>
        <p:nvSpPr>
          <p:cNvPr id="3" name="Text Placeholder 2">
            <a:extLst>
              <a:ext uri="{FF2B5EF4-FFF2-40B4-BE49-F238E27FC236}">
                <a16:creationId xmlns:a16="http://schemas.microsoft.com/office/drawing/2014/main" id="{CF12F942-E837-4A09-AB71-37F786053E0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W"/>
          </a:p>
        </p:txBody>
      </p:sp>
      <p:sp>
        <p:nvSpPr>
          <p:cNvPr id="4" name="Date Placeholder 3">
            <a:extLst>
              <a:ext uri="{FF2B5EF4-FFF2-40B4-BE49-F238E27FC236}">
                <a16:creationId xmlns:a16="http://schemas.microsoft.com/office/drawing/2014/main" id="{9146D837-2CBE-4545-9B18-E6FFB75B40FA}"/>
              </a:ext>
            </a:extLst>
          </p:cNvPr>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CB32D28-7B14-488B-B07E-9C52B24A9482}" type="datetimeFigureOut">
              <a:rPr lang="en-ZW" smtClean="0"/>
              <a:t>4/10/2024</a:t>
            </a:fld>
            <a:endParaRPr lang="en-ZW" dirty="0"/>
          </a:p>
        </p:txBody>
      </p:sp>
      <p:sp>
        <p:nvSpPr>
          <p:cNvPr id="5" name="Footer Placeholder 4">
            <a:extLst>
              <a:ext uri="{FF2B5EF4-FFF2-40B4-BE49-F238E27FC236}">
                <a16:creationId xmlns:a16="http://schemas.microsoft.com/office/drawing/2014/main" id="{C1058CC9-EAB0-4DDA-83A0-3536A8F62F29}"/>
              </a:ext>
            </a:extLst>
          </p:cNvPr>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ZW" dirty="0"/>
          </a:p>
        </p:txBody>
      </p:sp>
      <p:sp>
        <p:nvSpPr>
          <p:cNvPr id="6" name="Slide Number Placeholder 5">
            <a:extLst>
              <a:ext uri="{FF2B5EF4-FFF2-40B4-BE49-F238E27FC236}">
                <a16:creationId xmlns:a16="http://schemas.microsoft.com/office/drawing/2014/main" id="{6AA039A3-5013-4738-A8BA-A081033E5FCF}"/>
              </a:ext>
            </a:extLst>
          </p:cNvPr>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3B8CA81A-DC0A-4E19-AC18-18CB504E286B}" type="slidenum">
              <a:rPr lang="en-ZW" smtClean="0"/>
              <a:t>‹#›</a:t>
            </a:fld>
            <a:endParaRPr lang="en-ZW" dirty="0"/>
          </a:p>
        </p:txBody>
      </p:sp>
    </p:spTree>
    <p:extLst>
      <p:ext uri="{BB962C8B-B14F-4D97-AF65-F5344CB8AC3E}">
        <p14:creationId xmlns:p14="http://schemas.microsoft.com/office/powerpoint/2010/main" val="131769880"/>
      </p:ext>
    </p:extLst>
  </p:cSld>
  <p:clrMap bg1="lt1" tx1="dk1" bg2="lt2" tx2="dk2" accent1="accent1" accent2="accent2" accent3="accent3" accent4="accent4" accent5="accent5" accent6="accent6" hlink="hlink" folHlink="folHlink"/>
  <p:sldLayoutIdLst>
    <p:sldLayoutId id="2147483665"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9003" y="6451507"/>
            <a:ext cx="493388"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1EF90432-8B32-4C4F-8022-542312F3723D}" type="slidenum">
              <a:rPr lang="en-US" smtClean="0"/>
              <a:t>‹#›</a:t>
            </a:fld>
            <a:endParaRPr lang="en-US"/>
          </a:p>
        </p:txBody>
      </p:sp>
      <p:sp>
        <p:nvSpPr>
          <p:cNvPr id="2" name="Title Placeholder 1"/>
          <p:cNvSpPr>
            <a:spLocks noGrp="1"/>
          </p:cNvSpPr>
          <p:nvPr>
            <p:ph type="title"/>
          </p:nvPr>
        </p:nvSpPr>
        <p:spPr>
          <a:xfrm>
            <a:off x="838200" y="2056"/>
            <a:ext cx="10515600" cy="670299"/>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833718"/>
            <a:ext cx="10515600" cy="5454861"/>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729387" y="6356350"/>
            <a:ext cx="27432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fld id="{28EDAE9A-979B-494B-830A-C53183B06912}" type="datetimeFigureOut">
              <a:rPr lang="en-US" smtClean="0"/>
              <a:t>10/4/2024</a:t>
            </a:fld>
            <a:endParaRPr lang="en-US"/>
          </a:p>
        </p:txBody>
      </p:sp>
      <p:sp>
        <p:nvSpPr>
          <p:cNvPr id="5" name="Footer Placeholder 4"/>
          <p:cNvSpPr>
            <a:spLocks noGrp="1"/>
          </p:cNvSpPr>
          <p:nvPr>
            <p:ph type="ftr" sz="quarter" idx="3"/>
          </p:nvPr>
        </p:nvSpPr>
        <p:spPr>
          <a:xfrm>
            <a:off x="9009114" y="6356350"/>
            <a:ext cx="232269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900129994"/>
      </p:ext>
    </p:extLst>
  </p:cSld>
  <p:clrMap bg1="lt1" tx1="dk1" bg2="lt2" tx2="dk2" accent1="accent1" accent2="accent2" accent3="accent3" accent4="accent4" accent5="accent5" accent6="accent6" hlink="hlink" folHlink="folHlink"/>
  <p:sldLayoutIdLst>
    <p:sldLayoutId id="2147483683" r:id="rId1"/>
  </p:sldLayoutIdLst>
  <p:txStyles>
    <p:titleStyle>
      <a:lvl1pPr algn="ctr" defTabSz="914400" rtl="0" eaLnBrk="1" latinLnBrk="0" hangingPunct="1">
        <a:lnSpc>
          <a:spcPct val="90000"/>
        </a:lnSpc>
        <a:spcBef>
          <a:spcPct val="0"/>
        </a:spcBef>
        <a:buNone/>
        <a:defRPr sz="3200" kern="1200">
          <a:solidFill>
            <a:schemeClr val="tx1">
              <a:lumMod val="65000"/>
              <a:lumOff val="35000"/>
            </a:schemeClr>
          </a:solidFill>
          <a:latin typeface="Cambria" panose="020405030504060302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7152">
          <p15:clr>
            <a:srgbClr val="F26B43"/>
          </p15:clr>
        </p15:guide>
        <p15:guide id="3" pos="528">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1" y="365126"/>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1" y="1825625"/>
            <a:ext cx="10515600" cy="435133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11006793" y="330493"/>
            <a:ext cx="492444" cy="307777"/>
          </a:xfrm>
          <a:prstGeom prst="rect">
            <a:avLst/>
          </a:prstGeom>
          <a:noFill/>
        </p:spPr>
        <p:txBody>
          <a:bodyPr wrap="none" rtlCol="0">
            <a:spAutoFit/>
          </a:bodyPr>
          <a:lstStyle/>
          <a:p>
            <a:pPr algn="r"/>
            <a:fld id="{C2130A1F-96FE-9345-9E91-FD9BE4197128}" type="slidenum">
              <a:rPr lang="en-US" sz="1400" b="0" i="0" spc="150" smtClean="0">
                <a:solidFill>
                  <a:schemeClr val="bg1">
                    <a:lumMod val="50000"/>
                  </a:schemeClr>
                </a:solidFill>
                <a:latin typeface="Poppins" pitchFamily="2" charset="77"/>
                <a:cs typeface="Poppins" pitchFamily="2" charset="77"/>
              </a:rPr>
              <a:pPr algn="r"/>
              <a:t>‹#›</a:t>
            </a:fld>
            <a:endParaRPr lang="en-US" sz="1400" b="0" i="0" spc="150" dirty="0">
              <a:solidFill>
                <a:schemeClr val="bg1">
                  <a:lumMod val="50000"/>
                </a:schemeClr>
              </a:solidFill>
              <a:latin typeface="Poppins" pitchFamily="2" charset="77"/>
              <a:cs typeface="Poppins" pitchFamily="2" charset="77"/>
            </a:endParaRPr>
          </a:p>
        </p:txBody>
      </p:sp>
    </p:spTree>
    <p:extLst>
      <p:ext uri="{BB962C8B-B14F-4D97-AF65-F5344CB8AC3E}">
        <p14:creationId xmlns:p14="http://schemas.microsoft.com/office/powerpoint/2010/main" val="1644841887"/>
      </p:ext>
    </p:extLst>
  </p:cSld>
  <p:clrMap bg1="lt1" tx1="dk1" bg2="lt2" tx2="dk2" accent1="accent1" accent2="accent2" accent3="accent3" accent4="accent4" accent5="accent5" accent6="accent6" hlink="hlink" folHlink="folHlink"/>
  <p:sldLayoutIdLst>
    <p:sldLayoutId id="2147483685" r:id="rId1"/>
  </p:sldLayoutIdLst>
  <p:hf hdr="0" ftr="0" dt="0"/>
  <p:txStyles>
    <p:titleStyle>
      <a:lvl1pPr algn="l" defTabSz="914172" rtl="0" eaLnBrk="1" latinLnBrk="0" hangingPunct="1">
        <a:lnSpc>
          <a:spcPct val="90000"/>
        </a:lnSpc>
        <a:spcBef>
          <a:spcPct val="0"/>
        </a:spcBef>
        <a:buNone/>
        <a:defRPr sz="4399" b="1" i="0" kern="1200">
          <a:solidFill>
            <a:schemeClr val="tx2"/>
          </a:solidFill>
          <a:latin typeface="Poppins" pitchFamily="2" charset="77"/>
          <a:ea typeface="+mj-ea"/>
          <a:cs typeface="+mj-cs"/>
        </a:defRPr>
      </a:lvl1pPr>
    </p:titleStyle>
    <p:bodyStyle>
      <a:lvl1pPr marL="0" indent="0" algn="l" defTabSz="914172" rtl="0" eaLnBrk="1" latinLnBrk="0" hangingPunct="1">
        <a:lnSpc>
          <a:spcPct val="90000"/>
        </a:lnSpc>
        <a:spcBef>
          <a:spcPts val="1000"/>
        </a:spcBef>
        <a:buFont typeface="Arial" panose="020B0604020202020204" pitchFamily="34" charset="0"/>
        <a:buNone/>
        <a:defRPr sz="2800" b="0" i="0" kern="1200">
          <a:solidFill>
            <a:schemeClr val="tx1"/>
          </a:solidFill>
          <a:latin typeface="Lato Light" panose="020F0502020204030203" pitchFamily="34" charset="0"/>
          <a:ea typeface="+mn-ea"/>
          <a:cs typeface="+mn-cs"/>
        </a:defRPr>
      </a:lvl1pPr>
      <a:lvl2pPr marL="457086" indent="0" algn="l" defTabSz="914172" rtl="0" eaLnBrk="1" latinLnBrk="0" hangingPunct="1">
        <a:lnSpc>
          <a:spcPct val="90000"/>
        </a:lnSpc>
        <a:spcBef>
          <a:spcPts val="500"/>
        </a:spcBef>
        <a:buFont typeface="Arial" panose="020B0604020202020204" pitchFamily="34" charset="0"/>
        <a:buNone/>
        <a:defRPr sz="2400" b="0" i="0" kern="1200">
          <a:solidFill>
            <a:schemeClr val="tx1"/>
          </a:solidFill>
          <a:latin typeface="Lato Light" panose="020F0502020204030203" pitchFamily="34" charset="0"/>
          <a:ea typeface="+mn-ea"/>
          <a:cs typeface="+mn-cs"/>
        </a:defRPr>
      </a:lvl2pPr>
      <a:lvl3pPr marL="914172" indent="0" algn="l" defTabSz="914172" rtl="0" eaLnBrk="1" latinLnBrk="0" hangingPunct="1">
        <a:lnSpc>
          <a:spcPct val="90000"/>
        </a:lnSpc>
        <a:spcBef>
          <a:spcPts val="500"/>
        </a:spcBef>
        <a:buFont typeface="Arial" panose="020B0604020202020204" pitchFamily="34" charset="0"/>
        <a:buNone/>
        <a:defRPr sz="2000" b="0" i="0" kern="1200">
          <a:solidFill>
            <a:schemeClr val="tx1"/>
          </a:solidFill>
          <a:latin typeface="Lato Light" panose="020F0502020204030203" pitchFamily="34" charset="0"/>
          <a:ea typeface="+mn-ea"/>
          <a:cs typeface="+mn-cs"/>
        </a:defRPr>
      </a:lvl3pPr>
      <a:lvl4pPr marL="1371257"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4pPr>
      <a:lvl5pPr marL="1828343" indent="0" algn="l" defTabSz="914172" rtl="0" eaLnBrk="1" latinLnBrk="0" hangingPunct="1">
        <a:lnSpc>
          <a:spcPct val="90000"/>
        </a:lnSpc>
        <a:spcBef>
          <a:spcPts val="500"/>
        </a:spcBef>
        <a:buFont typeface="Arial" panose="020B0604020202020204" pitchFamily="34" charset="0"/>
        <a:buNone/>
        <a:defRPr sz="1800" b="0" i="0" kern="1200">
          <a:solidFill>
            <a:schemeClr val="tx1"/>
          </a:solidFill>
          <a:latin typeface="Lato Light" panose="020F0502020204030203" pitchFamily="34" charset="0"/>
          <a:ea typeface="+mn-ea"/>
          <a:cs typeface="+mn-cs"/>
        </a:defRPr>
      </a:lvl5pPr>
      <a:lvl6pPr marL="2513972"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057"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143"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5229" indent="-228543" algn="l" defTabSz="914172"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172" rtl="0" eaLnBrk="1" latinLnBrk="0" hangingPunct="1">
        <a:defRPr sz="1800" kern="1200">
          <a:solidFill>
            <a:schemeClr val="tx1"/>
          </a:solidFill>
          <a:latin typeface="+mn-lt"/>
          <a:ea typeface="+mn-ea"/>
          <a:cs typeface="+mn-cs"/>
        </a:defRPr>
      </a:lvl1pPr>
      <a:lvl2pPr marL="457086" algn="l" defTabSz="914172" rtl="0" eaLnBrk="1" latinLnBrk="0" hangingPunct="1">
        <a:defRPr sz="1800" kern="1200">
          <a:solidFill>
            <a:schemeClr val="tx1"/>
          </a:solidFill>
          <a:latin typeface="+mn-lt"/>
          <a:ea typeface="+mn-ea"/>
          <a:cs typeface="+mn-cs"/>
        </a:defRPr>
      </a:lvl2pPr>
      <a:lvl3pPr marL="914172" algn="l" defTabSz="914172" rtl="0" eaLnBrk="1" latinLnBrk="0" hangingPunct="1">
        <a:defRPr sz="1800" kern="1200">
          <a:solidFill>
            <a:schemeClr val="tx1"/>
          </a:solidFill>
          <a:latin typeface="+mn-lt"/>
          <a:ea typeface="+mn-ea"/>
          <a:cs typeface="+mn-cs"/>
        </a:defRPr>
      </a:lvl3pPr>
      <a:lvl4pPr marL="1371257" algn="l" defTabSz="914172" rtl="0" eaLnBrk="1" latinLnBrk="0" hangingPunct="1">
        <a:defRPr sz="1800" kern="1200">
          <a:solidFill>
            <a:schemeClr val="tx1"/>
          </a:solidFill>
          <a:latin typeface="+mn-lt"/>
          <a:ea typeface="+mn-ea"/>
          <a:cs typeface="+mn-cs"/>
        </a:defRPr>
      </a:lvl4pPr>
      <a:lvl5pPr marL="1828343" algn="l" defTabSz="914172" rtl="0" eaLnBrk="1" latinLnBrk="0" hangingPunct="1">
        <a:defRPr sz="1800" kern="1200">
          <a:solidFill>
            <a:schemeClr val="tx1"/>
          </a:solidFill>
          <a:latin typeface="+mn-lt"/>
          <a:ea typeface="+mn-ea"/>
          <a:cs typeface="+mn-cs"/>
        </a:defRPr>
      </a:lvl5pPr>
      <a:lvl6pPr marL="2285429" algn="l" defTabSz="914172" rtl="0" eaLnBrk="1" latinLnBrk="0" hangingPunct="1">
        <a:defRPr sz="1800" kern="1200">
          <a:solidFill>
            <a:schemeClr val="tx1"/>
          </a:solidFill>
          <a:latin typeface="+mn-lt"/>
          <a:ea typeface="+mn-ea"/>
          <a:cs typeface="+mn-cs"/>
        </a:defRPr>
      </a:lvl6pPr>
      <a:lvl7pPr marL="2742514" algn="l" defTabSz="914172" rtl="0" eaLnBrk="1" latinLnBrk="0" hangingPunct="1">
        <a:defRPr sz="1800" kern="1200">
          <a:solidFill>
            <a:schemeClr val="tx1"/>
          </a:solidFill>
          <a:latin typeface="+mn-lt"/>
          <a:ea typeface="+mn-ea"/>
          <a:cs typeface="+mn-cs"/>
        </a:defRPr>
      </a:lvl7pPr>
      <a:lvl8pPr marL="3199600" algn="l" defTabSz="914172" rtl="0" eaLnBrk="1" latinLnBrk="0" hangingPunct="1">
        <a:defRPr sz="1800" kern="1200">
          <a:solidFill>
            <a:schemeClr val="tx1"/>
          </a:solidFill>
          <a:latin typeface="+mn-lt"/>
          <a:ea typeface="+mn-ea"/>
          <a:cs typeface="+mn-cs"/>
        </a:defRPr>
      </a:lvl8pPr>
      <a:lvl9pPr marL="3656686" algn="l" defTabSz="914172"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png" /><Relationship Id="rId1" Type="http://schemas.openxmlformats.org/officeDocument/2006/relationships/slideLayout" Target="../slideLayouts/slideLayout19.xml" /></Relationships>
</file>

<file path=ppt/slides/_rels/slide10.xml.rels><?xml version="1.0" encoding="UTF-8" standalone="yes"?>
<Relationships xmlns="http://schemas.openxmlformats.org/package/2006/relationships"><Relationship Id="rId2" Type="http://schemas.openxmlformats.org/officeDocument/2006/relationships/hyperlink" Target="https://www.idbz.co.zw/about-us/procurement" TargetMode="External" /><Relationship Id="rId1" Type="http://schemas.openxmlformats.org/officeDocument/2006/relationships/slideLayout" Target="../slideLayouts/slideLayout21.xml" /></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5.xml" /><Relationship Id="rId2" Type="http://schemas.openxmlformats.org/officeDocument/2006/relationships/diagramData" Target="../diagrams/data5.xml" /><Relationship Id="rId1" Type="http://schemas.openxmlformats.org/officeDocument/2006/relationships/slideLayout" Target="../slideLayouts/slideLayout21.xml" /><Relationship Id="rId6" Type="http://schemas.microsoft.com/office/2007/relationships/diagramDrawing" Target="../diagrams/drawing5.xml" /><Relationship Id="rId5" Type="http://schemas.openxmlformats.org/officeDocument/2006/relationships/diagramColors" Target="../diagrams/colors5.xml" /><Relationship Id="rId4" Type="http://schemas.openxmlformats.org/officeDocument/2006/relationships/diagramQuickStyle" Target="../diagrams/quickStyle5.xml" /></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6.xml" /><Relationship Id="rId2" Type="http://schemas.openxmlformats.org/officeDocument/2006/relationships/diagramData" Target="../diagrams/data6.xml" /><Relationship Id="rId1" Type="http://schemas.openxmlformats.org/officeDocument/2006/relationships/slideLayout" Target="../slideLayouts/slideLayout21.xml" /><Relationship Id="rId6" Type="http://schemas.microsoft.com/office/2007/relationships/diagramDrawing" Target="../diagrams/drawing6.xml" /><Relationship Id="rId5" Type="http://schemas.openxmlformats.org/officeDocument/2006/relationships/diagramColors" Target="../diagrams/colors6.xml" /><Relationship Id="rId4" Type="http://schemas.openxmlformats.org/officeDocument/2006/relationships/diagramQuickStyle" Target="../diagrams/quickStyle6.xml" /></Relationships>
</file>

<file path=ppt/slides/_rels/slide13.xml.rels><?xml version="1.0" encoding="UTF-8" standalone="yes"?>
<Relationships xmlns="http://schemas.openxmlformats.org/package/2006/relationships"><Relationship Id="rId2" Type="http://schemas.openxmlformats.org/officeDocument/2006/relationships/image" Target="../media/image9.jpeg" /><Relationship Id="rId1" Type="http://schemas.openxmlformats.org/officeDocument/2006/relationships/slideLayout" Target="../slideLayouts/slideLayout21.xml" /></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7.xml" /><Relationship Id="rId7" Type="http://schemas.microsoft.com/office/2007/relationships/diagramDrawing" Target="../diagrams/drawing7.xml" /><Relationship Id="rId2" Type="http://schemas.openxmlformats.org/officeDocument/2006/relationships/image" Target="../media/image10.jpeg" /><Relationship Id="rId1" Type="http://schemas.openxmlformats.org/officeDocument/2006/relationships/slideLayout" Target="../slideLayouts/slideLayout21.xml" /><Relationship Id="rId6" Type="http://schemas.openxmlformats.org/officeDocument/2006/relationships/diagramColors" Target="../diagrams/colors7.xml" /><Relationship Id="rId5" Type="http://schemas.openxmlformats.org/officeDocument/2006/relationships/diagramQuickStyle" Target="../diagrams/quickStyle7.xml" /><Relationship Id="rId4" Type="http://schemas.openxmlformats.org/officeDocument/2006/relationships/diagramLayout" Target="../diagrams/layout7.xml" /></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8.xml" /><Relationship Id="rId2" Type="http://schemas.openxmlformats.org/officeDocument/2006/relationships/diagramData" Target="../diagrams/data8.xml" /><Relationship Id="rId1" Type="http://schemas.openxmlformats.org/officeDocument/2006/relationships/slideLayout" Target="../slideLayouts/slideLayout21.xml" /><Relationship Id="rId6" Type="http://schemas.microsoft.com/office/2007/relationships/diagramDrawing" Target="../diagrams/drawing8.xml" /><Relationship Id="rId5" Type="http://schemas.openxmlformats.org/officeDocument/2006/relationships/diagramColors" Target="../diagrams/colors8.xml" /><Relationship Id="rId4" Type="http://schemas.openxmlformats.org/officeDocument/2006/relationships/diagramQuickStyle" Target="../diagrams/quickStyle8.xml" /></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9.xml" /><Relationship Id="rId7" Type="http://schemas.microsoft.com/office/2007/relationships/diagramDrawing" Target="../diagrams/drawing9.xml" /><Relationship Id="rId2" Type="http://schemas.openxmlformats.org/officeDocument/2006/relationships/image" Target="../media/image11.jpeg" /><Relationship Id="rId1" Type="http://schemas.openxmlformats.org/officeDocument/2006/relationships/slideLayout" Target="../slideLayouts/slideLayout21.xml" /><Relationship Id="rId6" Type="http://schemas.openxmlformats.org/officeDocument/2006/relationships/diagramColors" Target="../diagrams/colors9.xml" /><Relationship Id="rId5" Type="http://schemas.openxmlformats.org/officeDocument/2006/relationships/diagramQuickStyle" Target="../diagrams/quickStyle9.xml" /><Relationship Id="rId4" Type="http://schemas.openxmlformats.org/officeDocument/2006/relationships/diagramLayout" Target="../diagrams/layout9.xml" /></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10.xml" /><Relationship Id="rId7" Type="http://schemas.microsoft.com/office/2007/relationships/diagramDrawing" Target="../diagrams/drawing10.xml" /><Relationship Id="rId2" Type="http://schemas.openxmlformats.org/officeDocument/2006/relationships/image" Target="../media/image12.jpeg" /><Relationship Id="rId1" Type="http://schemas.openxmlformats.org/officeDocument/2006/relationships/slideLayout" Target="../slideLayouts/slideLayout21.xml" /><Relationship Id="rId6" Type="http://schemas.openxmlformats.org/officeDocument/2006/relationships/diagramColors" Target="../diagrams/colors10.xml" /><Relationship Id="rId5" Type="http://schemas.openxmlformats.org/officeDocument/2006/relationships/diagramQuickStyle" Target="../diagrams/quickStyle10.xml" /><Relationship Id="rId4" Type="http://schemas.openxmlformats.org/officeDocument/2006/relationships/diagramLayout" Target="../diagrams/layout10.xml" /></Relationships>
</file>

<file path=ppt/slides/_rels/slide19.xml.rels><?xml version="1.0" encoding="UTF-8" standalone="yes"?>
<Relationships xmlns="http://schemas.openxmlformats.org/package/2006/relationships"><Relationship Id="rId2" Type="http://schemas.openxmlformats.org/officeDocument/2006/relationships/image" Target="../media/image13.jpeg" /><Relationship Id="rId1" Type="http://schemas.openxmlformats.org/officeDocument/2006/relationships/slideLayout" Target="../slideLayouts/slideLayout21.xml" /></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0.xml" /></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 /><Relationship Id="rId2" Type="http://schemas.openxmlformats.org/officeDocument/2006/relationships/diagramData" Target="../diagrams/data11.xml" /><Relationship Id="rId1" Type="http://schemas.openxmlformats.org/officeDocument/2006/relationships/slideLayout" Target="../slideLayouts/slideLayout21.xml" /><Relationship Id="rId6" Type="http://schemas.microsoft.com/office/2007/relationships/diagramDrawing" Target="../diagrams/drawing11.xml" /><Relationship Id="rId5" Type="http://schemas.openxmlformats.org/officeDocument/2006/relationships/diagramColors" Target="../diagrams/colors11.xml" /><Relationship Id="rId4" Type="http://schemas.openxmlformats.org/officeDocument/2006/relationships/diagramQuickStyle" Target="../diagrams/quickStyle11.xml" /></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22.xml.rels><?xml version="1.0" encoding="UTF-8" standalone="yes"?>
<Relationships xmlns="http://schemas.openxmlformats.org/package/2006/relationships"><Relationship Id="rId2" Type="http://schemas.openxmlformats.org/officeDocument/2006/relationships/image" Target="../media/image20.png" /><Relationship Id="rId1" Type="http://schemas.openxmlformats.org/officeDocument/2006/relationships/slideLayout" Target="../slideLayouts/slideLayout18.xml" /></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 /><Relationship Id="rId7" Type="http://schemas.microsoft.com/office/2007/relationships/diagramDrawing" Target="../diagrams/drawing1.xml" /><Relationship Id="rId2" Type="http://schemas.openxmlformats.org/officeDocument/2006/relationships/image" Target="../media/image3.jpeg" /><Relationship Id="rId1" Type="http://schemas.openxmlformats.org/officeDocument/2006/relationships/slideLayout" Target="../slideLayouts/slideLayout21.xml" /><Relationship Id="rId6" Type="http://schemas.openxmlformats.org/officeDocument/2006/relationships/diagramColors" Target="../diagrams/colors1.xml" /><Relationship Id="rId5" Type="http://schemas.openxmlformats.org/officeDocument/2006/relationships/diagramQuickStyle" Target="../diagrams/quickStyle1.xml" /><Relationship Id="rId4" Type="http://schemas.openxmlformats.org/officeDocument/2006/relationships/diagramLayout" Target="../diagrams/layout1.xml" /></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1.xml" /></Relationships>
</file>

<file path=ppt/slides/_rels/slide5.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1.xml" /></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2.xml" /><Relationship Id="rId7" Type="http://schemas.microsoft.com/office/2007/relationships/diagramDrawing" Target="../diagrams/drawing2.xml" /><Relationship Id="rId2" Type="http://schemas.openxmlformats.org/officeDocument/2006/relationships/image" Target="../media/image4.jpeg" /><Relationship Id="rId1" Type="http://schemas.openxmlformats.org/officeDocument/2006/relationships/slideLayout" Target="../slideLayouts/slideLayout21.xml" /><Relationship Id="rId6" Type="http://schemas.openxmlformats.org/officeDocument/2006/relationships/diagramColors" Target="../diagrams/colors2.xml" /><Relationship Id="rId5" Type="http://schemas.openxmlformats.org/officeDocument/2006/relationships/diagramQuickStyle" Target="../diagrams/quickStyle2.xml" /><Relationship Id="rId4" Type="http://schemas.openxmlformats.org/officeDocument/2006/relationships/diagramLayout" Target="../diagrams/layout2.xml" /></Relationships>
</file>

<file path=ppt/slides/_rels/slide7.xml.rels><?xml version="1.0" encoding="UTF-8" standalone="yes"?>
<Relationships xmlns="http://schemas.openxmlformats.org/package/2006/relationships"><Relationship Id="rId2" Type="http://schemas.openxmlformats.org/officeDocument/2006/relationships/image" Target="../media/image4.jpeg" /><Relationship Id="rId1" Type="http://schemas.openxmlformats.org/officeDocument/2006/relationships/slideLayout" Target="../slideLayouts/slideLayout21.xml" /></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3.xml" /><Relationship Id="rId7" Type="http://schemas.microsoft.com/office/2007/relationships/diagramDrawing" Target="../diagrams/drawing3.xml" /><Relationship Id="rId2" Type="http://schemas.openxmlformats.org/officeDocument/2006/relationships/image" Target="../media/image4.jpeg" /><Relationship Id="rId1" Type="http://schemas.openxmlformats.org/officeDocument/2006/relationships/slideLayout" Target="../slideLayouts/slideLayout21.xml" /><Relationship Id="rId6" Type="http://schemas.openxmlformats.org/officeDocument/2006/relationships/diagramColors" Target="../diagrams/colors3.xml" /><Relationship Id="rId5" Type="http://schemas.openxmlformats.org/officeDocument/2006/relationships/diagramQuickStyle" Target="../diagrams/quickStyle3.xml" /><Relationship Id="rId4" Type="http://schemas.openxmlformats.org/officeDocument/2006/relationships/diagramLayout" Target="../diagrams/layout3.xml" /></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4.xml" /><Relationship Id="rId7" Type="http://schemas.microsoft.com/office/2007/relationships/diagramDrawing" Target="../diagrams/drawing4.xml" /><Relationship Id="rId2" Type="http://schemas.openxmlformats.org/officeDocument/2006/relationships/image" Target="../media/image4.jpeg" /><Relationship Id="rId1" Type="http://schemas.openxmlformats.org/officeDocument/2006/relationships/slideLayout" Target="../slideLayouts/slideLayout21.xml" /><Relationship Id="rId6" Type="http://schemas.openxmlformats.org/officeDocument/2006/relationships/diagramColors" Target="../diagrams/colors4.xml" /><Relationship Id="rId5" Type="http://schemas.openxmlformats.org/officeDocument/2006/relationships/diagramQuickStyle" Target="../diagrams/quickStyle4.xml" /><Relationship Id="rId4" Type="http://schemas.openxmlformats.org/officeDocument/2006/relationships/diagramLayout" Target="../diagrams/layout4.xml"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7942995-B07F-4636-9A06-C6A104B260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736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51A44A2-7C19-4EF0-9249-164ACF363399}"/>
              </a:ext>
            </a:extLst>
          </p:cNvPr>
          <p:cNvSpPr txBox="1"/>
          <p:nvPr/>
        </p:nvSpPr>
        <p:spPr>
          <a:xfrm>
            <a:off x="731521" y="1344706"/>
            <a:ext cx="5150144" cy="4184725"/>
          </a:xfrm>
          <a:prstGeom prst="rect">
            <a:avLst/>
          </a:prstGeom>
        </p:spPr>
        <p:txBody>
          <a:bodyPr vert="horz" lIns="91440" tIns="45720" rIns="91440" bIns="45720" rtlCol="0" anchor="t">
            <a:normAutofit fontScale="70000" lnSpcReduction="20000"/>
          </a:bodyPr>
          <a:lstStyle/>
          <a:p>
            <a:pPr>
              <a:lnSpc>
                <a:spcPct val="90000"/>
              </a:lnSpc>
              <a:spcBef>
                <a:spcPct val="0"/>
              </a:spcBef>
              <a:spcAft>
                <a:spcPts val="600"/>
              </a:spcAft>
              <a:defRPr/>
            </a:pPr>
            <a:r>
              <a:rPr lang="en-US" sz="5100" b="1" kern="100" dirty="0">
                <a:effectLst/>
                <a:latin typeface="Cambria" panose="02040503050406030204" pitchFamily="18" charset="0"/>
                <a:ea typeface="Cambria" panose="02040503050406030204" pitchFamily="18" charset="0"/>
                <a:cs typeface="Times New Roman" panose="02020603050405020304" pitchFamily="18" charset="0"/>
              </a:rPr>
              <a:t>TENDERING FOR IDBZ-FINANCED PROJECTS </a:t>
            </a:r>
          </a:p>
          <a:p>
            <a:pPr algn="ctr">
              <a:lnSpc>
                <a:spcPct val="90000"/>
              </a:lnSpc>
              <a:spcBef>
                <a:spcPct val="0"/>
              </a:spcBef>
              <a:spcAft>
                <a:spcPts val="600"/>
              </a:spcAft>
              <a:defRPr/>
            </a:pPr>
            <a:r>
              <a:rPr lang="en-US" sz="3000" b="1" kern="1200" dirty="0">
                <a:solidFill>
                  <a:schemeClr val="tx1"/>
                </a:solidFill>
                <a:latin typeface="+mj-lt"/>
                <a:ea typeface="+mj-ea"/>
                <a:cs typeface="+mj-cs"/>
              </a:rPr>
              <a:t> </a:t>
            </a:r>
          </a:p>
          <a:p>
            <a:pPr algn="ctr">
              <a:lnSpc>
                <a:spcPct val="90000"/>
              </a:lnSpc>
              <a:spcBef>
                <a:spcPct val="0"/>
              </a:spcBef>
              <a:spcAft>
                <a:spcPts val="600"/>
              </a:spcAft>
              <a:defRPr/>
            </a:pPr>
            <a:endParaRPr lang="en-US" sz="3200" b="1" i="1" kern="100" dirty="0">
              <a:latin typeface="Cambria" panose="02040503050406030204" pitchFamily="18" charset="0"/>
              <a:ea typeface="Cambria" panose="02040503050406030204" pitchFamily="18" charset="0"/>
              <a:cs typeface="Times New Roman" panose="02020603050405020304" pitchFamily="18" charset="0"/>
            </a:endParaRPr>
          </a:p>
          <a:p>
            <a:pPr algn="ctr">
              <a:lnSpc>
                <a:spcPct val="90000"/>
              </a:lnSpc>
              <a:spcBef>
                <a:spcPct val="0"/>
              </a:spcBef>
              <a:spcAft>
                <a:spcPts val="600"/>
              </a:spcAft>
              <a:defRPr/>
            </a:pPr>
            <a:r>
              <a:rPr lang="en-US" sz="3200" b="1" i="1" kern="100" dirty="0">
                <a:latin typeface="Cambria" panose="02040503050406030204" pitchFamily="18" charset="0"/>
                <a:ea typeface="Cambria" panose="02040503050406030204" pitchFamily="18" charset="0"/>
                <a:cs typeface="Times New Roman" panose="02020603050405020304" pitchFamily="18" charset="0"/>
              </a:rPr>
              <a:t>Fredy Masuka</a:t>
            </a:r>
            <a:r>
              <a:rPr lang="en-US" sz="3000" b="1" kern="1200" dirty="0">
                <a:solidFill>
                  <a:schemeClr val="tx1"/>
                </a:solidFill>
                <a:latin typeface="Cambria" panose="02040503050406030204" pitchFamily="18" charset="0"/>
                <a:ea typeface="Cambria" panose="02040503050406030204" pitchFamily="18" charset="0"/>
                <a:cs typeface="+mj-cs"/>
              </a:rPr>
              <a:t> </a:t>
            </a:r>
          </a:p>
          <a:p>
            <a:pPr algn="ctr">
              <a:lnSpc>
                <a:spcPct val="90000"/>
              </a:lnSpc>
              <a:spcBef>
                <a:spcPct val="0"/>
              </a:spcBef>
              <a:spcAft>
                <a:spcPts val="600"/>
              </a:spcAft>
              <a:defRPr/>
            </a:pPr>
            <a:endParaRPr lang="en-US" sz="3000" b="1" kern="1200" dirty="0">
              <a:solidFill>
                <a:schemeClr val="tx1"/>
              </a:solidFill>
              <a:latin typeface="Cambria" panose="02040503050406030204" pitchFamily="18" charset="0"/>
              <a:ea typeface="Cambria" panose="02040503050406030204" pitchFamily="18" charset="0"/>
              <a:cs typeface="+mj-cs"/>
            </a:endParaRPr>
          </a:p>
          <a:p>
            <a:pPr algn="ctr">
              <a:lnSpc>
                <a:spcPct val="115000"/>
              </a:lnSpc>
              <a:spcAft>
                <a:spcPts val="800"/>
              </a:spcAft>
            </a:pPr>
            <a:r>
              <a:rPr lang="en-US" sz="3200" b="1" i="1" kern="100" dirty="0">
                <a:effectLst/>
                <a:latin typeface="Cambria" panose="02040503050406030204" pitchFamily="18" charset="0"/>
                <a:ea typeface="Cambria" panose="02040503050406030204" pitchFamily="18" charset="0"/>
                <a:cs typeface="Times New Roman" panose="02020603050405020304" pitchFamily="18" charset="0"/>
              </a:rPr>
              <a:t>Infrastructure and Development Bank of Zimbabwe (IDBZ)</a:t>
            </a:r>
            <a:endParaRPr lang="en-ZW" sz="3200" kern="100" dirty="0">
              <a:effectLst/>
              <a:latin typeface="Cambria" panose="02040503050406030204" pitchFamily="18" charset="0"/>
              <a:ea typeface="Cambria" panose="02040503050406030204" pitchFamily="18" charset="0"/>
              <a:cs typeface="Times New Roman" panose="02020603050405020304" pitchFamily="18" charset="0"/>
            </a:endParaRPr>
          </a:p>
          <a:p>
            <a:pPr algn="ctr">
              <a:lnSpc>
                <a:spcPct val="115000"/>
              </a:lnSpc>
              <a:spcAft>
                <a:spcPts val="800"/>
              </a:spcAft>
            </a:pPr>
            <a:r>
              <a:rPr lang="en-US" sz="3200" b="1" i="1" kern="100" dirty="0">
                <a:effectLst/>
                <a:latin typeface="Cambria" panose="02040503050406030204" pitchFamily="18" charset="0"/>
                <a:ea typeface="Cambria" panose="02040503050406030204" pitchFamily="18" charset="0"/>
                <a:cs typeface="Times New Roman" panose="02020603050405020304" pitchFamily="18" charset="0"/>
              </a:rPr>
              <a:t>Victoria Falls, Elephant Hills Hotel, </a:t>
            </a:r>
          </a:p>
          <a:p>
            <a:pPr algn="ctr">
              <a:lnSpc>
                <a:spcPct val="115000"/>
              </a:lnSpc>
              <a:spcAft>
                <a:spcPts val="800"/>
              </a:spcAft>
            </a:pPr>
            <a:r>
              <a:rPr lang="en-US" sz="3200" b="1" i="1" kern="100" dirty="0">
                <a:effectLst/>
                <a:latin typeface="Cambria" panose="02040503050406030204" pitchFamily="18" charset="0"/>
                <a:ea typeface="Cambria" panose="02040503050406030204" pitchFamily="18" charset="0"/>
                <a:cs typeface="Times New Roman" panose="02020603050405020304" pitchFamily="18" charset="0"/>
              </a:rPr>
              <a:t>2-4 October 2024</a:t>
            </a:r>
            <a:endParaRPr lang="en-ZW" sz="3200" kern="100" dirty="0">
              <a:effectLst/>
              <a:latin typeface="Cambria" panose="02040503050406030204" pitchFamily="18" charset="0"/>
              <a:ea typeface="Cambria" panose="02040503050406030204" pitchFamily="18" charset="0"/>
              <a:cs typeface="Times New Roman" panose="02020603050405020304" pitchFamily="18" charset="0"/>
            </a:endParaRPr>
          </a:p>
          <a:p>
            <a:pPr>
              <a:lnSpc>
                <a:spcPct val="90000"/>
              </a:lnSpc>
              <a:spcBef>
                <a:spcPct val="0"/>
              </a:spcBef>
              <a:spcAft>
                <a:spcPts val="600"/>
              </a:spcAft>
              <a:defRPr/>
            </a:pPr>
            <a:endParaRPr lang="en-US" sz="3000" kern="1200" dirty="0">
              <a:solidFill>
                <a:schemeClr val="tx1"/>
              </a:solidFill>
              <a:latin typeface="+mj-lt"/>
              <a:ea typeface="+mj-ea"/>
              <a:cs typeface="+mj-cs"/>
            </a:endParaRPr>
          </a:p>
        </p:txBody>
      </p:sp>
      <p:grpSp>
        <p:nvGrpSpPr>
          <p:cNvPr id="16" name="Group 15">
            <a:extLst>
              <a:ext uri="{FF2B5EF4-FFF2-40B4-BE49-F238E27FC236}">
                <a16:creationId xmlns:a16="http://schemas.microsoft.com/office/drawing/2014/main" id="{032D8612-31EB-44CF-A1D0-14FD4C70542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2984992"/>
            <a:ext cx="731521" cy="673460"/>
            <a:chOff x="3940602" y="308034"/>
            <a:chExt cx="2116791" cy="3428999"/>
          </a:xfrm>
          <a:solidFill>
            <a:schemeClr val="accent4"/>
          </a:solidFill>
        </p:grpSpPr>
        <p:sp>
          <p:nvSpPr>
            <p:cNvPr id="17" name="Rectangle 16">
              <a:extLst>
                <a:ext uri="{FF2B5EF4-FFF2-40B4-BE49-F238E27FC236}">
                  <a16:creationId xmlns:a16="http://schemas.microsoft.com/office/drawing/2014/main" id="{F19A4A0F-1B59-4DB0-9764-D10936E9877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940602"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F399A70F-F8CD-4992-9EF5-6CF15472E73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715626"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48F4FEDC-6D80-458C-A665-075D9B9500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5490650" y="308034"/>
              <a:ext cx="566743" cy="342899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Rectangle 20">
            <a:extLst>
              <a:ext uri="{FF2B5EF4-FFF2-40B4-BE49-F238E27FC236}">
                <a16:creationId xmlns:a16="http://schemas.microsoft.com/office/drawing/2014/main" id="{B81933D1-5615-42C7-9C0B-4EB7105CCE2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0697670" y="0"/>
            <a:ext cx="149433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19C9EAEA-39D0-4B0E-A0EB-51E7B26740B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85810" y="391886"/>
            <a:ext cx="6009366" cy="6017078"/>
          </a:xfrm>
          <a:prstGeom prst="rect">
            <a:avLst/>
          </a:prstGeom>
          <a:solidFill>
            <a:schemeClr val="bg1"/>
          </a:solidFill>
          <a:ln>
            <a:noFill/>
          </a:ln>
          <a:effectLst>
            <a:outerShdw blurRad="139700" dist="127000" dir="5400000" algn="t"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768D0D8-6A67-7374-FF09-A2D7C44C7321}"/>
              </a:ext>
            </a:extLst>
          </p:cNvPr>
          <p:cNvPicPr>
            <a:picLocks noChangeAspect="1"/>
          </p:cNvPicPr>
          <p:nvPr/>
        </p:nvPicPr>
        <p:blipFill>
          <a:blip r:embed="rId2"/>
          <a:stretch>
            <a:fillRect/>
          </a:stretch>
        </p:blipFill>
        <p:spPr>
          <a:xfrm>
            <a:off x="7375278" y="2334408"/>
            <a:ext cx="4083215" cy="3307065"/>
          </a:xfrm>
          <a:prstGeom prst="rect">
            <a:avLst/>
          </a:prstGeom>
        </p:spPr>
      </p:pic>
    </p:spTree>
    <p:extLst>
      <p:ext uri="{BB962C8B-B14F-4D97-AF65-F5344CB8AC3E}">
        <p14:creationId xmlns:p14="http://schemas.microsoft.com/office/powerpoint/2010/main" val="141606337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7" name="Rectangle 16">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Rectangle 23">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AD3CD5C-DD48-B72F-D0A3-9249576E1027}"/>
              </a:ext>
            </a:extLst>
          </p:cNvPr>
          <p:cNvSpPr txBox="1"/>
          <p:nvPr/>
        </p:nvSpPr>
        <p:spPr>
          <a:xfrm>
            <a:off x="466721" y="586855"/>
            <a:ext cx="3434251" cy="3387497"/>
          </a:xfrm>
          <a:prstGeom prst="rect">
            <a:avLst/>
          </a:prstGeom>
        </p:spPr>
        <p:txBody>
          <a:bodyPr vert="horz" lIns="91440" tIns="45720" rIns="91440" bIns="45720" rtlCol="0" anchor="b">
            <a:normAutofit/>
          </a:bodyPr>
          <a:lstStyle/>
          <a:p>
            <a:pPr algn="r" defTabSz="914400">
              <a:lnSpc>
                <a:spcPct val="90000"/>
              </a:lnSpc>
              <a:spcBef>
                <a:spcPct val="0"/>
              </a:spcBef>
              <a:spcAft>
                <a:spcPts val="800"/>
              </a:spcAft>
            </a:pPr>
            <a:r>
              <a:rPr lang="en-US" sz="4000" b="1" kern="1200" dirty="0">
                <a:solidFill>
                  <a:srgbClr val="FFFFFF"/>
                </a:solidFill>
                <a:latin typeface="+mj-lt"/>
                <a:ea typeface="+mj-ea"/>
                <a:cs typeface="+mj-cs"/>
              </a:rPr>
              <a:t>BANK PROCUREMENT PROCEDURES</a:t>
            </a:r>
          </a:p>
        </p:txBody>
      </p:sp>
      <p:sp>
        <p:nvSpPr>
          <p:cNvPr id="19" name="TextBox 18">
            <a:extLst>
              <a:ext uri="{FF2B5EF4-FFF2-40B4-BE49-F238E27FC236}">
                <a16:creationId xmlns:a16="http://schemas.microsoft.com/office/drawing/2014/main" id="{154B95A0-9E44-01C8-8B27-275142982204}"/>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342900" indent="-228600" algn="just" defTabSz="914400">
              <a:lnSpc>
                <a:spcPct val="90000"/>
              </a:lnSpc>
              <a:buFont typeface="Arial" panose="020B0604020202020204" pitchFamily="34" charset="0"/>
              <a:buChar char="•"/>
            </a:pPr>
            <a:r>
              <a:rPr lang="en-US" sz="2000" dirty="0"/>
              <a:t>Procurement Procedures and Standard Bidding Documents are accessible from the IDBZ website: </a:t>
            </a:r>
            <a:r>
              <a:rPr lang="en-US" sz="2000" dirty="0">
                <a:hlinkClick r:id="rId2">
                  <a:extLst>
                    <a:ext uri="{A12FA001-AC4F-418D-AE19-62706E023703}">
                      <ahyp:hlinkClr xmlns:ahyp="http://schemas.microsoft.com/office/drawing/2018/hyperlinkcolor" val="tx"/>
                    </a:ext>
                  </a:extLst>
                </a:hlinkClick>
              </a:rPr>
              <a:t>https://www.idbz.co.zw/about-us/procurement</a:t>
            </a:r>
            <a:r>
              <a:rPr lang="en-US" sz="2000" dirty="0"/>
              <a:t> </a:t>
            </a:r>
          </a:p>
          <a:p>
            <a:pPr marL="342900" lvl="0" indent="-228600" algn="just" defTabSz="914400">
              <a:lnSpc>
                <a:spcPct val="90000"/>
              </a:lnSpc>
              <a:buFont typeface="Arial" panose="020B0604020202020204" pitchFamily="34" charset="0"/>
              <a:buChar char="•"/>
            </a:pPr>
            <a:endParaRPr lang="en-US" sz="2000" dirty="0"/>
          </a:p>
          <a:p>
            <a:pPr marL="342900" lvl="0" indent="-228600" algn="just" defTabSz="914400">
              <a:lnSpc>
                <a:spcPct val="90000"/>
              </a:lnSpc>
              <a:buFont typeface="Arial" panose="020B0604020202020204" pitchFamily="34" charset="0"/>
              <a:buChar char="•"/>
            </a:pPr>
            <a:r>
              <a:rPr lang="en-US" sz="2000" dirty="0"/>
              <a:t>The purpose of the Procedures is to advise those implementing projects financed in whole or in part by budget or a loan from the Infrastructure and Development Bank of Zimbabwe (IDBZ) of the policies that govern the procurement of goods, works, non-consulting services and consulting services. The Bank uses 2 procurement procedure documents namely:</a:t>
            </a:r>
          </a:p>
          <a:p>
            <a:pPr marL="457200" indent="-228600" algn="just" defTabSz="914400">
              <a:lnSpc>
                <a:spcPct val="90000"/>
              </a:lnSpc>
              <a:buFont typeface="Arial" panose="020B0604020202020204" pitchFamily="34" charset="0"/>
              <a:buChar char="•"/>
            </a:pPr>
            <a:r>
              <a:rPr lang="en-US" sz="2000" dirty="0">
                <a:effectLst/>
              </a:rPr>
              <a:t> </a:t>
            </a:r>
          </a:p>
          <a:p>
            <a:pPr marL="712788" lvl="0" indent="-228600" algn="just" defTabSz="914400">
              <a:lnSpc>
                <a:spcPct val="90000"/>
              </a:lnSpc>
              <a:buFont typeface="Arial" panose="020B0604020202020204" pitchFamily="34" charset="0"/>
              <a:buChar char="•"/>
            </a:pPr>
            <a:r>
              <a:rPr lang="en-US" sz="2000" dirty="0"/>
              <a:t>Procurement Procedures For Goods, Works, And Non-Consulting Services Under IDBZ- Funded Projects /Budgets, 11 August 2016</a:t>
            </a:r>
          </a:p>
          <a:p>
            <a:pPr marL="712788" lvl="0" indent="-228600" algn="just" defTabSz="914400">
              <a:lnSpc>
                <a:spcPct val="90000"/>
              </a:lnSpc>
              <a:spcAft>
                <a:spcPts val="800"/>
              </a:spcAft>
              <a:buFont typeface="Arial" panose="020B0604020202020204" pitchFamily="34" charset="0"/>
              <a:buChar char="•"/>
            </a:pPr>
            <a:r>
              <a:rPr lang="en-US" sz="2000" dirty="0"/>
              <a:t>Procedures, Procurement And Employment Of Consultants By Borrowers Under IDBZ-Funded Projects, 11 August 2016</a:t>
            </a:r>
          </a:p>
        </p:txBody>
      </p:sp>
    </p:spTree>
    <p:extLst>
      <p:ext uri="{BB962C8B-B14F-4D97-AF65-F5344CB8AC3E}">
        <p14:creationId xmlns:p14="http://schemas.microsoft.com/office/powerpoint/2010/main" val="35235332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E442304-DDBD-4F7B-8017-36BCC863FB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635000" y="640823"/>
            <a:ext cx="3789855" cy="5583148"/>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400" b="1" kern="1200" dirty="0">
                <a:solidFill>
                  <a:schemeClr val="tx1"/>
                </a:solidFill>
                <a:latin typeface="+mj-lt"/>
                <a:ea typeface="+mj-ea"/>
                <a:cs typeface="+mj-cs"/>
              </a:rPr>
              <a:t>PROCUREMENT PROCEDURES FOR GOODS, WORKS, AND NON-CONSULTING SERVICES </a:t>
            </a:r>
          </a:p>
        </p:txBody>
      </p:sp>
      <p:sp>
        <p:nvSpPr>
          <p:cNvPr id="13" name="sketch line">
            <a:extLst>
              <a:ext uri="{FF2B5EF4-FFF2-40B4-BE49-F238E27FC236}">
                <a16:creationId xmlns:a16="http://schemas.microsoft.com/office/drawing/2014/main" id="{5E107275-3853-46FD-A241-DE4355A4267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1627450" y="3462719"/>
            <a:ext cx="5410200" cy="18288"/>
          </a:xfrm>
          <a:custGeom>
            <a:avLst/>
            <a:gdLst>
              <a:gd name="connsiteX0" fmla="*/ 0 w 5410200"/>
              <a:gd name="connsiteY0" fmla="*/ 0 h 18288"/>
              <a:gd name="connsiteX1" fmla="*/ 568071 w 5410200"/>
              <a:gd name="connsiteY1" fmla="*/ 0 h 18288"/>
              <a:gd name="connsiteX2" fmla="*/ 1298448 w 5410200"/>
              <a:gd name="connsiteY2" fmla="*/ 0 h 18288"/>
              <a:gd name="connsiteX3" fmla="*/ 1920621 w 5410200"/>
              <a:gd name="connsiteY3" fmla="*/ 0 h 18288"/>
              <a:gd name="connsiteX4" fmla="*/ 2488692 w 5410200"/>
              <a:gd name="connsiteY4" fmla="*/ 0 h 18288"/>
              <a:gd name="connsiteX5" fmla="*/ 3219069 w 5410200"/>
              <a:gd name="connsiteY5" fmla="*/ 0 h 18288"/>
              <a:gd name="connsiteX6" fmla="*/ 3895344 w 5410200"/>
              <a:gd name="connsiteY6" fmla="*/ 0 h 18288"/>
              <a:gd name="connsiteX7" fmla="*/ 4571619 w 5410200"/>
              <a:gd name="connsiteY7" fmla="*/ 0 h 18288"/>
              <a:gd name="connsiteX8" fmla="*/ 5410200 w 5410200"/>
              <a:gd name="connsiteY8" fmla="*/ 0 h 18288"/>
              <a:gd name="connsiteX9" fmla="*/ 5410200 w 5410200"/>
              <a:gd name="connsiteY9" fmla="*/ 18288 h 18288"/>
              <a:gd name="connsiteX10" fmla="*/ 4842129 w 5410200"/>
              <a:gd name="connsiteY10" fmla="*/ 18288 h 18288"/>
              <a:gd name="connsiteX11" fmla="*/ 4328160 w 5410200"/>
              <a:gd name="connsiteY11" fmla="*/ 18288 h 18288"/>
              <a:gd name="connsiteX12" fmla="*/ 3597783 w 5410200"/>
              <a:gd name="connsiteY12" fmla="*/ 18288 h 18288"/>
              <a:gd name="connsiteX13" fmla="*/ 3029712 w 5410200"/>
              <a:gd name="connsiteY13" fmla="*/ 18288 h 18288"/>
              <a:gd name="connsiteX14" fmla="*/ 2299335 w 5410200"/>
              <a:gd name="connsiteY14" fmla="*/ 18288 h 18288"/>
              <a:gd name="connsiteX15" fmla="*/ 1514856 w 5410200"/>
              <a:gd name="connsiteY15" fmla="*/ 18288 h 18288"/>
              <a:gd name="connsiteX16" fmla="*/ 892683 w 5410200"/>
              <a:gd name="connsiteY16" fmla="*/ 18288 h 18288"/>
              <a:gd name="connsiteX17" fmla="*/ 0 w 5410200"/>
              <a:gd name="connsiteY17" fmla="*/ 18288 h 18288"/>
              <a:gd name="connsiteX18" fmla="*/ 0 w 5410200"/>
              <a:gd name="connsiteY1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410200" h="18288" fill="none" extrusionOk="0">
                <a:moveTo>
                  <a:pt x="0" y="0"/>
                </a:moveTo>
                <a:cubicBezTo>
                  <a:pt x="163050" y="-18707"/>
                  <a:pt x="319321" y="-16364"/>
                  <a:pt x="568071" y="0"/>
                </a:cubicBezTo>
                <a:cubicBezTo>
                  <a:pt x="816821" y="16364"/>
                  <a:pt x="1013224" y="-7268"/>
                  <a:pt x="1298448" y="0"/>
                </a:cubicBezTo>
                <a:cubicBezTo>
                  <a:pt x="1583672" y="7268"/>
                  <a:pt x="1631711" y="-3367"/>
                  <a:pt x="1920621" y="0"/>
                </a:cubicBezTo>
                <a:cubicBezTo>
                  <a:pt x="2209531" y="3367"/>
                  <a:pt x="2364420" y="-19184"/>
                  <a:pt x="2488692" y="0"/>
                </a:cubicBezTo>
                <a:cubicBezTo>
                  <a:pt x="2612964" y="19184"/>
                  <a:pt x="3023298" y="-34627"/>
                  <a:pt x="3219069" y="0"/>
                </a:cubicBezTo>
                <a:cubicBezTo>
                  <a:pt x="3414840" y="34627"/>
                  <a:pt x="3656810" y="24043"/>
                  <a:pt x="3895344" y="0"/>
                </a:cubicBezTo>
                <a:cubicBezTo>
                  <a:pt x="4133879" y="-24043"/>
                  <a:pt x="4393984" y="-19577"/>
                  <a:pt x="4571619" y="0"/>
                </a:cubicBezTo>
                <a:cubicBezTo>
                  <a:pt x="4749255" y="19577"/>
                  <a:pt x="5179928" y="-6281"/>
                  <a:pt x="5410200" y="0"/>
                </a:cubicBezTo>
                <a:cubicBezTo>
                  <a:pt x="5410730" y="6954"/>
                  <a:pt x="5410934" y="12839"/>
                  <a:pt x="5410200" y="18288"/>
                </a:cubicBezTo>
                <a:cubicBezTo>
                  <a:pt x="5139060" y="6751"/>
                  <a:pt x="5121593" y="31035"/>
                  <a:pt x="4842129" y="18288"/>
                </a:cubicBezTo>
                <a:cubicBezTo>
                  <a:pt x="4562665" y="5541"/>
                  <a:pt x="4448273" y="9487"/>
                  <a:pt x="4328160" y="18288"/>
                </a:cubicBezTo>
                <a:cubicBezTo>
                  <a:pt x="4208047" y="27089"/>
                  <a:pt x="3760936" y="22567"/>
                  <a:pt x="3597783" y="18288"/>
                </a:cubicBezTo>
                <a:cubicBezTo>
                  <a:pt x="3434630" y="14009"/>
                  <a:pt x="3299718" y="33213"/>
                  <a:pt x="3029712" y="18288"/>
                </a:cubicBezTo>
                <a:cubicBezTo>
                  <a:pt x="2759706" y="3363"/>
                  <a:pt x="2640159" y="27394"/>
                  <a:pt x="2299335" y="18288"/>
                </a:cubicBezTo>
                <a:cubicBezTo>
                  <a:pt x="1958511" y="9182"/>
                  <a:pt x="1801186" y="28985"/>
                  <a:pt x="1514856" y="18288"/>
                </a:cubicBezTo>
                <a:cubicBezTo>
                  <a:pt x="1228526" y="7591"/>
                  <a:pt x="1063509" y="-5305"/>
                  <a:pt x="892683" y="18288"/>
                </a:cubicBezTo>
                <a:cubicBezTo>
                  <a:pt x="721857" y="41881"/>
                  <a:pt x="186945" y="-20897"/>
                  <a:pt x="0" y="18288"/>
                </a:cubicBezTo>
                <a:cubicBezTo>
                  <a:pt x="-570" y="9279"/>
                  <a:pt x="132" y="5100"/>
                  <a:pt x="0" y="0"/>
                </a:cubicBezTo>
                <a:close/>
              </a:path>
              <a:path w="5410200" h="18288" stroke="0" extrusionOk="0">
                <a:moveTo>
                  <a:pt x="0" y="0"/>
                </a:moveTo>
                <a:cubicBezTo>
                  <a:pt x="285096" y="-4925"/>
                  <a:pt x="376456" y="22268"/>
                  <a:pt x="622173" y="0"/>
                </a:cubicBezTo>
                <a:cubicBezTo>
                  <a:pt x="867890" y="-22268"/>
                  <a:pt x="1031392" y="7228"/>
                  <a:pt x="1136142" y="0"/>
                </a:cubicBezTo>
                <a:cubicBezTo>
                  <a:pt x="1240892" y="-7228"/>
                  <a:pt x="1561853" y="9877"/>
                  <a:pt x="1920621" y="0"/>
                </a:cubicBezTo>
                <a:cubicBezTo>
                  <a:pt x="2279389" y="-9877"/>
                  <a:pt x="2367255" y="19546"/>
                  <a:pt x="2542794" y="0"/>
                </a:cubicBezTo>
                <a:cubicBezTo>
                  <a:pt x="2718333" y="-19546"/>
                  <a:pt x="2866732" y="-22226"/>
                  <a:pt x="3164967" y="0"/>
                </a:cubicBezTo>
                <a:cubicBezTo>
                  <a:pt x="3463202" y="22226"/>
                  <a:pt x="3568055" y="-2765"/>
                  <a:pt x="3949446" y="0"/>
                </a:cubicBezTo>
                <a:cubicBezTo>
                  <a:pt x="4330837" y="2765"/>
                  <a:pt x="4287895" y="10557"/>
                  <a:pt x="4517517" y="0"/>
                </a:cubicBezTo>
                <a:cubicBezTo>
                  <a:pt x="4747139" y="-10557"/>
                  <a:pt x="5149588" y="8716"/>
                  <a:pt x="5410200" y="0"/>
                </a:cubicBezTo>
                <a:cubicBezTo>
                  <a:pt x="5409517" y="5414"/>
                  <a:pt x="5409480" y="12510"/>
                  <a:pt x="5410200" y="18288"/>
                </a:cubicBezTo>
                <a:cubicBezTo>
                  <a:pt x="5163327" y="41494"/>
                  <a:pt x="5008749" y="10693"/>
                  <a:pt x="4842129" y="18288"/>
                </a:cubicBezTo>
                <a:cubicBezTo>
                  <a:pt x="4675509" y="25883"/>
                  <a:pt x="4433401" y="-615"/>
                  <a:pt x="4165854" y="18288"/>
                </a:cubicBezTo>
                <a:cubicBezTo>
                  <a:pt x="3898308" y="37191"/>
                  <a:pt x="3809032" y="-8710"/>
                  <a:pt x="3543681" y="18288"/>
                </a:cubicBezTo>
                <a:cubicBezTo>
                  <a:pt x="3278330" y="45286"/>
                  <a:pt x="3073876" y="-15917"/>
                  <a:pt x="2759202" y="18288"/>
                </a:cubicBezTo>
                <a:cubicBezTo>
                  <a:pt x="2444528" y="52493"/>
                  <a:pt x="2204144" y="3372"/>
                  <a:pt x="1974723" y="18288"/>
                </a:cubicBezTo>
                <a:cubicBezTo>
                  <a:pt x="1745302" y="33204"/>
                  <a:pt x="1602335" y="31490"/>
                  <a:pt x="1406652" y="18288"/>
                </a:cubicBezTo>
                <a:cubicBezTo>
                  <a:pt x="1210969" y="5086"/>
                  <a:pt x="923948" y="3161"/>
                  <a:pt x="730377" y="18288"/>
                </a:cubicBezTo>
                <a:cubicBezTo>
                  <a:pt x="536806" y="33415"/>
                  <a:pt x="336496" y="-141"/>
                  <a:pt x="0" y="18288"/>
                </a:cubicBezTo>
                <a:cubicBezTo>
                  <a:pt x="-306" y="11061"/>
                  <a:pt x="-655" y="7751"/>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7542A615-C88F-DC4C-DB1F-E6DD225E5E24}"/>
              </a:ext>
            </a:extLst>
          </p:cNvPr>
          <p:cNvGraphicFramePr/>
          <p:nvPr>
            <p:extLst>
              <p:ext uri="{D42A27DB-BD31-4B8C-83A1-F6EECF244321}">
                <p14:modId xmlns:p14="http://schemas.microsoft.com/office/powerpoint/2010/main" val="2037893938"/>
              </p:ext>
            </p:extLst>
          </p:nvPr>
        </p:nvGraphicFramePr>
        <p:xfrm>
          <a:off x="4648018" y="640822"/>
          <a:ext cx="6900512"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353808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3" name="Group 12">
            <a:extLst>
              <a:ext uri="{FF2B5EF4-FFF2-40B4-BE49-F238E27FC236}">
                <a16:creationId xmlns:a16="http://schemas.microsoft.com/office/drawing/2014/main" id="{05314994-6337-4875-8CF5-652CAFE8342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4267200"/>
            <a:chOff x="7467600" y="0"/>
            <a:chExt cx="4724400" cy="6858000"/>
          </a:xfrm>
        </p:grpSpPr>
        <p:sp>
          <p:nvSpPr>
            <p:cNvPr id="14" name="Rectangle 13">
              <a:extLst>
                <a:ext uri="{FF2B5EF4-FFF2-40B4-BE49-F238E27FC236}">
                  <a16:creationId xmlns:a16="http://schemas.microsoft.com/office/drawing/2014/main" id="{B3A2D4D6-D501-439A-9FC6-397879C465E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5CD20BAA-1998-4EBB-AD61-13A92072ECE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7" name="Freeform: Shape 16">
            <a:extLst>
              <a:ext uri="{FF2B5EF4-FFF2-40B4-BE49-F238E27FC236}">
                <a16:creationId xmlns:a16="http://schemas.microsoft.com/office/drawing/2014/main" id="{7449A6C7-D15F-4AA5-BFA5-71A404B470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4267200"/>
          </a:xfrm>
          <a:custGeom>
            <a:avLst/>
            <a:gdLst>
              <a:gd name="connsiteX0" fmla="*/ 2537169 w 12192000"/>
              <a:gd name="connsiteY0" fmla="*/ 4125568 h 4267200"/>
              <a:gd name="connsiteX1" fmla="*/ 3246267 w 12192000"/>
              <a:gd name="connsiteY1" fmla="*/ 4262961 h 4267200"/>
              <a:gd name="connsiteX2" fmla="*/ 3253970 w 12192000"/>
              <a:gd name="connsiteY2" fmla="*/ 4267200 h 4267200"/>
              <a:gd name="connsiteX3" fmla="*/ 3071791 w 12192000"/>
              <a:gd name="connsiteY3" fmla="*/ 4267200 h 4267200"/>
              <a:gd name="connsiteX4" fmla="*/ 2975095 w 12192000"/>
              <a:gd name="connsiteY4" fmla="*/ 4243356 h 4267200"/>
              <a:gd name="connsiteX5" fmla="*/ 2626982 w 12192000"/>
              <a:gd name="connsiteY5" fmla="*/ 4206450 h 4267200"/>
              <a:gd name="connsiteX6" fmla="*/ 2490617 w 12192000"/>
              <a:gd name="connsiteY6" fmla="*/ 4206951 h 4267200"/>
              <a:gd name="connsiteX7" fmla="*/ 2819869 w 12192000"/>
              <a:gd name="connsiteY7" fmla="*/ 4252936 h 4267200"/>
              <a:gd name="connsiteX8" fmla="*/ 2900997 w 12192000"/>
              <a:gd name="connsiteY8" fmla="*/ 4267200 h 4267200"/>
              <a:gd name="connsiteX9" fmla="*/ 2705858 w 12192000"/>
              <a:gd name="connsiteY9" fmla="*/ 4267200 h 4267200"/>
              <a:gd name="connsiteX10" fmla="*/ 2561467 w 12192000"/>
              <a:gd name="connsiteY10" fmla="*/ 4246270 h 4267200"/>
              <a:gd name="connsiteX11" fmla="*/ 2305292 w 12192000"/>
              <a:gd name="connsiteY11" fmla="*/ 4219492 h 4267200"/>
              <a:gd name="connsiteX12" fmla="*/ 2409349 w 12192000"/>
              <a:gd name="connsiteY12" fmla="*/ 4267200 h 4267200"/>
              <a:gd name="connsiteX13" fmla="*/ 2266705 w 12192000"/>
              <a:gd name="connsiteY13" fmla="*/ 4267200 h 4267200"/>
              <a:gd name="connsiteX14" fmla="*/ 2183576 w 12192000"/>
              <a:gd name="connsiteY14" fmla="*/ 4227150 h 4267200"/>
              <a:gd name="connsiteX15" fmla="*/ 2151029 w 12192000"/>
              <a:gd name="connsiteY15" fmla="*/ 4146947 h 4267200"/>
              <a:gd name="connsiteX16" fmla="*/ 2537169 w 12192000"/>
              <a:gd name="connsiteY16" fmla="*/ 4125568 h 4267200"/>
              <a:gd name="connsiteX17" fmla="*/ 9258094 w 12192000"/>
              <a:gd name="connsiteY17" fmla="*/ 3958602 h 4267200"/>
              <a:gd name="connsiteX18" fmla="*/ 8526712 w 12192000"/>
              <a:gd name="connsiteY18" fmla="*/ 4119804 h 4267200"/>
              <a:gd name="connsiteX19" fmla="*/ 9258094 w 12192000"/>
              <a:gd name="connsiteY19" fmla="*/ 3958602 h 4267200"/>
              <a:gd name="connsiteX20" fmla="*/ 9168987 w 12192000"/>
              <a:gd name="connsiteY20" fmla="*/ 3919232 h 4267200"/>
              <a:gd name="connsiteX21" fmla="*/ 8603910 w 12192000"/>
              <a:gd name="connsiteY21" fmla="*/ 4068895 h 4267200"/>
              <a:gd name="connsiteX22" fmla="*/ 9252382 w 12192000"/>
              <a:gd name="connsiteY22" fmla="*/ 3927759 h 4267200"/>
              <a:gd name="connsiteX23" fmla="*/ 9168987 w 12192000"/>
              <a:gd name="connsiteY23" fmla="*/ 3919232 h 4267200"/>
              <a:gd name="connsiteX24" fmla="*/ 1635889 w 12192000"/>
              <a:gd name="connsiteY24" fmla="*/ 3709494 h 4267200"/>
              <a:gd name="connsiteX25" fmla="*/ 1634800 w 12192000"/>
              <a:gd name="connsiteY25" fmla="*/ 3731111 h 4267200"/>
              <a:gd name="connsiteX26" fmla="*/ 1635889 w 12192000"/>
              <a:gd name="connsiteY26" fmla="*/ 3709494 h 4267200"/>
              <a:gd name="connsiteX27" fmla="*/ 3174829 w 12192000"/>
              <a:gd name="connsiteY27" fmla="*/ 3620110 h 4267200"/>
              <a:gd name="connsiteX28" fmla="*/ 3189263 w 12192000"/>
              <a:gd name="connsiteY28" fmla="*/ 3625726 h 4267200"/>
              <a:gd name="connsiteX29" fmla="*/ 3560912 w 12192000"/>
              <a:gd name="connsiteY29" fmla="*/ 4079863 h 4267200"/>
              <a:gd name="connsiteX30" fmla="*/ 3611854 w 12192000"/>
              <a:gd name="connsiteY30" fmla="*/ 4188366 h 4267200"/>
              <a:gd name="connsiteX31" fmla="*/ 3631583 w 12192000"/>
              <a:gd name="connsiteY31" fmla="*/ 4267200 h 4267200"/>
              <a:gd name="connsiteX32" fmla="*/ 3575699 w 12192000"/>
              <a:gd name="connsiteY32" fmla="*/ 4267200 h 4267200"/>
              <a:gd name="connsiteX33" fmla="*/ 3575567 w 12192000"/>
              <a:gd name="connsiteY33" fmla="*/ 4263588 h 4267200"/>
              <a:gd name="connsiteX34" fmla="*/ 3467355 w 12192000"/>
              <a:gd name="connsiteY34" fmla="*/ 3988130 h 4267200"/>
              <a:gd name="connsiteX35" fmla="*/ 3310753 w 12192000"/>
              <a:gd name="connsiteY35" fmla="*/ 3787140 h 4267200"/>
              <a:gd name="connsiteX36" fmla="*/ 3291335 w 12192000"/>
              <a:gd name="connsiteY36" fmla="*/ 3767420 h 4267200"/>
              <a:gd name="connsiteX37" fmla="*/ 3390805 w 12192000"/>
              <a:gd name="connsiteY37" fmla="*/ 3937163 h 4267200"/>
              <a:gd name="connsiteX38" fmla="*/ 3545740 w 12192000"/>
              <a:gd name="connsiteY38" fmla="*/ 4251102 h 4267200"/>
              <a:gd name="connsiteX39" fmla="*/ 3550709 w 12192000"/>
              <a:gd name="connsiteY39" fmla="*/ 4267200 h 4267200"/>
              <a:gd name="connsiteX40" fmla="*/ 3513586 w 12192000"/>
              <a:gd name="connsiteY40" fmla="*/ 4267200 h 4267200"/>
              <a:gd name="connsiteX41" fmla="*/ 3470728 w 12192000"/>
              <a:gd name="connsiteY41" fmla="*/ 4152456 h 4267200"/>
              <a:gd name="connsiteX42" fmla="*/ 3364433 w 12192000"/>
              <a:gd name="connsiteY42" fmla="*/ 3953121 h 4267200"/>
              <a:gd name="connsiteX43" fmla="*/ 3316479 w 12192000"/>
              <a:gd name="connsiteY43" fmla="*/ 3872136 h 4267200"/>
              <a:gd name="connsiteX44" fmla="*/ 3504482 w 12192000"/>
              <a:gd name="connsiteY44" fmla="*/ 4267200 h 4267200"/>
              <a:gd name="connsiteX45" fmla="*/ 3467547 w 12192000"/>
              <a:gd name="connsiteY45" fmla="*/ 4267200 h 4267200"/>
              <a:gd name="connsiteX46" fmla="*/ 3177952 w 12192000"/>
              <a:gd name="connsiteY46" fmla="*/ 3657386 h 4267200"/>
              <a:gd name="connsiteX47" fmla="*/ 3174829 w 12192000"/>
              <a:gd name="connsiteY47" fmla="*/ 3620110 h 4267200"/>
              <a:gd name="connsiteX48" fmla="*/ 11279315 w 12192000"/>
              <a:gd name="connsiteY48" fmla="*/ 3618448 h 4267200"/>
              <a:gd name="connsiteX49" fmla="*/ 11317765 w 12192000"/>
              <a:gd name="connsiteY49" fmla="*/ 3638405 h 4267200"/>
              <a:gd name="connsiteX50" fmla="*/ 11304886 w 12192000"/>
              <a:gd name="connsiteY50" fmla="*/ 4200582 h 4267200"/>
              <a:gd name="connsiteX51" fmla="*/ 11298904 w 12192000"/>
              <a:gd name="connsiteY51" fmla="*/ 4267200 h 4267200"/>
              <a:gd name="connsiteX52" fmla="*/ 11213088 w 12192000"/>
              <a:gd name="connsiteY52" fmla="*/ 4267200 h 4267200"/>
              <a:gd name="connsiteX53" fmla="*/ 11219157 w 12192000"/>
              <a:gd name="connsiteY53" fmla="*/ 4210725 h 4267200"/>
              <a:gd name="connsiteX54" fmla="*/ 11225213 w 12192000"/>
              <a:gd name="connsiteY54" fmla="*/ 3936722 h 4267200"/>
              <a:gd name="connsiteX55" fmla="*/ 11182914 w 12192000"/>
              <a:gd name="connsiteY55" fmla="*/ 4196771 h 4267200"/>
              <a:gd name="connsiteX56" fmla="*/ 11172266 w 12192000"/>
              <a:gd name="connsiteY56" fmla="*/ 4267200 h 4267200"/>
              <a:gd name="connsiteX57" fmla="*/ 11140975 w 12192000"/>
              <a:gd name="connsiteY57" fmla="*/ 4267200 h 4267200"/>
              <a:gd name="connsiteX58" fmla="*/ 11152239 w 12192000"/>
              <a:gd name="connsiteY58" fmla="*/ 4192628 h 4267200"/>
              <a:gd name="connsiteX59" fmla="*/ 11201005 w 12192000"/>
              <a:gd name="connsiteY59" fmla="*/ 3900089 h 4267200"/>
              <a:gd name="connsiteX60" fmla="*/ 11105754 w 12192000"/>
              <a:gd name="connsiteY60" fmla="*/ 4139192 h 4267200"/>
              <a:gd name="connsiteX61" fmla="*/ 11065821 w 12192000"/>
              <a:gd name="connsiteY61" fmla="*/ 4267200 h 4267200"/>
              <a:gd name="connsiteX62" fmla="*/ 10978133 w 12192000"/>
              <a:gd name="connsiteY62" fmla="*/ 4267200 h 4267200"/>
              <a:gd name="connsiteX63" fmla="*/ 11088889 w 12192000"/>
              <a:gd name="connsiteY63" fmla="*/ 3963916 h 4267200"/>
              <a:gd name="connsiteX64" fmla="*/ 11231212 w 12192000"/>
              <a:gd name="connsiteY64" fmla="*/ 3645474 h 4267200"/>
              <a:gd name="connsiteX65" fmla="*/ 11279315 w 12192000"/>
              <a:gd name="connsiteY65" fmla="*/ 3618448 h 4267200"/>
              <a:gd name="connsiteX66" fmla="*/ 10296877 w 12192000"/>
              <a:gd name="connsiteY66" fmla="*/ 3526602 h 4267200"/>
              <a:gd name="connsiteX67" fmla="*/ 10314210 w 12192000"/>
              <a:gd name="connsiteY67" fmla="*/ 3538353 h 4267200"/>
              <a:gd name="connsiteX68" fmla="*/ 10450858 w 12192000"/>
              <a:gd name="connsiteY68" fmla="*/ 3902477 h 4267200"/>
              <a:gd name="connsiteX69" fmla="*/ 10572255 w 12192000"/>
              <a:gd name="connsiteY69" fmla="*/ 4267200 h 4267200"/>
              <a:gd name="connsiteX70" fmla="*/ 10477642 w 12192000"/>
              <a:gd name="connsiteY70" fmla="*/ 4267200 h 4267200"/>
              <a:gd name="connsiteX71" fmla="*/ 10436479 w 12192000"/>
              <a:gd name="connsiteY71" fmla="*/ 4144570 h 4267200"/>
              <a:gd name="connsiteX72" fmla="*/ 10277529 w 12192000"/>
              <a:gd name="connsiteY72" fmla="*/ 3701307 h 4267200"/>
              <a:gd name="connsiteX73" fmla="*/ 10276797 w 12192000"/>
              <a:gd name="connsiteY73" fmla="*/ 3708672 h 4267200"/>
              <a:gd name="connsiteX74" fmla="*/ 10385906 w 12192000"/>
              <a:gd name="connsiteY74" fmla="*/ 4147031 h 4267200"/>
              <a:gd name="connsiteX75" fmla="*/ 10431445 w 12192000"/>
              <a:gd name="connsiteY75" fmla="*/ 4267200 h 4267200"/>
              <a:gd name="connsiteX76" fmla="*/ 10398237 w 12192000"/>
              <a:gd name="connsiteY76" fmla="*/ 4267200 h 4267200"/>
              <a:gd name="connsiteX77" fmla="*/ 10356661 w 12192000"/>
              <a:gd name="connsiteY77" fmla="*/ 4157302 h 4267200"/>
              <a:gd name="connsiteX78" fmla="*/ 10268559 w 12192000"/>
              <a:gd name="connsiteY78" fmla="*/ 3871054 h 4267200"/>
              <a:gd name="connsiteX79" fmla="*/ 10340065 w 12192000"/>
              <a:gd name="connsiteY79" fmla="*/ 4201637 h 4267200"/>
              <a:gd name="connsiteX80" fmla="*/ 10368861 w 12192000"/>
              <a:gd name="connsiteY80" fmla="*/ 4267200 h 4267200"/>
              <a:gd name="connsiteX81" fmla="*/ 10267862 w 12192000"/>
              <a:gd name="connsiteY81" fmla="*/ 4267200 h 4267200"/>
              <a:gd name="connsiteX82" fmla="*/ 10236210 w 12192000"/>
              <a:gd name="connsiteY82" fmla="*/ 4185635 h 4267200"/>
              <a:gd name="connsiteX83" fmla="*/ 10225980 w 12192000"/>
              <a:gd name="connsiteY83" fmla="*/ 3561061 h 4267200"/>
              <a:gd name="connsiteX84" fmla="*/ 10296877 w 12192000"/>
              <a:gd name="connsiteY84" fmla="*/ 3526602 h 4267200"/>
              <a:gd name="connsiteX85" fmla="*/ 3429186 w 12192000"/>
              <a:gd name="connsiteY85" fmla="*/ 3458784 h 4267200"/>
              <a:gd name="connsiteX86" fmla="*/ 3446761 w 12192000"/>
              <a:gd name="connsiteY86" fmla="*/ 3461278 h 4267200"/>
              <a:gd name="connsiteX87" fmla="*/ 4419733 w 12192000"/>
              <a:gd name="connsiteY87" fmla="*/ 3963555 h 4267200"/>
              <a:gd name="connsiteX88" fmla="*/ 4659448 w 12192000"/>
              <a:gd name="connsiteY88" fmla="*/ 4172746 h 4267200"/>
              <a:gd name="connsiteX89" fmla="*/ 4719140 w 12192000"/>
              <a:gd name="connsiteY89" fmla="*/ 4267200 h 4267200"/>
              <a:gd name="connsiteX90" fmla="*/ 4641222 w 12192000"/>
              <a:gd name="connsiteY90" fmla="*/ 4267200 h 4267200"/>
              <a:gd name="connsiteX91" fmla="*/ 4599968 w 12192000"/>
              <a:gd name="connsiteY91" fmla="*/ 4207074 h 4267200"/>
              <a:gd name="connsiteX92" fmla="*/ 4136093 w 12192000"/>
              <a:gd name="connsiteY92" fmla="*/ 3858466 h 4267200"/>
              <a:gd name="connsiteX93" fmla="*/ 3670252 w 12192000"/>
              <a:gd name="connsiteY93" fmla="*/ 3622798 h 4267200"/>
              <a:gd name="connsiteX94" fmla="*/ 3817258 w 12192000"/>
              <a:gd name="connsiteY94" fmla="*/ 3723577 h 4267200"/>
              <a:gd name="connsiteX95" fmla="*/ 4000461 w 12192000"/>
              <a:gd name="connsiteY95" fmla="*/ 3855966 h 4267200"/>
              <a:gd name="connsiteX96" fmla="*/ 4088180 w 12192000"/>
              <a:gd name="connsiteY96" fmla="*/ 3929774 h 4267200"/>
              <a:gd name="connsiteX97" fmla="*/ 4184555 w 12192000"/>
              <a:gd name="connsiteY97" fmla="*/ 4010683 h 4267200"/>
              <a:gd name="connsiteX98" fmla="*/ 4399563 w 12192000"/>
              <a:gd name="connsiteY98" fmla="*/ 4158106 h 4267200"/>
              <a:gd name="connsiteX99" fmla="*/ 4546299 w 12192000"/>
              <a:gd name="connsiteY99" fmla="*/ 4254934 h 4267200"/>
              <a:gd name="connsiteX100" fmla="*/ 4561743 w 12192000"/>
              <a:gd name="connsiteY100" fmla="*/ 4267200 h 4267200"/>
              <a:gd name="connsiteX101" fmla="*/ 4509274 w 12192000"/>
              <a:gd name="connsiteY101" fmla="*/ 4267200 h 4267200"/>
              <a:gd name="connsiteX102" fmla="*/ 4383389 w 12192000"/>
              <a:gd name="connsiteY102" fmla="*/ 4184369 h 4267200"/>
              <a:gd name="connsiteX103" fmla="*/ 4165508 w 12192000"/>
              <a:gd name="connsiteY103" fmla="*/ 4035196 h 4267200"/>
              <a:gd name="connsiteX104" fmla="*/ 4068162 w 12192000"/>
              <a:gd name="connsiteY104" fmla="*/ 3953394 h 4267200"/>
              <a:gd name="connsiteX105" fmla="*/ 3981416 w 12192000"/>
              <a:gd name="connsiteY105" fmla="*/ 3880482 h 4267200"/>
              <a:gd name="connsiteX106" fmla="*/ 3800147 w 12192000"/>
              <a:gd name="connsiteY106" fmla="*/ 3749872 h 4267200"/>
              <a:gd name="connsiteX107" fmla="*/ 3655073 w 12192000"/>
              <a:gd name="connsiteY107" fmla="*/ 3650884 h 4267200"/>
              <a:gd name="connsiteX108" fmla="*/ 3989938 w 12192000"/>
              <a:gd name="connsiteY108" fmla="*/ 3991685 h 4267200"/>
              <a:gd name="connsiteX109" fmla="*/ 4393907 w 12192000"/>
              <a:gd name="connsiteY109" fmla="*/ 4261258 h 4267200"/>
              <a:gd name="connsiteX110" fmla="*/ 4408201 w 12192000"/>
              <a:gd name="connsiteY110" fmla="*/ 4267200 h 4267200"/>
              <a:gd name="connsiteX111" fmla="*/ 4250346 w 12192000"/>
              <a:gd name="connsiteY111" fmla="*/ 4267200 h 4267200"/>
              <a:gd name="connsiteX112" fmla="*/ 4245269 w 12192000"/>
              <a:gd name="connsiteY112" fmla="*/ 4265040 h 4267200"/>
              <a:gd name="connsiteX113" fmla="*/ 4036318 w 12192000"/>
              <a:gd name="connsiteY113" fmla="*/ 4147013 h 4267200"/>
              <a:gd name="connsiteX114" fmla="*/ 3432098 w 12192000"/>
              <a:gd name="connsiteY114" fmla="*/ 3537312 h 4267200"/>
              <a:gd name="connsiteX115" fmla="*/ 3429186 w 12192000"/>
              <a:gd name="connsiteY115" fmla="*/ 3458784 h 4267200"/>
              <a:gd name="connsiteX116" fmla="*/ 9334796 w 12192000"/>
              <a:gd name="connsiteY116" fmla="*/ 3456584 h 4267200"/>
              <a:gd name="connsiteX117" fmla="*/ 9651570 w 12192000"/>
              <a:gd name="connsiteY117" fmla="*/ 3826505 h 4267200"/>
              <a:gd name="connsiteX118" fmla="*/ 9334796 w 12192000"/>
              <a:gd name="connsiteY118" fmla="*/ 3456584 h 4267200"/>
              <a:gd name="connsiteX119" fmla="*/ 4440129 w 12192000"/>
              <a:gd name="connsiteY119" fmla="*/ 3448571 h 4267200"/>
              <a:gd name="connsiteX120" fmla="*/ 4856525 w 12192000"/>
              <a:gd name="connsiteY120" fmla="*/ 3915351 h 4267200"/>
              <a:gd name="connsiteX121" fmla="*/ 5059055 w 12192000"/>
              <a:gd name="connsiteY121" fmla="*/ 4108918 h 4267200"/>
              <a:gd name="connsiteX122" fmla="*/ 5290070 w 12192000"/>
              <a:gd name="connsiteY122" fmla="*/ 4263619 h 4267200"/>
              <a:gd name="connsiteX123" fmla="*/ 4834991 w 12192000"/>
              <a:gd name="connsiteY123" fmla="*/ 3830985 h 4267200"/>
              <a:gd name="connsiteX124" fmla="*/ 4440129 w 12192000"/>
              <a:gd name="connsiteY124" fmla="*/ 3448571 h 4267200"/>
              <a:gd name="connsiteX125" fmla="*/ 5425834 w 12192000"/>
              <a:gd name="connsiteY125" fmla="*/ 3162785 h 4267200"/>
              <a:gd name="connsiteX126" fmla="*/ 5401644 w 12192000"/>
              <a:gd name="connsiteY126" fmla="*/ 3617847 h 4267200"/>
              <a:gd name="connsiteX127" fmla="*/ 5467256 w 12192000"/>
              <a:gd name="connsiteY127" fmla="*/ 4175494 h 4267200"/>
              <a:gd name="connsiteX128" fmla="*/ 5448069 w 12192000"/>
              <a:gd name="connsiteY128" fmla="*/ 3567554 h 4267200"/>
              <a:gd name="connsiteX129" fmla="*/ 1318687 w 12192000"/>
              <a:gd name="connsiteY129" fmla="*/ 3113840 h 4267200"/>
              <a:gd name="connsiteX130" fmla="*/ 1066793 w 12192000"/>
              <a:gd name="connsiteY130" fmla="*/ 3212171 h 4267200"/>
              <a:gd name="connsiteX131" fmla="*/ 993319 w 12192000"/>
              <a:gd name="connsiteY131" fmla="*/ 3247648 h 4267200"/>
              <a:gd name="connsiteX132" fmla="*/ 853081 w 12192000"/>
              <a:gd name="connsiteY132" fmla="*/ 3312410 h 4267200"/>
              <a:gd name="connsiteX133" fmla="*/ 805957 w 12192000"/>
              <a:gd name="connsiteY133" fmla="*/ 3330443 h 4267200"/>
              <a:gd name="connsiteX134" fmla="*/ 1318687 w 12192000"/>
              <a:gd name="connsiteY134" fmla="*/ 3113840 h 4267200"/>
              <a:gd name="connsiteX135" fmla="*/ 5453702 w 12192000"/>
              <a:gd name="connsiteY135" fmla="*/ 3090882 h 4267200"/>
              <a:gd name="connsiteX136" fmla="*/ 5480135 w 12192000"/>
              <a:gd name="connsiteY136" fmla="*/ 3565802 h 4267200"/>
              <a:gd name="connsiteX137" fmla="*/ 5499023 w 12192000"/>
              <a:gd name="connsiteY137" fmla="*/ 4166310 h 4267200"/>
              <a:gd name="connsiteX138" fmla="*/ 5547022 w 12192000"/>
              <a:gd name="connsiteY138" fmla="*/ 3607838 h 4267200"/>
              <a:gd name="connsiteX139" fmla="*/ 5515964 w 12192000"/>
              <a:gd name="connsiteY139" fmla="*/ 3378541 h 4267200"/>
              <a:gd name="connsiteX140" fmla="*/ 5453702 w 12192000"/>
              <a:gd name="connsiteY140" fmla="*/ 3090882 h 4267200"/>
              <a:gd name="connsiteX141" fmla="*/ 9790480 w 12192000"/>
              <a:gd name="connsiteY141" fmla="*/ 3078533 h 4267200"/>
              <a:gd name="connsiteX142" fmla="*/ 9763295 w 12192000"/>
              <a:gd name="connsiteY142" fmla="*/ 3245370 h 4267200"/>
              <a:gd name="connsiteX143" fmla="*/ 9736458 w 12192000"/>
              <a:gd name="connsiteY143" fmla="*/ 3758413 h 4267200"/>
              <a:gd name="connsiteX144" fmla="*/ 9763499 w 12192000"/>
              <a:gd name="connsiteY144" fmla="*/ 3528057 h 4267200"/>
              <a:gd name="connsiteX145" fmla="*/ 9793906 w 12192000"/>
              <a:gd name="connsiteY145" fmla="*/ 3231157 h 4267200"/>
              <a:gd name="connsiteX146" fmla="*/ 9791874 w 12192000"/>
              <a:gd name="connsiteY146" fmla="*/ 3142788 h 4267200"/>
              <a:gd name="connsiteX147" fmla="*/ 9790480 w 12192000"/>
              <a:gd name="connsiteY147" fmla="*/ 3078533 h 4267200"/>
              <a:gd name="connsiteX148" fmla="*/ 1238695 w 12192000"/>
              <a:gd name="connsiteY148" fmla="*/ 3076820 h 4267200"/>
              <a:gd name="connsiteX149" fmla="*/ 716371 w 12192000"/>
              <a:gd name="connsiteY149" fmla="*/ 3293249 h 4267200"/>
              <a:gd name="connsiteX150" fmla="*/ 579522 w 12192000"/>
              <a:gd name="connsiteY150" fmla="*/ 3371759 h 4267200"/>
              <a:gd name="connsiteX151" fmla="*/ 600288 w 12192000"/>
              <a:gd name="connsiteY151" fmla="*/ 3365555 h 4267200"/>
              <a:gd name="connsiteX152" fmla="*/ 840692 w 12192000"/>
              <a:gd name="connsiteY152" fmla="*/ 3284921 h 4267200"/>
              <a:gd name="connsiteX153" fmla="*/ 979248 w 12192000"/>
              <a:gd name="connsiteY153" fmla="*/ 3221003 h 4267200"/>
              <a:gd name="connsiteX154" fmla="*/ 1053282 w 12192000"/>
              <a:gd name="connsiteY154" fmla="*/ 3185247 h 4267200"/>
              <a:gd name="connsiteX155" fmla="*/ 1320603 w 12192000"/>
              <a:gd name="connsiteY155" fmla="*/ 3081281 h 4267200"/>
              <a:gd name="connsiteX156" fmla="*/ 1238695 w 12192000"/>
              <a:gd name="connsiteY156" fmla="*/ 3076820 h 4267200"/>
              <a:gd name="connsiteX157" fmla="*/ 5425627 w 12192000"/>
              <a:gd name="connsiteY157" fmla="*/ 2954192 h 4267200"/>
              <a:gd name="connsiteX158" fmla="*/ 5470770 w 12192000"/>
              <a:gd name="connsiteY158" fmla="*/ 3005435 h 4267200"/>
              <a:gd name="connsiteX159" fmla="*/ 5567647 w 12192000"/>
              <a:gd name="connsiteY159" fmla="*/ 4190286 h 4267200"/>
              <a:gd name="connsiteX160" fmla="*/ 5545854 w 12192000"/>
              <a:gd name="connsiteY160" fmla="*/ 4267200 h 4267200"/>
              <a:gd name="connsiteX161" fmla="*/ 5391871 w 12192000"/>
              <a:gd name="connsiteY161" fmla="*/ 4267200 h 4267200"/>
              <a:gd name="connsiteX162" fmla="*/ 5318171 w 12192000"/>
              <a:gd name="connsiteY162" fmla="*/ 4175818 h 4267200"/>
              <a:gd name="connsiteX163" fmla="*/ 4943646 w 12192000"/>
              <a:gd name="connsiteY163" fmla="*/ 3822916 h 4267200"/>
              <a:gd name="connsiteX164" fmla="*/ 4594837 w 12192000"/>
              <a:gd name="connsiteY164" fmla="*/ 3532274 h 4267200"/>
              <a:gd name="connsiteX165" fmla="*/ 4441737 w 12192000"/>
              <a:gd name="connsiteY165" fmla="*/ 3399734 h 4267200"/>
              <a:gd name="connsiteX166" fmla="*/ 4431236 w 12192000"/>
              <a:gd name="connsiteY166" fmla="*/ 3400954 h 4267200"/>
              <a:gd name="connsiteX167" fmla="*/ 4557150 w 12192000"/>
              <a:gd name="connsiteY167" fmla="*/ 3510023 h 4267200"/>
              <a:gd name="connsiteX168" fmla="*/ 4856936 w 12192000"/>
              <a:gd name="connsiteY168" fmla="*/ 3809146 h 4267200"/>
              <a:gd name="connsiteX169" fmla="*/ 5111996 w 12192000"/>
              <a:gd name="connsiteY169" fmla="*/ 4065759 h 4267200"/>
              <a:gd name="connsiteX170" fmla="*/ 5246890 w 12192000"/>
              <a:gd name="connsiteY170" fmla="*/ 4187633 h 4267200"/>
              <a:gd name="connsiteX171" fmla="*/ 5347266 w 12192000"/>
              <a:gd name="connsiteY171" fmla="*/ 4267200 h 4267200"/>
              <a:gd name="connsiteX172" fmla="*/ 5164092 w 12192000"/>
              <a:gd name="connsiteY172" fmla="*/ 4267200 h 4267200"/>
              <a:gd name="connsiteX173" fmla="*/ 5108945 w 12192000"/>
              <a:gd name="connsiteY173" fmla="*/ 4232176 h 4267200"/>
              <a:gd name="connsiteX174" fmla="*/ 4294126 w 12192000"/>
              <a:gd name="connsiteY174" fmla="*/ 3303048 h 4267200"/>
              <a:gd name="connsiteX175" fmla="*/ 4305321 w 12192000"/>
              <a:gd name="connsiteY175" fmla="*/ 3256953 h 4267200"/>
              <a:gd name="connsiteX176" fmla="*/ 4949299 w 12192000"/>
              <a:gd name="connsiteY176" fmla="*/ 3766336 h 4267200"/>
              <a:gd name="connsiteX177" fmla="*/ 5291452 w 12192000"/>
              <a:gd name="connsiteY177" fmla="*/ 4076801 h 4267200"/>
              <a:gd name="connsiteX178" fmla="*/ 5434998 w 12192000"/>
              <a:gd name="connsiteY178" fmla="*/ 4254100 h 4267200"/>
              <a:gd name="connsiteX179" fmla="*/ 5351015 w 12192000"/>
              <a:gd name="connsiteY179" fmla="*/ 3760989 h 4267200"/>
              <a:gd name="connsiteX180" fmla="*/ 5413780 w 12192000"/>
              <a:gd name="connsiteY180" fmla="*/ 2966265 h 4267200"/>
              <a:gd name="connsiteX181" fmla="*/ 5425627 w 12192000"/>
              <a:gd name="connsiteY181" fmla="*/ 2954192 h 4267200"/>
              <a:gd name="connsiteX182" fmla="*/ 8380397 w 12192000"/>
              <a:gd name="connsiteY182" fmla="*/ 2896659 h 4267200"/>
              <a:gd name="connsiteX183" fmla="*/ 8634801 w 12192000"/>
              <a:gd name="connsiteY183" fmla="*/ 3304169 h 4267200"/>
              <a:gd name="connsiteX184" fmla="*/ 8971448 w 12192000"/>
              <a:gd name="connsiteY184" fmla="*/ 3675946 h 4267200"/>
              <a:gd name="connsiteX185" fmla="*/ 8820691 w 12192000"/>
              <a:gd name="connsiteY185" fmla="*/ 3486482 h 4267200"/>
              <a:gd name="connsiteX186" fmla="*/ 8807612 w 12192000"/>
              <a:gd name="connsiteY186" fmla="*/ 3467256 h 4267200"/>
              <a:gd name="connsiteX187" fmla="*/ 8556796 w 12192000"/>
              <a:gd name="connsiteY187" fmla="*/ 3116474 h 4267200"/>
              <a:gd name="connsiteX188" fmla="*/ 8427018 w 12192000"/>
              <a:gd name="connsiteY188" fmla="*/ 2948853 h 4267200"/>
              <a:gd name="connsiteX189" fmla="*/ 8380397 w 12192000"/>
              <a:gd name="connsiteY189" fmla="*/ 2896659 h 4267200"/>
              <a:gd name="connsiteX190" fmla="*/ 9831020 w 12192000"/>
              <a:gd name="connsiteY190" fmla="*/ 2871730 h 4267200"/>
              <a:gd name="connsiteX191" fmla="*/ 9827707 w 12192000"/>
              <a:gd name="connsiteY191" fmla="*/ 2915231 h 4267200"/>
              <a:gd name="connsiteX192" fmla="*/ 9820699 w 12192000"/>
              <a:gd name="connsiteY192" fmla="*/ 3051540 h 4267200"/>
              <a:gd name="connsiteX193" fmla="*/ 9822525 w 12192000"/>
              <a:gd name="connsiteY193" fmla="*/ 3140814 h 4267200"/>
              <a:gd name="connsiteX194" fmla="*/ 9824704 w 12192000"/>
              <a:gd name="connsiteY194" fmla="*/ 3230628 h 4267200"/>
              <a:gd name="connsiteX195" fmla="*/ 9793821 w 12192000"/>
              <a:gd name="connsiteY195" fmla="*/ 3531652 h 4267200"/>
              <a:gd name="connsiteX196" fmla="*/ 9767436 w 12192000"/>
              <a:gd name="connsiteY196" fmla="*/ 3750864 h 4267200"/>
              <a:gd name="connsiteX197" fmla="*/ 9814477 w 12192000"/>
              <a:gd name="connsiteY197" fmla="*/ 3662531 h 4267200"/>
              <a:gd name="connsiteX198" fmla="*/ 9831020 w 12192000"/>
              <a:gd name="connsiteY198" fmla="*/ 2871730 h 4267200"/>
              <a:gd name="connsiteX199" fmla="*/ 8380521 w 12192000"/>
              <a:gd name="connsiteY199" fmla="*/ 2850596 h 4267200"/>
              <a:gd name="connsiteX200" fmla="*/ 8451446 w 12192000"/>
              <a:gd name="connsiteY200" fmla="*/ 2928627 h 4267200"/>
              <a:gd name="connsiteX201" fmla="*/ 8582269 w 12192000"/>
              <a:gd name="connsiteY201" fmla="*/ 3097880 h 4267200"/>
              <a:gd name="connsiteX202" fmla="*/ 8833783 w 12192000"/>
              <a:gd name="connsiteY202" fmla="*/ 3449753 h 4267200"/>
              <a:gd name="connsiteX203" fmla="*/ 8846863 w 12192000"/>
              <a:gd name="connsiteY203" fmla="*/ 3468981 h 4267200"/>
              <a:gd name="connsiteX204" fmla="*/ 8960046 w 12192000"/>
              <a:gd name="connsiteY204" fmla="*/ 3620389 h 4267200"/>
              <a:gd name="connsiteX205" fmla="*/ 8380521 w 12192000"/>
              <a:gd name="connsiteY205" fmla="*/ 2850596 h 4267200"/>
              <a:gd name="connsiteX206" fmla="*/ 9854151 w 12192000"/>
              <a:gd name="connsiteY206" fmla="*/ 2642862 h 4267200"/>
              <a:gd name="connsiteX207" fmla="*/ 9871341 w 12192000"/>
              <a:gd name="connsiteY207" fmla="*/ 2659697 h 4267200"/>
              <a:gd name="connsiteX208" fmla="*/ 9966678 w 12192000"/>
              <a:gd name="connsiteY208" fmla="*/ 3423399 h 4267200"/>
              <a:gd name="connsiteX209" fmla="*/ 9880832 w 12192000"/>
              <a:gd name="connsiteY209" fmla="*/ 3700562 h 4267200"/>
              <a:gd name="connsiteX210" fmla="*/ 9896024 w 12192000"/>
              <a:gd name="connsiteY210" fmla="*/ 4178295 h 4267200"/>
              <a:gd name="connsiteX211" fmla="*/ 10028060 w 12192000"/>
              <a:gd name="connsiteY211" fmla="*/ 4267200 h 4267200"/>
              <a:gd name="connsiteX212" fmla="*/ 9651813 w 12192000"/>
              <a:gd name="connsiteY212" fmla="*/ 4267200 h 4267200"/>
              <a:gd name="connsiteX213" fmla="*/ 9814527 w 12192000"/>
              <a:gd name="connsiteY213" fmla="*/ 4248048 h 4267200"/>
              <a:gd name="connsiteX214" fmla="*/ 9615182 w 12192000"/>
              <a:gd name="connsiteY214" fmla="*/ 4220499 h 4267200"/>
              <a:gd name="connsiteX215" fmla="*/ 9465210 w 12192000"/>
              <a:gd name="connsiteY215" fmla="*/ 4242240 h 4267200"/>
              <a:gd name="connsiteX216" fmla="*/ 9387108 w 12192000"/>
              <a:gd name="connsiteY216" fmla="*/ 4267200 h 4267200"/>
              <a:gd name="connsiteX217" fmla="*/ 9268441 w 12192000"/>
              <a:gd name="connsiteY217" fmla="*/ 4267200 h 4267200"/>
              <a:gd name="connsiteX218" fmla="*/ 9307676 w 12192000"/>
              <a:gd name="connsiteY218" fmla="*/ 4251276 h 4267200"/>
              <a:gd name="connsiteX219" fmla="*/ 9761570 w 12192000"/>
              <a:gd name="connsiteY219" fmla="*/ 4182283 h 4267200"/>
              <a:gd name="connsiteX220" fmla="*/ 9368237 w 12192000"/>
              <a:gd name="connsiteY220" fmla="*/ 3949470 h 4267200"/>
              <a:gd name="connsiteX221" fmla="*/ 9354614 w 12192000"/>
              <a:gd name="connsiteY221" fmla="*/ 3951288 h 4267200"/>
              <a:gd name="connsiteX222" fmla="*/ 8364351 w 12192000"/>
              <a:gd name="connsiteY222" fmla="*/ 4159267 h 4267200"/>
              <a:gd name="connsiteX223" fmla="*/ 8386567 w 12192000"/>
              <a:gd name="connsiteY223" fmla="*/ 4119760 h 4267200"/>
              <a:gd name="connsiteX224" fmla="*/ 9231713 w 12192000"/>
              <a:gd name="connsiteY224" fmla="*/ 3873539 h 4267200"/>
              <a:gd name="connsiteX225" fmla="*/ 9023301 w 12192000"/>
              <a:gd name="connsiteY225" fmla="*/ 3763109 h 4267200"/>
              <a:gd name="connsiteX226" fmla="*/ 9010556 w 12192000"/>
              <a:gd name="connsiteY226" fmla="*/ 3758998 h 4267200"/>
              <a:gd name="connsiteX227" fmla="*/ 8604324 w 12192000"/>
              <a:gd name="connsiteY227" fmla="*/ 3417171 h 4267200"/>
              <a:gd name="connsiteX228" fmla="*/ 8218577 w 12192000"/>
              <a:gd name="connsiteY228" fmla="*/ 2770227 h 4267200"/>
              <a:gd name="connsiteX229" fmla="*/ 8222774 w 12192000"/>
              <a:gd name="connsiteY229" fmla="*/ 2749954 h 4267200"/>
              <a:gd name="connsiteX230" fmla="*/ 8297623 w 12192000"/>
              <a:gd name="connsiteY230" fmla="*/ 2731935 h 4267200"/>
              <a:gd name="connsiteX231" fmla="*/ 9090618 w 12192000"/>
              <a:gd name="connsiteY231" fmla="*/ 3716225 h 4267200"/>
              <a:gd name="connsiteX232" fmla="*/ 9762441 w 12192000"/>
              <a:gd name="connsiteY232" fmla="*/ 4093587 h 4267200"/>
              <a:gd name="connsiteX233" fmla="*/ 9717826 w 12192000"/>
              <a:gd name="connsiteY233" fmla="*/ 3916719 h 4267200"/>
              <a:gd name="connsiteX234" fmla="*/ 9713123 w 12192000"/>
              <a:gd name="connsiteY234" fmla="*/ 3916663 h 4267200"/>
              <a:gd name="connsiteX235" fmla="*/ 9175594 w 12192000"/>
              <a:gd name="connsiteY235" fmla="*/ 3326950 h 4267200"/>
              <a:gd name="connsiteX236" fmla="*/ 9253941 w 12192000"/>
              <a:gd name="connsiteY236" fmla="*/ 3287566 h 4267200"/>
              <a:gd name="connsiteX237" fmla="*/ 9625671 w 12192000"/>
              <a:gd name="connsiteY237" fmla="*/ 3639960 h 4267200"/>
              <a:gd name="connsiteX238" fmla="*/ 9656881 w 12192000"/>
              <a:gd name="connsiteY238" fmla="*/ 3333361 h 4267200"/>
              <a:gd name="connsiteX239" fmla="*/ 9782066 w 12192000"/>
              <a:gd name="connsiteY239" fmla="*/ 2680771 h 4267200"/>
              <a:gd name="connsiteX240" fmla="*/ 9854151 w 12192000"/>
              <a:gd name="connsiteY240" fmla="*/ 2642862 h 4267200"/>
              <a:gd name="connsiteX241" fmla="*/ 11114299 w 12192000"/>
              <a:gd name="connsiteY241" fmla="*/ 2390555 h 4267200"/>
              <a:gd name="connsiteX242" fmla="*/ 11113373 w 12192000"/>
              <a:gd name="connsiteY242" fmla="*/ 2392739 h 4267200"/>
              <a:gd name="connsiteX243" fmla="*/ 11117197 w 12192000"/>
              <a:gd name="connsiteY243" fmla="*/ 2394358 h 4267200"/>
              <a:gd name="connsiteX244" fmla="*/ 11114299 w 12192000"/>
              <a:gd name="connsiteY244" fmla="*/ 2390555 h 4267200"/>
              <a:gd name="connsiteX245" fmla="*/ 10506276 w 12192000"/>
              <a:gd name="connsiteY245" fmla="*/ 2118977 h 4267200"/>
              <a:gd name="connsiteX246" fmla="*/ 10431542 w 12192000"/>
              <a:gd name="connsiteY246" fmla="*/ 2525128 h 4267200"/>
              <a:gd name="connsiteX247" fmla="*/ 10391375 w 12192000"/>
              <a:gd name="connsiteY247" fmla="*/ 2667145 h 4267200"/>
              <a:gd name="connsiteX248" fmla="*/ 10355047 w 12192000"/>
              <a:gd name="connsiteY248" fmla="*/ 2832031 h 4267200"/>
              <a:gd name="connsiteX249" fmla="*/ 10336080 w 12192000"/>
              <a:gd name="connsiteY249" fmla="*/ 2927011 h 4267200"/>
              <a:gd name="connsiteX250" fmla="*/ 10389394 w 12192000"/>
              <a:gd name="connsiteY250" fmla="*/ 2782834 h 4267200"/>
              <a:gd name="connsiteX251" fmla="*/ 10506276 w 12192000"/>
              <a:gd name="connsiteY251" fmla="*/ 2118977 h 4267200"/>
              <a:gd name="connsiteX252" fmla="*/ 11538179 w 12192000"/>
              <a:gd name="connsiteY252" fmla="*/ 2090376 h 4267200"/>
              <a:gd name="connsiteX253" fmla="*/ 11577479 w 12192000"/>
              <a:gd name="connsiteY253" fmla="*/ 2228695 h 4267200"/>
              <a:gd name="connsiteX254" fmla="*/ 11586754 w 12192000"/>
              <a:gd name="connsiteY254" fmla="*/ 2266098 h 4267200"/>
              <a:gd name="connsiteX255" fmla="*/ 11609011 w 12192000"/>
              <a:gd name="connsiteY255" fmla="*/ 2353427 h 4267200"/>
              <a:gd name="connsiteX256" fmla="*/ 11761579 w 12192000"/>
              <a:gd name="connsiteY256" fmla="*/ 2703223 h 4267200"/>
              <a:gd name="connsiteX257" fmla="*/ 11877711 w 12192000"/>
              <a:gd name="connsiteY257" fmla="*/ 2947465 h 4267200"/>
              <a:gd name="connsiteX258" fmla="*/ 11538179 w 12192000"/>
              <a:gd name="connsiteY258" fmla="*/ 2090376 h 4267200"/>
              <a:gd name="connsiteX259" fmla="*/ 6604735 w 12192000"/>
              <a:gd name="connsiteY259" fmla="*/ 2041381 h 4267200"/>
              <a:gd name="connsiteX260" fmla="*/ 7204487 w 12192000"/>
              <a:gd name="connsiteY260" fmla="*/ 2742112 h 4267200"/>
              <a:gd name="connsiteX261" fmla="*/ 7131592 w 12192000"/>
              <a:gd name="connsiteY261" fmla="*/ 2672096 h 4267200"/>
              <a:gd name="connsiteX262" fmla="*/ 6996344 w 12192000"/>
              <a:gd name="connsiteY262" fmla="*/ 2518310 h 4267200"/>
              <a:gd name="connsiteX263" fmla="*/ 6735495 w 12192000"/>
              <a:gd name="connsiteY263" fmla="*/ 2196890 h 4267200"/>
              <a:gd name="connsiteX264" fmla="*/ 6721901 w 12192000"/>
              <a:gd name="connsiteY264" fmla="*/ 2179274 h 4267200"/>
              <a:gd name="connsiteX265" fmla="*/ 6604735 w 12192000"/>
              <a:gd name="connsiteY265" fmla="*/ 2041381 h 4267200"/>
              <a:gd name="connsiteX266" fmla="*/ 11488421 w 12192000"/>
              <a:gd name="connsiteY266" fmla="*/ 2034549 h 4267200"/>
              <a:gd name="connsiteX267" fmla="*/ 11840356 w 12192000"/>
              <a:gd name="connsiteY267" fmla="*/ 2932293 h 4267200"/>
              <a:gd name="connsiteX268" fmla="*/ 11736331 w 12192000"/>
              <a:gd name="connsiteY268" fmla="*/ 2715710 h 4267200"/>
              <a:gd name="connsiteX269" fmla="*/ 11581560 w 12192000"/>
              <a:gd name="connsiteY269" fmla="*/ 2360474 h 4267200"/>
              <a:gd name="connsiteX270" fmla="*/ 11558442 w 12192000"/>
              <a:gd name="connsiteY270" fmla="*/ 2272139 h 4267200"/>
              <a:gd name="connsiteX271" fmla="*/ 11549169 w 12192000"/>
              <a:gd name="connsiteY271" fmla="*/ 2234734 h 4267200"/>
              <a:gd name="connsiteX272" fmla="*/ 11488421 w 12192000"/>
              <a:gd name="connsiteY272" fmla="*/ 2034549 h 4267200"/>
              <a:gd name="connsiteX273" fmla="*/ 10468916 w 12192000"/>
              <a:gd name="connsiteY273" fmla="*/ 2032338 h 4267200"/>
              <a:gd name="connsiteX274" fmla="*/ 10421480 w 12192000"/>
              <a:gd name="connsiteY274" fmla="*/ 2185446 h 4267200"/>
              <a:gd name="connsiteX275" fmla="*/ 10351264 w 12192000"/>
              <a:gd name="connsiteY275" fmla="*/ 2591574 h 4267200"/>
              <a:gd name="connsiteX276" fmla="*/ 10294485 w 12192000"/>
              <a:gd name="connsiteY276" fmla="*/ 2991809 h 4267200"/>
              <a:gd name="connsiteX277" fmla="*/ 10327850 w 12192000"/>
              <a:gd name="connsiteY277" fmla="*/ 2826310 h 4267200"/>
              <a:gd name="connsiteX278" fmla="*/ 10364099 w 12192000"/>
              <a:gd name="connsiteY278" fmla="*/ 2660098 h 4267200"/>
              <a:gd name="connsiteX279" fmla="*/ 10404725 w 12192000"/>
              <a:gd name="connsiteY279" fmla="*/ 2516991 h 4267200"/>
              <a:gd name="connsiteX280" fmla="*/ 10478071 w 12192000"/>
              <a:gd name="connsiteY280" fmla="*/ 2114122 h 4267200"/>
              <a:gd name="connsiteX281" fmla="*/ 10468916 w 12192000"/>
              <a:gd name="connsiteY281" fmla="*/ 2032338 h 4267200"/>
              <a:gd name="connsiteX282" fmla="*/ 10573132 w 12192000"/>
              <a:gd name="connsiteY282" fmla="*/ 1991479 h 4267200"/>
              <a:gd name="connsiteX283" fmla="*/ 11066880 w 12192000"/>
              <a:gd name="connsiteY283" fmla="*/ 2371770 h 4267200"/>
              <a:gd name="connsiteX284" fmla="*/ 10573132 w 12192000"/>
              <a:gd name="connsiteY284" fmla="*/ 1991479 h 4267200"/>
              <a:gd name="connsiteX285" fmla="*/ 6591670 w 12192000"/>
              <a:gd name="connsiteY285" fmla="*/ 1988277 h 4267200"/>
              <a:gd name="connsiteX286" fmla="*/ 6747349 w 12192000"/>
              <a:gd name="connsiteY286" fmla="*/ 2160069 h 4267200"/>
              <a:gd name="connsiteX287" fmla="*/ 6760943 w 12192000"/>
              <a:gd name="connsiteY287" fmla="*/ 2177686 h 4267200"/>
              <a:gd name="connsiteX288" fmla="*/ 7021065 w 12192000"/>
              <a:gd name="connsiteY288" fmla="*/ 2498102 h 4267200"/>
              <a:gd name="connsiteX289" fmla="*/ 7155223 w 12192000"/>
              <a:gd name="connsiteY289" fmla="*/ 2650386 h 4267200"/>
              <a:gd name="connsiteX290" fmla="*/ 7203167 w 12192000"/>
              <a:gd name="connsiteY290" fmla="*/ 2697288 h 4267200"/>
              <a:gd name="connsiteX291" fmla="*/ 6937703 w 12192000"/>
              <a:gd name="connsiteY291" fmla="*/ 2321981 h 4267200"/>
              <a:gd name="connsiteX292" fmla="*/ 6591670 w 12192000"/>
              <a:gd name="connsiteY292" fmla="*/ 1988277 h 4267200"/>
              <a:gd name="connsiteX293" fmla="*/ 5798671 w 12192000"/>
              <a:gd name="connsiteY293" fmla="*/ 1981601 h 4267200"/>
              <a:gd name="connsiteX294" fmla="*/ 5754709 w 12192000"/>
              <a:gd name="connsiteY294" fmla="*/ 2071454 h 4267200"/>
              <a:gd name="connsiteX295" fmla="*/ 5763044 w 12192000"/>
              <a:gd name="connsiteY295" fmla="*/ 2842206 h 4267200"/>
              <a:gd name="connsiteX296" fmla="*/ 5764974 w 12192000"/>
              <a:gd name="connsiteY296" fmla="*/ 2799609 h 4267200"/>
              <a:gd name="connsiteX297" fmla="*/ 5767665 w 12192000"/>
              <a:gd name="connsiteY297" fmla="*/ 2666409 h 4267200"/>
              <a:gd name="connsiteX298" fmla="*/ 5763055 w 12192000"/>
              <a:gd name="connsiteY298" fmla="*/ 2579705 h 4267200"/>
              <a:gd name="connsiteX299" fmla="*/ 5758079 w 12192000"/>
              <a:gd name="connsiteY299" fmla="*/ 2492508 h 4267200"/>
              <a:gd name="connsiteX300" fmla="*/ 5779325 w 12192000"/>
              <a:gd name="connsiteY300" fmla="*/ 2197069 h 4267200"/>
              <a:gd name="connsiteX301" fmla="*/ 5798671 w 12192000"/>
              <a:gd name="connsiteY301" fmla="*/ 1981601 h 4267200"/>
              <a:gd name="connsiteX302" fmla="*/ 5829202 w 12192000"/>
              <a:gd name="connsiteY302" fmla="*/ 1971679 h 4267200"/>
              <a:gd name="connsiteX303" fmla="*/ 5809558 w 12192000"/>
              <a:gd name="connsiteY303" fmla="*/ 2198043 h 4267200"/>
              <a:gd name="connsiteX304" fmla="*/ 5788653 w 12192000"/>
              <a:gd name="connsiteY304" fmla="*/ 2489430 h 4267200"/>
              <a:gd name="connsiteX305" fmla="*/ 5793439 w 12192000"/>
              <a:gd name="connsiteY305" fmla="*/ 2575235 h 4267200"/>
              <a:gd name="connsiteX306" fmla="*/ 5796837 w 12192000"/>
              <a:gd name="connsiteY306" fmla="*/ 2637633 h 4267200"/>
              <a:gd name="connsiteX307" fmla="*/ 5818614 w 12192000"/>
              <a:gd name="connsiteY307" fmla="*/ 2473055 h 4267200"/>
              <a:gd name="connsiteX308" fmla="*/ 5829202 w 12192000"/>
              <a:gd name="connsiteY308" fmla="*/ 1971679 h 4267200"/>
              <a:gd name="connsiteX309" fmla="*/ 10578769 w 12192000"/>
              <a:gd name="connsiteY309" fmla="*/ 1962963 h 4267200"/>
              <a:gd name="connsiteX310" fmla="*/ 11073823 w 12192000"/>
              <a:gd name="connsiteY310" fmla="*/ 2338658 h 4267200"/>
              <a:gd name="connsiteX311" fmla="*/ 10578769 w 12192000"/>
              <a:gd name="connsiteY311" fmla="*/ 1962963 h 4267200"/>
              <a:gd name="connsiteX312" fmla="*/ 5911389 w 12192000"/>
              <a:gd name="connsiteY312" fmla="*/ 1898371 h 4267200"/>
              <a:gd name="connsiteX313" fmla="*/ 6237627 w 12192000"/>
              <a:gd name="connsiteY313" fmla="*/ 2231921 h 4267200"/>
              <a:gd name="connsiteX314" fmla="*/ 5911389 w 12192000"/>
              <a:gd name="connsiteY314" fmla="*/ 1898371 h 4267200"/>
              <a:gd name="connsiteX315" fmla="*/ 6944437 w 12192000"/>
              <a:gd name="connsiteY315" fmla="*/ 1575402 h 4267200"/>
              <a:gd name="connsiteX316" fmla="*/ 6304730 w 12192000"/>
              <a:gd name="connsiteY316" fmla="*/ 1766654 h 4267200"/>
              <a:gd name="connsiteX317" fmla="*/ 6944437 w 12192000"/>
              <a:gd name="connsiteY317" fmla="*/ 1575402 h 4267200"/>
              <a:gd name="connsiteX318" fmla="*/ 7019523 w 12192000"/>
              <a:gd name="connsiteY318" fmla="*/ 1519450 h 4267200"/>
              <a:gd name="connsiteX319" fmla="*/ 6298091 w 12192000"/>
              <a:gd name="connsiteY319" fmla="*/ 1737122 h 4267200"/>
              <a:gd name="connsiteX320" fmla="*/ 7019523 w 12192000"/>
              <a:gd name="connsiteY320" fmla="*/ 1519450 h 4267200"/>
              <a:gd name="connsiteX321" fmla="*/ 2399523 w 12192000"/>
              <a:gd name="connsiteY321" fmla="*/ 1428234 h 4267200"/>
              <a:gd name="connsiteX322" fmla="*/ 2224982 w 12192000"/>
              <a:gd name="connsiteY322" fmla="*/ 1826201 h 4267200"/>
              <a:gd name="connsiteX323" fmla="*/ 2096099 w 12192000"/>
              <a:gd name="connsiteY323" fmla="*/ 2345900 h 4267200"/>
              <a:gd name="connsiteX324" fmla="*/ 2283317 w 12192000"/>
              <a:gd name="connsiteY324" fmla="*/ 1796925 h 4267200"/>
              <a:gd name="connsiteX325" fmla="*/ 2448558 w 12192000"/>
              <a:gd name="connsiteY325" fmla="*/ 1373435 h 4267200"/>
              <a:gd name="connsiteX326" fmla="*/ 2312521 w 12192000"/>
              <a:gd name="connsiteY326" fmla="*/ 1806140 h 4267200"/>
              <a:gd name="connsiteX327" fmla="*/ 2127533 w 12192000"/>
              <a:gd name="connsiteY327" fmla="*/ 2348380 h 4267200"/>
              <a:gd name="connsiteX328" fmla="*/ 2358080 w 12192000"/>
              <a:gd name="connsiteY328" fmla="*/ 1866134 h 4267200"/>
              <a:gd name="connsiteX329" fmla="*/ 2407436 w 12192000"/>
              <a:gd name="connsiteY329" fmla="*/ 1651070 h 4267200"/>
              <a:gd name="connsiteX330" fmla="*/ 2448558 w 12192000"/>
              <a:gd name="connsiteY330" fmla="*/ 1373435 h 4267200"/>
              <a:gd name="connsiteX331" fmla="*/ 278707 w 12192000"/>
              <a:gd name="connsiteY331" fmla="*/ 1352270 h 4267200"/>
              <a:gd name="connsiteX332" fmla="*/ 321570 w 12192000"/>
              <a:gd name="connsiteY332" fmla="*/ 1861610 h 4267200"/>
              <a:gd name="connsiteX333" fmla="*/ 294281 w 12192000"/>
              <a:gd name="connsiteY333" fmla="*/ 1440658 h 4267200"/>
              <a:gd name="connsiteX334" fmla="*/ 1423821 w 12192000"/>
              <a:gd name="connsiteY334" fmla="*/ 1351958 h 4267200"/>
              <a:gd name="connsiteX335" fmla="*/ 1638521 w 12192000"/>
              <a:gd name="connsiteY335" fmla="*/ 1908470 h 4267200"/>
              <a:gd name="connsiteX336" fmla="*/ 1754199 w 12192000"/>
              <a:gd name="connsiteY336" fmla="*/ 2149284 h 4267200"/>
              <a:gd name="connsiteX337" fmla="*/ 1908359 w 12192000"/>
              <a:gd name="connsiteY337" fmla="*/ 2364988 h 4267200"/>
              <a:gd name="connsiteX338" fmla="*/ 1647661 w 12192000"/>
              <a:gd name="connsiteY338" fmla="*/ 1825945 h 4267200"/>
              <a:gd name="connsiteX339" fmla="*/ 1423821 w 12192000"/>
              <a:gd name="connsiteY339" fmla="*/ 1351958 h 4267200"/>
              <a:gd name="connsiteX340" fmla="*/ 9518298 w 12192000"/>
              <a:gd name="connsiteY340" fmla="*/ 1338235 h 4267200"/>
              <a:gd name="connsiteX341" fmla="*/ 9838009 w 12192000"/>
              <a:gd name="connsiteY341" fmla="*/ 2272553 h 4267200"/>
              <a:gd name="connsiteX342" fmla="*/ 9805906 w 12192000"/>
              <a:gd name="connsiteY342" fmla="*/ 2159819 h 4267200"/>
              <a:gd name="connsiteX343" fmla="*/ 9801623 w 12192000"/>
              <a:gd name="connsiteY343" fmla="*/ 2142555 h 4267200"/>
              <a:gd name="connsiteX344" fmla="*/ 9628671 w 12192000"/>
              <a:gd name="connsiteY344" fmla="*/ 1617375 h 4267200"/>
              <a:gd name="connsiteX345" fmla="*/ 9598299 w 12192000"/>
              <a:gd name="connsiteY345" fmla="*/ 1544643 h 4267200"/>
              <a:gd name="connsiteX346" fmla="*/ 9518298 w 12192000"/>
              <a:gd name="connsiteY346" fmla="*/ 1338235 h 4267200"/>
              <a:gd name="connsiteX347" fmla="*/ 1431890 w 12192000"/>
              <a:gd name="connsiteY347" fmla="*/ 1306475 h 4267200"/>
              <a:gd name="connsiteX348" fmla="*/ 1507597 w 12192000"/>
              <a:gd name="connsiteY348" fmla="*/ 1446132 h 4267200"/>
              <a:gd name="connsiteX349" fmla="*/ 1674586 w 12192000"/>
              <a:gd name="connsiteY349" fmla="*/ 1813832 h 4267200"/>
              <a:gd name="connsiteX350" fmla="*/ 1815950 w 12192000"/>
              <a:gd name="connsiteY350" fmla="*/ 2128564 h 4267200"/>
              <a:gd name="connsiteX351" fmla="*/ 1984242 w 12192000"/>
              <a:gd name="connsiteY351" fmla="*/ 2430829 h 4267200"/>
              <a:gd name="connsiteX352" fmla="*/ 2014023 w 12192000"/>
              <a:gd name="connsiteY352" fmla="*/ 2450995 h 4267200"/>
              <a:gd name="connsiteX353" fmla="*/ 1747337 w 12192000"/>
              <a:gd name="connsiteY353" fmla="*/ 1855264 h 4267200"/>
              <a:gd name="connsiteX354" fmla="*/ 1533749 w 12192000"/>
              <a:gd name="connsiteY354" fmla="*/ 1478656 h 4267200"/>
              <a:gd name="connsiteX355" fmla="*/ 1431890 w 12192000"/>
              <a:gd name="connsiteY355" fmla="*/ 1306475 h 4267200"/>
              <a:gd name="connsiteX356" fmla="*/ 5052692 w 12192000"/>
              <a:gd name="connsiteY356" fmla="*/ 1292994 h 4267200"/>
              <a:gd name="connsiteX357" fmla="*/ 5200661 w 12192000"/>
              <a:gd name="connsiteY357" fmla="*/ 1635186 h 4267200"/>
              <a:gd name="connsiteX358" fmla="*/ 5297138 w 12192000"/>
              <a:gd name="connsiteY358" fmla="*/ 1906351 h 4267200"/>
              <a:gd name="connsiteX359" fmla="*/ 5052692 w 12192000"/>
              <a:gd name="connsiteY359" fmla="*/ 1292994 h 4267200"/>
              <a:gd name="connsiteX360" fmla="*/ 9528078 w 12192000"/>
              <a:gd name="connsiteY360" fmla="*/ 1278636 h 4267200"/>
              <a:gd name="connsiteX361" fmla="*/ 9623946 w 12192000"/>
              <a:gd name="connsiteY361" fmla="*/ 1534260 h 4267200"/>
              <a:gd name="connsiteX362" fmla="*/ 9654858 w 12192000"/>
              <a:gd name="connsiteY362" fmla="*/ 1607218 h 4267200"/>
              <a:gd name="connsiteX363" fmla="*/ 9826304 w 12192000"/>
              <a:gd name="connsiteY363" fmla="*/ 2125320 h 4267200"/>
              <a:gd name="connsiteX364" fmla="*/ 9701198 w 12192000"/>
              <a:gd name="connsiteY364" fmla="*/ 1646797 h 4267200"/>
              <a:gd name="connsiteX365" fmla="*/ 9528078 w 12192000"/>
              <a:gd name="connsiteY365" fmla="*/ 1278636 h 4267200"/>
              <a:gd name="connsiteX366" fmla="*/ 5009948 w 12192000"/>
              <a:gd name="connsiteY366" fmla="*/ 1273619 h 4267200"/>
              <a:gd name="connsiteX367" fmla="*/ 5121777 w 12192000"/>
              <a:gd name="connsiteY367" fmla="*/ 1654213 h 4267200"/>
              <a:gd name="connsiteX368" fmla="*/ 5293545 w 12192000"/>
              <a:gd name="connsiteY368" fmla="*/ 2072247 h 4267200"/>
              <a:gd name="connsiteX369" fmla="*/ 5294042 w 12192000"/>
              <a:gd name="connsiteY369" fmla="*/ 2065019 h 4267200"/>
              <a:gd name="connsiteX370" fmla="*/ 5171936 w 12192000"/>
              <a:gd name="connsiteY370" fmla="*/ 1647613 h 4267200"/>
              <a:gd name="connsiteX371" fmla="*/ 5009948 w 12192000"/>
              <a:gd name="connsiteY371" fmla="*/ 1273619 h 4267200"/>
              <a:gd name="connsiteX372" fmla="*/ 655236 w 12192000"/>
              <a:gd name="connsiteY372" fmla="*/ 1268632 h 4267200"/>
              <a:gd name="connsiteX373" fmla="*/ 839521 w 12192000"/>
              <a:gd name="connsiteY373" fmla="*/ 1685315 h 4267200"/>
              <a:gd name="connsiteX374" fmla="*/ 1109416 w 12192000"/>
              <a:gd name="connsiteY374" fmla="*/ 2061663 h 4267200"/>
              <a:gd name="connsiteX375" fmla="*/ 1298300 w 12192000"/>
              <a:gd name="connsiteY375" fmla="*/ 2247742 h 4267200"/>
              <a:gd name="connsiteX376" fmla="*/ 1125871 w 12192000"/>
              <a:gd name="connsiteY376" fmla="*/ 1989513 h 4267200"/>
              <a:gd name="connsiteX377" fmla="*/ 981574 w 12192000"/>
              <a:gd name="connsiteY377" fmla="*/ 1783157 h 4267200"/>
              <a:gd name="connsiteX378" fmla="*/ 922198 w 12192000"/>
              <a:gd name="connsiteY378" fmla="*/ 1677437 h 4267200"/>
              <a:gd name="connsiteX379" fmla="*/ 869293 w 12192000"/>
              <a:gd name="connsiteY379" fmla="*/ 1583214 h 4267200"/>
              <a:gd name="connsiteX380" fmla="*/ 751431 w 12192000"/>
              <a:gd name="connsiteY380" fmla="*/ 1405731 h 4267200"/>
              <a:gd name="connsiteX381" fmla="*/ 6516292 w 12192000"/>
              <a:gd name="connsiteY381" fmla="*/ 1263064 h 4267200"/>
              <a:gd name="connsiteX382" fmla="*/ 5736320 w 12192000"/>
              <a:gd name="connsiteY382" fmla="*/ 1501803 h 4267200"/>
              <a:gd name="connsiteX383" fmla="*/ 6516292 w 12192000"/>
              <a:gd name="connsiteY383" fmla="*/ 1263064 h 4267200"/>
              <a:gd name="connsiteX384" fmla="*/ 291466 w 12192000"/>
              <a:gd name="connsiteY384" fmla="*/ 1250369 h 4267200"/>
              <a:gd name="connsiteX385" fmla="*/ 323180 w 12192000"/>
              <a:gd name="connsiteY385" fmla="*/ 1435283 h 4267200"/>
              <a:gd name="connsiteX386" fmla="*/ 349381 w 12192000"/>
              <a:gd name="connsiteY386" fmla="*/ 1875041 h 4267200"/>
              <a:gd name="connsiteX387" fmla="*/ 374363 w 12192000"/>
              <a:gd name="connsiteY387" fmla="*/ 1506494 h 4267200"/>
              <a:gd name="connsiteX388" fmla="*/ 302168 w 12192000"/>
              <a:gd name="connsiteY388" fmla="*/ 1274495 h 4267200"/>
              <a:gd name="connsiteX389" fmla="*/ 291466 w 12192000"/>
              <a:gd name="connsiteY389" fmla="*/ 1250369 h 4267200"/>
              <a:gd name="connsiteX390" fmla="*/ 678222 w 12192000"/>
              <a:gd name="connsiteY390" fmla="*/ 1248670 h 4267200"/>
              <a:gd name="connsiteX391" fmla="*/ 775536 w 12192000"/>
              <a:gd name="connsiteY391" fmla="*/ 1388015 h 4267200"/>
              <a:gd name="connsiteX392" fmla="*/ 894529 w 12192000"/>
              <a:gd name="connsiteY392" fmla="*/ 1567739 h 4267200"/>
              <a:gd name="connsiteX393" fmla="*/ 948000 w 12192000"/>
              <a:gd name="connsiteY393" fmla="*/ 1663088 h 4267200"/>
              <a:gd name="connsiteX394" fmla="*/ 1006812 w 12192000"/>
              <a:gd name="connsiteY394" fmla="*/ 1767683 h 4267200"/>
              <a:gd name="connsiteX395" fmla="*/ 1149133 w 12192000"/>
              <a:gd name="connsiteY395" fmla="*/ 1971513 h 4267200"/>
              <a:gd name="connsiteX396" fmla="*/ 1333952 w 12192000"/>
              <a:gd name="connsiteY396" fmla="*/ 2251620 h 4267200"/>
              <a:gd name="connsiteX397" fmla="*/ 1337329 w 12192000"/>
              <a:gd name="connsiteY397" fmla="*/ 2258350 h 4267200"/>
              <a:gd name="connsiteX398" fmla="*/ 1014726 w 12192000"/>
              <a:gd name="connsiteY398" fmla="*/ 1615556 h 4267200"/>
              <a:gd name="connsiteX399" fmla="*/ 678222 w 12192000"/>
              <a:gd name="connsiteY399" fmla="*/ 1248670 h 4267200"/>
              <a:gd name="connsiteX400" fmla="*/ 9441752 w 12192000"/>
              <a:gd name="connsiteY400" fmla="*/ 1245311 h 4267200"/>
              <a:gd name="connsiteX401" fmla="*/ 9278979 w 12192000"/>
              <a:gd name="connsiteY401" fmla="*/ 1406236 h 4267200"/>
              <a:gd name="connsiteX402" fmla="*/ 9235540 w 12192000"/>
              <a:gd name="connsiteY402" fmla="*/ 1546869 h 4267200"/>
              <a:gd name="connsiteX403" fmla="*/ 9264074 w 12192000"/>
              <a:gd name="connsiteY403" fmla="*/ 1557016 h 4267200"/>
              <a:gd name="connsiteX404" fmla="*/ 9441752 w 12192000"/>
              <a:gd name="connsiteY404" fmla="*/ 1245311 h 4267200"/>
              <a:gd name="connsiteX405" fmla="*/ 6691602 w 12192000"/>
              <a:gd name="connsiteY405" fmla="*/ 1140573 h 4267200"/>
              <a:gd name="connsiteX406" fmla="*/ 6571100 w 12192000"/>
              <a:gd name="connsiteY406" fmla="*/ 1183662 h 4267200"/>
              <a:gd name="connsiteX407" fmla="*/ 6241687 w 12192000"/>
              <a:gd name="connsiteY407" fmla="*/ 1257600 h 4267200"/>
              <a:gd name="connsiteX408" fmla="*/ 5693009 w 12192000"/>
              <a:gd name="connsiteY408" fmla="*/ 1478256 h 4267200"/>
              <a:gd name="connsiteX409" fmla="*/ 6548420 w 12192000"/>
              <a:gd name="connsiteY409" fmla="*/ 1214599 h 4267200"/>
              <a:gd name="connsiteX410" fmla="*/ 6605473 w 12192000"/>
              <a:gd name="connsiteY410" fmla="*/ 1184686 h 4267200"/>
              <a:gd name="connsiteX411" fmla="*/ 6691602 w 12192000"/>
              <a:gd name="connsiteY411" fmla="*/ 1140573 h 4267200"/>
              <a:gd name="connsiteX412" fmla="*/ 4002475 w 12192000"/>
              <a:gd name="connsiteY412" fmla="*/ 1037802 h 4267200"/>
              <a:gd name="connsiteX413" fmla="*/ 4000324 w 12192000"/>
              <a:gd name="connsiteY413" fmla="*/ 1039362 h 4267200"/>
              <a:gd name="connsiteX414" fmla="*/ 4002862 w 12192000"/>
              <a:gd name="connsiteY414" fmla="*/ 1042866 h 4267200"/>
              <a:gd name="connsiteX415" fmla="*/ 4002475 w 12192000"/>
              <a:gd name="connsiteY415" fmla="*/ 1037802 h 4267200"/>
              <a:gd name="connsiteX416" fmla="*/ 506322 w 12192000"/>
              <a:gd name="connsiteY416" fmla="*/ 1020997 h 4267200"/>
              <a:gd name="connsiteX417" fmla="*/ 533068 w 12192000"/>
              <a:gd name="connsiteY417" fmla="*/ 1029409 h 4267200"/>
              <a:gd name="connsiteX418" fmla="*/ 1232525 w 12192000"/>
              <a:gd name="connsiteY418" fmla="*/ 1804675 h 4267200"/>
              <a:gd name="connsiteX419" fmla="*/ 1388858 w 12192000"/>
              <a:gd name="connsiteY419" fmla="*/ 2368011 h 4267200"/>
              <a:gd name="connsiteX420" fmla="*/ 1384098 w 12192000"/>
              <a:gd name="connsiteY420" fmla="*/ 2378125 h 4267200"/>
              <a:gd name="connsiteX421" fmla="*/ 1425393 w 12192000"/>
              <a:gd name="connsiteY421" fmla="*/ 2589124 h 4267200"/>
              <a:gd name="connsiteX422" fmla="*/ 1424001 w 12192000"/>
              <a:gd name="connsiteY422" fmla="*/ 2597541 h 4267200"/>
              <a:gd name="connsiteX423" fmla="*/ 2152729 w 12192000"/>
              <a:gd name="connsiteY423" fmla="*/ 2864487 h 4267200"/>
              <a:gd name="connsiteX424" fmla="*/ 2020609 w 12192000"/>
              <a:gd name="connsiteY424" fmla="*/ 2539671 h 4267200"/>
              <a:gd name="connsiteX425" fmla="*/ 2018920 w 12192000"/>
              <a:gd name="connsiteY425" fmla="*/ 2536309 h 4267200"/>
              <a:gd name="connsiteX426" fmla="*/ 1342441 w 12192000"/>
              <a:gd name="connsiteY426" fmla="*/ 1173017 h 4267200"/>
              <a:gd name="connsiteX427" fmla="*/ 1367925 w 12192000"/>
              <a:gd name="connsiteY427" fmla="*/ 1135648 h 4267200"/>
              <a:gd name="connsiteX428" fmla="*/ 1771401 w 12192000"/>
              <a:gd name="connsiteY428" fmla="*/ 1806673 h 4267200"/>
              <a:gd name="connsiteX429" fmla="*/ 1972385 w 12192000"/>
              <a:gd name="connsiteY429" fmla="*/ 2198735 h 4267200"/>
              <a:gd name="connsiteX430" fmla="*/ 2040892 w 12192000"/>
              <a:gd name="connsiteY430" fmla="*/ 2405205 h 4267200"/>
              <a:gd name="connsiteX431" fmla="*/ 2131689 w 12192000"/>
              <a:gd name="connsiteY431" fmla="*/ 1936926 h 4267200"/>
              <a:gd name="connsiteX432" fmla="*/ 2454820 w 12192000"/>
              <a:gd name="connsiteY432" fmla="*/ 1248808 h 4267200"/>
              <a:gd name="connsiteX433" fmla="*/ 2492512 w 12192000"/>
              <a:gd name="connsiteY433" fmla="*/ 1302920 h 4267200"/>
              <a:gd name="connsiteX434" fmla="*/ 2081216 w 12192000"/>
              <a:gd name="connsiteY434" fmla="*/ 2527513 h 4267200"/>
              <a:gd name="connsiteX435" fmla="*/ 2081211 w 12192000"/>
              <a:gd name="connsiteY435" fmla="*/ 2528916 h 4267200"/>
              <a:gd name="connsiteX436" fmla="*/ 2199067 w 12192000"/>
              <a:gd name="connsiteY436" fmla="*/ 2884061 h 4267200"/>
              <a:gd name="connsiteX437" fmla="*/ 3192586 w 12192000"/>
              <a:gd name="connsiteY437" fmla="*/ 3411496 h 4267200"/>
              <a:gd name="connsiteX438" fmla="*/ 3182620 w 12192000"/>
              <a:gd name="connsiteY438" fmla="*/ 3483279 h 4267200"/>
              <a:gd name="connsiteX439" fmla="*/ 2435119 w 12192000"/>
              <a:gd name="connsiteY439" fmla="*/ 3080173 h 4267200"/>
              <a:gd name="connsiteX440" fmla="*/ 2410152 w 12192000"/>
              <a:gd name="connsiteY440" fmla="*/ 3063751 h 4267200"/>
              <a:gd name="connsiteX441" fmla="*/ 2408099 w 12192000"/>
              <a:gd name="connsiteY441" fmla="*/ 3064403 h 4267200"/>
              <a:gd name="connsiteX442" fmla="*/ 2407218 w 12192000"/>
              <a:gd name="connsiteY442" fmla="*/ 3070324 h 4267200"/>
              <a:gd name="connsiteX443" fmla="*/ 2380138 w 12192000"/>
              <a:gd name="connsiteY443" fmla="*/ 3099341 h 4267200"/>
              <a:gd name="connsiteX444" fmla="*/ 1765923 w 12192000"/>
              <a:gd name="connsiteY444" fmla="*/ 3581043 h 4267200"/>
              <a:gd name="connsiteX445" fmla="*/ 1702258 w 12192000"/>
              <a:gd name="connsiteY445" fmla="*/ 3612286 h 4267200"/>
              <a:gd name="connsiteX446" fmla="*/ 1538370 w 12192000"/>
              <a:gd name="connsiteY446" fmla="*/ 3811804 h 4267200"/>
              <a:gd name="connsiteX447" fmla="*/ 1325720 w 12192000"/>
              <a:gd name="connsiteY447" fmla="*/ 4125411 h 4267200"/>
              <a:gd name="connsiteX448" fmla="*/ 1206279 w 12192000"/>
              <a:gd name="connsiteY448" fmla="*/ 4267200 h 4267200"/>
              <a:gd name="connsiteX449" fmla="*/ 1115040 w 12192000"/>
              <a:gd name="connsiteY449" fmla="*/ 4267200 h 4267200"/>
              <a:gd name="connsiteX450" fmla="*/ 1258195 w 12192000"/>
              <a:gd name="connsiteY450" fmla="*/ 4099624 h 4267200"/>
              <a:gd name="connsiteX451" fmla="*/ 1423113 w 12192000"/>
              <a:gd name="connsiteY451" fmla="*/ 3874565 h 4267200"/>
              <a:gd name="connsiteX452" fmla="*/ 1260565 w 12192000"/>
              <a:gd name="connsiteY452" fmla="*/ 4031982 h 4267200"/>
              <a:gd name="connsiteX453" fmla="*/ 1073327 w 12192000"/>
              <a:gd name="connsiteY453" fmla="*/ 4218727 h 4267200"/>
              <a:gd name="connsiteX454" fmla="*/ 1032294 w 12192000"/>
              <a:gd name="connsiteY454" fmla="*/ 4267200 h 4267200"/>
              <a:gd name="connsiteX455" fmla="*/ 993830 w 12192000"/>
              <a:gd name="connsiteY455" fmla="*/ 4267200 h 4267200"/>
              <a:gd name="connsiteX456" fmla="*/ 1051860 w 12192000"/>
              <a:gd name="connsiteY456" fmla="*/ 4198693 h 4267200"/>
              <a:gd name="connsiteX457" fmla="*/ 1240607 w 12192000"/>
              <a:gd name="connsiteY457" fmla="*/ 4010401 h 4267200"/>
              <a:gd name="connsiteX458" fmla="*/ 1310106 w 12192000"/>
              <a:gd name="connsiteY458" fmla="*/ 3943217 h 4267200"/>
              <a:gd name="connsiteX459" fmla="*/ 952103 w 12192000"/>
              <a:gd name="connsiteY459" fmla="*/ 4265972 h 4267200"/>
              <a:gd name="connsiteX460" fmla="*/ 951207 w 12192000"/>
              <a:gd name="connsiteY460" fmla="*/ 4267200 h 4267200"/>
              <a:gd name="connsiteX461" fmla="*/ 862760 w 12192000"/>
              <a:gd name="connsiteY461" fmla="*/ 4267200 h 4267200"/>
              <a:gd name="connsiteX462" fmla="*/ 909145 w 12192000"/>
              <a:gd name="connsiteY462" fmla="*/ 4199225 h 4267200"/>
              <a:gd name="connsiteX463" fmla="*/ 1214067 w 12192000"/>
              <a:gd name="connsiteY463" fmla="*/ 3908561 h 4267200"/>
              <a:gd name="connsiteX464" fmla="*/ 640967 w 12192000"/>
              <a:gd name="connsiteY464" fmla="*/ 4105601 h 4267200"/>
              <a:gd name="connsiteX465" fmla="*/ 372807 w 12192000"/>
              <a:gd name="connsiteY465" fmla="*/ 4243651 h 4267200"/>
              <a:gd name="connsiteX466" fmla="*/ 332830 w 12192000"/>
              <a:gd name="connsiteY466" fmla="*/ 4267200 h 4267200"/>
              <a:gd name="connsiteX467" fmla="*/ 168301 w 12192000"/>
              <a:gd name="connsiteY467" fmla="*/ 4267200 h 4267200"/>
              <a:gd name="connsiteX468" fmla="*/ 278002 w 12192000"/>
              <a:gd name="connsiteY468" fmla="*/ 4201399 h 4267200"/>
              <a:gd name="connsiteX469" fmla="*/ 527241 w 12192000"/>
              <a:gd name="connsiteY469" fmla="*/ 4065078 h 4267200"/>
              <a:gd name="connsiteX470" fmla="*/ 1510397 w 12192000"/>
              <a:gd name="connsiteY470" fmla="*/ 3684705 h 4267200"/>
              <a:gd name="connsiteX471" fmla="*/ 1146550 w 12192000"/>
              <a:gd name="connsiteY471" fmla="*/ 3802012 h 4267200"/>
              <a:gd name="connsiteX472" fmla="*/ 698834 w 12192000"/>
              <a:gd name="connsiteY472" fmla="*/ 3952272 h 4267200"/>
              <a:gd name="connsiteX473" fmla="*/ 192528 w 12192000"/>
              <a:gd name="connsiteY473" fmla="*/ 4236299 h 4267200"/>
              <a:gd name="connsiteX474" fmla="*/ 148586 w 12192000"/>
              <a:gd name="connsiteY474" fmla="*/ 4267200 h 4267200"/>
              <a:gd name="connsiteX475" fmla="*/ 98116 w 12192000"/>
              <a:gd name="connsiteY475" fmla="*/ 4267200 h 4267200"/>
              <a:gd name="connsiteX476" fmla="*/ 169669 w 12192000"/>
              <a:gd name="connsiteY476" fmla="*/ 4216852 h 4267200"/>
              <a:gd name="connsiteX477" fmla="*/ 687572 w 12192000"/>
              <a:gd name="connsiteY477" fmla="*/ 3925629 h 4267200"/>
              <a:gd name="connsiteX478" fmla="*/ 1138365 w 12192000"/>
              <a:gd name="connsiteY478" fmla="*/ 3774515 h 4267200"/>
              <a:gd name="connsiteX479" fmla="*/ 1505579 w 12192000"/>
              <a:gd name="connsiteY479" fmla="*/ 3655526 h 4267200"/>
              <a:gd name="connsiteX480" fmla="*/ 1313114 w 12192000"/>
              <a:gd name="connsiteY480" fmla="*/ 3655216 h 4267200"/>
              <a:gd name="connsiteX481" fmla="*/ 1109304 w 12192000"/>
              <a:gd name="connsiteY481" fmla="*/ 3669030 h 4267200"/>
              <a:gd name="connsiteX482" fmla="*/ 258951 w 12192000"/>
              <a:gd name="connsiteY482" fmla="*/ 4111994 h 4267200"/>
              <a:gd name="connsiteX483" fmla="*/ 80807 w 12192000"/>
              <a:gd name="connsiteY483" fmla="*/ 4267200 h 4267200"/>
              <a:gd name="connsiteX484" fmla="*/ 0 w 12192000"/>
              <a:gd name="connsiteY484" fmla="*/ 4267200 h 4267200"/>
              <a:gd name="connsiteX485" fmla="*/ 0 w 12192000"/>
              <a:gd name="connsiteY485" fmla="*/ 4233763 h 4267200"/>
              <a:gd name="connsiteX486" fmla="*/ 36881 w 12192000"/>
              <a:gd name="connsiteY486" fmla="*/ 4200118 h 4267200"/>
              <a:gd name="connsiteX487" fmla="*/ 910534 w 12192000"/>
              <a:gd name="connsiteY487" fmla="*/ 3629753 h 4267200"/>
              <a:gd name="connsiteX488" fmla="*/ 1578717 w 12192000"/>
              <a:gd name="connsiteY488" fmla="*/ 3575982 h 4267200"/>
              <a:gd name="connsiteX489" fmla="*/ 2338780 w 12192000"/>
              <a:gd name="connsiteY489" fmla="*/ 3033725 h 4267200"/>
              <a:gd name="connsiteX490" fmla="*/ 1807991 w 12192000"/>
              <a:gd name="connsiteY490" fmla="*/ 2807184 h 4267200"/>
              <a:gd name="connsiteX491" fmla="*/ 1416358 w 12192000"/>
              <a:gd name="connsiteY491" fmla="*/ 3112571 h 4267200"/>
              <a:gd name="connsiteX492" fmla="*/ 939066 w 12192000"/>
              <a:gd name="connsiteY492" fmla="*/ 3378798 h 4267200"/>
              <a:gd name="connsiteX493" fmla="*/ 115099 w 12192000"/>
              <a:gd name="connsiteY493" fmla="*/ 3607650 h 4267200"/>
              <a:gd name="connsiteX494" fmla="*/ 97284 w 12192000"/>
              <a:gd name="connsiteY494" fmla="*/ 3520393 h 4267200"/>
              <a:gd name="connsiteX495" fmla="*/ 922050 w 12192000"/>
              <a:gd name="connsiteY495" fmla="*/ 3074867 h 4267200"/>
              <a:gd name="connsiteX496" fmla="*/ 1405265 w 12192000"/>
              <a:gd name="connsiteY496" fmla="*/ 3016319 h 4267200"/>
              <a:gd name="connsiteX497" fmla="*/ 1407512 w 12192000"/>
              <a:gd name="connsiteY497" fmla="*/ 3018001 h 4267200"/>
              <a:gd name="connsiteX498" fmla="*/ 1726266 w 12192000"/>
              <a:gd name="connsiteY498" fmla="*/ 2777274 h 4267200"/>
              <a:gd name="connsiteX499" fmla="*/ 625390 w 12192000"/>
              <a:gd name="connsiteY499" fmla="*/ 2514541 h 4267200"/>
              <a:gd name="connsiteX500" fmla="*/ 619799 w 12192000"/>
              <a:gd name="connsiteY500" fmla="*/ 2527180 h 4267200"/>
              <a:gd name="connsiteX501" fmla="*/ 310030 w 12192000"/>
              <a:gd name="connsiteY501" fmla="*/ 2771818 h 4267200"/>
              <a:gd name="connsiteX502" fmla="*/ 173877 w 12192000"/>
              <a:gd name="connsiteY502" fmla="*/ 2937056 h 4267200"/>
              <a:gd name="connsiteX503" fmla="*/ 77889 w 12192000"/>
              <a:gd name="connsiteY503" fmla="*/ 3138440 h 4267200"/>
              <a:gd name="connsiteX504" fmla="*/ 0 w 12192000"/>
              <a:gd name="connsiteY504" fmla="*/ 3271395 h 4267200"/>
              <a:gd name="connsiteX505" fmla="*/ 0 w 12192000"/>
              <a:gd name="connsiteY505" fmla="*/ 3153002 h 4267200"/>
              <a:gd name="connsiteX506" fmla="*/ 2386 w 12192000"/>
              <a:gd name="connsiteY506" fmla="*/ 3149203 h 4267200"/>
              <a:gd name="connsiteX507" fmla="*/ 89753 w 12192000"/>
              <a:gd name="connsiteY507" fmla="*/ 2987702 h 4267200"/>
              <a:gd name="connsiteX508" fmla="*/ 76869 w 12192000"/>
              <a:gd name="connsiteY508" fmla="*/ 3005404 h 4267200"/>
              <a:gd name="connsiteX509" fmla="*/ 32049 w 12192000"/>
              <a:gd name="connsiteY509" fmla="*/ 3065814 h 4267200"/>
              <a:gd name="connsiteX510" fmla="*/ 0 w 12192000"/>
              <a:gd name="connsiteY510" fmla="*/ 3108744 h 4267200"/>
              <a:gd name="connsiteX511" fmla="*/ 0 w 12192000"/>
              <a:gd name="connsiteY511" fmla="*/ 3058059 h 4267200"/>
              <a:gd name="connsiteX512" fmla="*/ 7610 w 12192000"/>
              <a:gd name="connsiteY512" fmla="*/ 3047889 h 4267200"/>
              <a:gd name="connsiteX513" fmla="*/ 52419 w 12192000"/>
              <a:gd name="connsiteY513" fmla="*/ 2987479 h 4267200"/>
              <a:gd name="connsiteX514" fmla="*/ 59142 w 12192000"/>
              <a:gd name="connsiteY514" fmla="*/ 2978488 h 4267200"/>
              <a:gd name="connsiteX515" fmla="*/ 0 w 12192000"/>
              <a:gd name="connsiteY515" fmla="*/ 3015334 h 4267200"/>
              <a:gd name="connsiteX516" fmla="*/ 0 w 12192000"/>
              <a:gd name="connsiteY516" fmla="*/ 2914286 h 4267200"/>
              <a:gd name="connsiteX517" fmla="*/ 36383 w 12192000"/>
              <a:gd name="connsiteY517" fmla="*/ 2901128 h 4267200"/>
              <a:gd name="connsiteX518" fmla="*/ 156329 w 12192000"/>
              <a:gd name="connsiteY518" fmla="*/ 2840533 h 4267200"/>
              <a:gd name="connsiteX519" fmla="*/ 358355 w 12192000"/>
              <a:gd name="connsiteY519" fmla="*/ 2620471 h 4267200"/>
              <a:gd name="connsiteX520" fmla="*/ 510577 w 12192000"/>
              <a:gd name="connsiteY520" fmla="*/ 2501244 h 4267200"/>
              <a:gd name="connsiteX521" fmla="*/ 211967 w 12192000"/>
              <a:gd name="connsiteY521" fmla="*/ 2479171 h 4267200"/>
              <a:gd name="connsiteX522" fmla="*/ 0 w 12192000"/>
              <a:gd name="connsiteY522" fmla="*/ 2476398 h 4267200"/>
              <a:gd name="connsiteX523" fmla="*/ 0 w 12192000"/>
              <a:gd name="connsiteY523" fmla="*/ 2389189 h 4267200"/>
              <a:gd name="connsiteX524" fmla="*/ 103062 w 12192000"/>
              <a:gd name="connsiteY524" fmla="*/ 2389518 h 4267200"/>
              <a:gd name="connsiteX525" fmla="*/ 510734 w 12192000"/>
              <a:gd name="connsiteY525" fmla="*/ 2416201 h 4267200"/>
              <a:gd name="connsiteX526" fmla="*/ 279257 w 12192000"/>
              <a:gd name="connsiteY526" fmla="*/ 2092102 h 4267200"/>
              <a:gd name="connsiteX527" fmla="*/ 65265 w 12192000"/>
              <a:gd name="connsiteY527" fmla="*/ 2006049 h 4267200"/>
              <a:gd name="connsiteX528" fmla="*/ 0 w 12192000"/>
              <a:gd name="connsiteY528" fmla="*/ 1982532 h 4267200"/>
              <a:gd name="connsiteX529" fmla="*/ 0 w 12192000"/>
              <a:gd name="connsiteY529" fmla="*/ 1912789 h 4267200"/>
              <a:gd name="connsiteX530" fmla="*/ 97460 w 12192000"/>
              <a:gd name="connsiteY530" fmla="*/ 1953725 h 4267200"/>
              <a:gd name="connsiteX531" fmla="*/ 221272 w 12192000"/>
              <a:gd name="connsiteY531" fmla="*/ 1980766 h 4267200"/>
              <a:gd name="connsiteX532" fmla="*/ 116765 w 12192000"/>
              <a:gd name="connsiteY532" fmla="*/ 1911033 h 4267200"/>
              <a:gd name="connsiteX533" fmla="*/ 16405 w 12192000"/>
              <a:gd name="connsiteY533" fmla="*/ 1803412 h 4267200"/>
              <a:gd name="connsiteX534" fmla="*/ 0 w 12192000"/>
              <a:gd name="connsiteY534" fmla="*/ 1784777 h 4267200"/>
              <a:gd name="connsiteX535" fmla="*/ 0 w 12192000"/>
              <a:gd name="connsiteY535" fmla="*/ 1740082 h 4267200"/>
              <a:gd name="connsiteX536" fmla="*/ 39394 w 12192000"/>
              <a:gd name="connsiteY536" fmla="*/ 1784856 h 4267200"/>
              <a:gd name="connsiteX537" fmla="*/ 135813 w 12192000"/>
              <a:gd name="connsiteY537" fmla="*/ 1888838 h 4267200"/>
              <a:gd name="connsiteX538" fmla="*/ 242575 w 12192000"/>
              <a:gd name="connsiteY538" fmla="*/ 1958841 h 4267200"/>
              <a:gd name="connsiteX539" fmla="*/ 82197 w 12192000"/>
              <a:gd name="connsiteY539" fmla="*/ 1754826 h 4267200"/>
              <a:gd name="connsiteX540" fmla="*/ 0 w 12192000"/>
              <a:gd name="connsiteY540" fmla="*/ 1679650 h 4267200"/>
              <a:gd name="connsiteX541" fmla="*/ 0 w 12192000"/>
              <a:gd name="connsiteY541" fmla="*/ 1602463 h 4267200"/>
              <a:gd name="connsiteX542" fmla="*/ 84689 w 12192000"/>
              <a:gd name="connsiteY542" fmla="*/ 1677442 h 4267200"/>
              <a:gd name="connsiteX543" fmla="*/ 298437 w 12192000"/>
              <a:gd name="connsiteY543" fmla="*/ 1968019 h 4267200"/>
              <a:gd name="connsiteX544" fmla="*/ 227269 w 12192000"/>
              <a:gd name="connsiteY544" fmla="*/ 1114064 h 4267200"/>
              <a:gd name="connsiteX545" fmla="*/ 248003 w 12192000"/>
              <a:gd name="connsiteY545" fmla="*/ 1089613 h 4267200"/>
              <a:gd name="connsiteX546" fmla="*/ 427020 w 12192000"/>
              <a:gd name="connsiteY546" fmla="*/ 1619803 h 4267200"/>
              <a:gd name="connsiteX547" fmla="*/ 340345 w 12192000"/>
              <a:gd name="connsiteY547" fmla="*/ 2027739 h 4267200"/>
              <a:gd name="connsiteX548" fmla="*/ 360865 w 12192000"/>
              <a:gd name="connsiteY548" fmla="*/ 2044827 h 4267200"/>
              <a:gd name="connsiteX549" fmla="*/ 560414 w 12192000"/>
              <a:gd name="connsiteY549" fmla="*/ 2421457 h 4267200"/>
              <a:gd name="connsiteX550" fmla="*/ 1359703 w 12192000"/>
              <a:gd name="connsiteY550" fmla="*/ 2578554 h 4267200"/>
              <a:gd name="connsiteX551" fmla="*/ 1359422 w 12192000"/>
              <a:gd name="connsiteY551" fmla="*/ 2577994 h 4267200"/>
              <a:gd name="connsiteX552" fmla="*/ 828701 w 12192000"/>
              <a:gd name="connsiteY552" fmla="*/ 1839520 h 4267200"/>
              <a:gd name="connsiteX553" fmla="*/ 494427 w 12192000"/>
              <a:gd name="connsiteY553" fmla="*/ 1092333 h 4267200"/>
              <a:gd name="connsiteX554" fmla="*/ 506322 w 12192000"/>
              <a:gd name="connsiteY554" fmla="*/ 1020997 h 4267200"/>
              <a:gd name="connsiteX555" fmla="*/ 4570198 w 12192000"/>
              <a:gd name="connsiteY555" fmla="*/ 978081 h 4267200"/>
              <a:gd name="connsiteX556" fmla="*/ 4523691 w 12192000"/>
              <a:gd name="connsiteY556" fmla="*/ 1127776 h 4267200"/>
              <a:gd name="connsiteX557" fmla="*/ 4509875 w 12192000"/>
              <a:gd name="connsiteY557" fmla="*/ 1167552 h 4267200"/>
              <a:gd name="connsiteX558" fmla="*/ 4478168 w 12192000"/>
              <a:gd name="connsiteY558" fmla="*/ 1260735 h 4267200"/>
              <a:gd name="connsiteX559" fmla="*/ 4409309 w 12192000"/>
              <a:gd name="connsiteY559" fmla="*/ 1666996 h 4267200"/>
              <a:gd name="connsiteX560" fmla="*/ 4370031 w 12192000"/>
              <a:gd name="connsiteY560" fmla="*/ 1955666 h 4267200"/>
              <a:gd name="connsiteX561" fmla="*/ 4570198 w 12192000"/>
              <a:gd name="connsiteY561" fmla="*/ 978081 h 4267200"/>
              <a:gd name="connsiteX562" fmla="*/ 12149131 w 12192000"/>
              <a:gd name="connsiteY562" fmla="*/ 959050 h 4267200"/>
              <a:gd name="connsiteX563" fmla="*/ 12105664 w 12192000"/>
              <a:gd name="connsiteY563" fmla="*/ 1006960 h 4267200"/>
              <a:gd name="connsiteX564" fmla="*/ 11883102 w 12192000"/>
              <a:gd name="connsiteY564" fmla="*/ 1184424 h 4267200"/>
              <a:gd name="connsiteX565" fmla="*/ 11665174 w 12192000"/>
              <a:gd name="connsiteY565" fmla="*/ 1317493 h 4267200"/>
              <a:gd name="connsiteX566" fmla="*/ 11590337 w 12192000"/>
              <a:gd name="connsiteY566" fmla="*/ 1348256 h 4267200"/>
              <a:gd name="connsiteX567" fmla="*/ 11492588 w 12192000"/>
              <a:gd name="connsiteY567" fmla="*/ 1390573 h 4267200"/>
              <a:gd name="connsiteX568" fmla="*/ 11888865 w 12192000"/>
              <a:gd name="connsiteY568" fmla="*/ 1220988 h 4267200"/>
              <a:gd name="connsiteX569" fmla="*/ 12149131 w 12192000"/>
              <a:gd name="connsiteY569" fmla="*/ 959050 h 4267200"/>
              <a:gd name="connsiteX570" fmla="*/ 4557898 w 12192000"/>
              <a:gd name="connsiteY570" fmla="*/ 900011 h 4267200"/>
              <a:gd name="connsiteX571" fmla="*/ 4344840 w 12192000"/>
              <a:gd name="connsiteY571" fmla="*/ 1922038 h 4267200"/>
              <a:gd name="connsiteX572" fmla="*/ 4378710 w 12192000"/>
              <a:gd name="connsiteY572" fmla="*/ 1665516 h 4267200"/>
              <a:gd name="connsiteX573" fmla="*/ 4448798 w 12192000"/>
              <a:gd name="connsiteY573" fmla="*/ 1253024 h 4267200"/>
              <a:gd name="connsiteX574" fmla="*/ 4480315 w 12192000"/>
              <a:gd name="connsiteY574" fmla="*/ 1158454 h 4267200"/>
              <a:gd name="connsiteX575" fmla="*/ 4494133 w 12192000"/>
              <a:gd name="connsiteY575" fmla="*/ 1118676 h 4267200"/>
              <a:gd name="connsiteX576" fmla="*/ 4557898 w 12192000"/>
              <a:gd name="connsiteY576" fmla="*/ 900011 h 4267200"/>
              <a:gd name="connsiteX577" fmla="*/ 5870151 w 12192000"/>
              <a:gd name="connsiteY577" fmla="*/ 898890 h 4267200"/>
              <a:gd name="connsiteX578" fmla="*/ 5861335 w 12192000"/>
              <a:gd name="connsiteY578" fmla="*/ 899177 h 4267200"/>
              <a:gd name="connsiteX579" fmla="*/ 5843702 w 12192000"/>
              <a:gd name="connsiteY579" fmla="*/ 899748 h 4267200"/>
              <a:gd name="connsiteX580" fmla="*/ 5651107 w 12192000"/>
              <a:gd name="connsiteY580" fmla="*/ 920306 h 4267200"/>
              <a:gd name="connsiteX581" fmla="*/ 5459407 w 12192000"/>
              <a:gd name="connsiteY581" fmla="*/ 940975 h 4267200"/>
              <a:gd name="connsiteX582" fmla="*/ 5374846 w 12192000"/>
              <a:gd name="connsiteY582" fmla="*/ 941988 h 4267200"/>
              <a:gd name="connsiteX583" fmla="*/ 5256105 w 12192000"/>
              <a:gd name="connsiteY583" fmla="*/ 945632 h 4267200"/>
              <a:gd name="connsiteX584" fmla="*/ 5107071 w 12192000"/>
              <a:gd name="connsiteY584" fmla="*/ 969720 h 4267200"/>
              <a:gd name="connsiteX585" fmla="*/ 4998681 w 12192000"/>
              <a:gd name="connsiteY585" fmla="*/ 988771 h 4267200"/>
              <a:gd name="connsiteX586" fmla="*/ 5870151 w 12192000"/>
              <a:gd name="connsiteY586" fmla="*/ 898890 h 4267200"/>
              <a:gd name="connsiteX587" fmla="*/ 12190084 w 12192000"/>
              <a:gd name="connsiteY587" fmla="*/ 854709 h 4267200"/>
              <a:gd name="connsiteX588" fmla="*/ 12162947 w 12192000"/>
              <a:gd name="connsiteY588" fmla="*/ 879275 h 4267200"/>
              <a:gd name="connsiteX589" fmla="*/ 11721478 w 12192000"/>
              <a:gd name="connsiteY589" fmla="*/ 1216434 h 4267200"/>
              <a:gd name="connsiteX590" fmla="*/ 11680712 w 12192000"/>
              <a:gd name="connsiteY590" fmla="*/ 1239730 h 4267200"/>
              <a:gd name="connsiteX591" fmla="*/ 11505347 w 12192000"/>
              <a:gd name="connsiteY591" fmla="*/ 1352837 h 4267200"/>
              <a:gd name="connsiteX592" fmla="*/ 11580962 w 12192000"/>
              <a:gd name="connsiteY592" fmla="*/ 1321759 h 4267200"/>
              <a:gd name="connsiteX593" fmla="*/ 11654234 w 12192000"/>
              <a:gd name="connsiteY593" fmla="*/ 1291618 h 4267200"/>
              <a:gd name="connsiteX594" fmla="*/ 11867274 w 12192000"/>
              <a:gd name="connsiteY594" fmla="*/ 1160983 h 4267200"/>
              <a:gd name="connsiteX595" fmla="*/ 12086035 w 12192000"/>
              <a:gd name="connsiteY595" fmla="*/ 986418 h 4267200"/>
              <a:gd name="connsiteX596" fmla="*/ 12190084 w 12192000"/>
              <a:gd name="connsiteY596" fmla="*/ 854709 h 4267200"/>
              <a:gd name="connsiteX597" fmla="*/ 5504425 w 12192000"/>
              <a:gd name="connsiteY597" fmla="*/ 848067 h 4267200"/>
              <a:gd name="connsiteX598" fmla="*/ 4968849 w 12192000"/>
              <a:gd name="connsiteY598" fmla="*/ 962318 h 4267200"/>
              <a:gd name="connsiteX599" fmla="*/ 5104039 w 12192000"/>
              <a:gd name="connsiteY599" fmla="*/ 940634 h 4267200"/>
              <a:gd name="connsiteX600" fmla="*/ 5256311 w 12192000"/>
              <a:gd name="connsiteY600" fmla="*/ 916490 h 4267200"/>
              <a:gd name="connsiteX601" fmla="*/ 5377381 w 12192000"/>
              <a:gd name="connsiteY601" fmla="*/ 912671 h 4267200"/>
              <a:gd name="connsiteX602" fmla="*/ 5460148 w 12192000"/>
              <a:gd name="connsiteY602" fmla="*/ 911442 h 4267200"/>
              <a:gd name="connsiteX603" fmla="*/ 5648971 w 12192000"/>
              <a:gd name="connsiteY603" fmla="*/ 891331 h 4267200"/>
              <a:gd name="connsiteX604" fmla="*/ 5844807 w 12192000"/>
              <a:gd name="connsiteY604" fmla="*/ 870718 h 4267200"/>
              <a:gd name="connsiteX605" fmla="*/ 5862975 w 12192000"/>
              <a:gd name="connsiteY605" fmla="*/ 869756 h 4267200"/>
              <a:gd name="connsiteX606" fmla="*/ 5920887 w 12192000"/>
              <a:gd name="connsiteY606" fmla="*/ 865929 h 4267200"/>
              <a:gd name="connsiteX607" fmla="*/ 5504425 w 12192000"/>
              <a:gd name="connsiteY607" fmla="*/ 848067 h 4267200"/>
              <a:gd name="connsiteX608" fmla="*/ 8924104 w 12192000"/>
              <a:gd name="connsiteY608" fmla="*/ 777000 h 4267200"/>
              <a:gd name="connsiteX609" fmla="*/ 8921999 w 12192000"/>
              <a:gd name="connsiteY609" fmla="*/ 794136 h 4267200"/>
              <a:gd name="connsiteX610" fmla="*/ 8916066 w 12192000"/>
              <a:gd name="connsiteY610" fmla="*/ 843129 h 4267200"/>
              <a:gd name="connsiteX611" fmla="*/ 8909852 w 12192000"/>
              <a:gd name="connsiteY611" fmla="*/ 1005313 h 4267200"/>
              <a:gd name="connsiteX612" fmla="*/ 8936982 w 12192000"/>
              <a:gd name="connsiteY612" fmla="*/ 1614896 h 4267200"/>
              <a:gd name="connsiteX613" fmla="*/ 8939706 w 12192000"/>
              <a:gd name="connsiteY613" fmla="*/ 1632791 h 4267200"/>
              <a:gd name="connsiteX614" fmla="*/ 8946691 w 12192000"/>
              <a:gd name="connsiteY614" fmla="*/ 1680170 h 4267200"/>
              <a:gd name="connsiteX615" fmla="*/ 8947643 w 12192000"/>
              <a:gd name="connsiteY615" fmla="*/ 1649028 h 4267200"/>
              <a:gd name="connsiteX616" fmla="*/ 8931687 w 12192000"/>
              <a:gd name="connsiteY616" fmla="*/ 871628 h 4267200"/>
              <a:gd name="connsiteX617" fmla="*/ 8929804 w 12192000"/>
              <a:gd name="connsiteY617" fmla="*/ 850229 h 4267200"/>
              <a:gd name="connsiteX618" fmla="*/ 8924104 w 12192000"/>
              <a:gd name="connsiteY618" fmla="*/ 777000 h 4267200"/>
              <a:gd name="connsiteX619" fmla="*/ 8951219 w 12192000"/>
              <a:gd name="connsiteY619" fmla="*/ 764662 h 4267200"/>
              <a:gd name="connsiteX620" fmla="*/ 8957270 w 12192000"/>
              <a:gd name="connsiteY620" fmla="*/ 847698 h 4267200"/>
              <a:gd name="connsiteX621" fmla="*/ 8959153 w 12192000"/>
              <a:gd name="connsiteY621" fmla="*/ 869097 h 4267200"/>
              <a:gd name="connsiteX622" fmla="*/ 8976081 w 12192000"/>
              <a:gd name="connsiteY622" fmla="*/ 1619865 h 4267200"/>
              <a:gd name="connsiteX623" fmla="*/ 8951219 w 12192000"/>
              <a:gd name="connsiteY623" fmla="*/ 764662 h 4267200"/>
              <a:gd name="connsiteX624" fmla="*/ 8898081 w 12192000"/>
              <a:gd name="connsiteY624" fmla="*/ 630137 h 4267200"/>
              <a:gd name="connsiteX625" fmla="*/ 8910095 w 12192000"/>
              <a:gd name="connsiteY625" fmla="*/ 1626691 h 4267200"/>
              <a:gd name="connsiteX626" fmla="*/ 8908822 w 12192000"/>
              <a:gd name="connsiteY626" fmla="*/ 1619067 h 4267200"/>
              <a:gd name="connsiteX627" fmla="*/ 8881669 w 12192000"/>
              <a:gd name="connsiteY627" fmla="*/ 1004967 h 4267200"/>
              <a:gd name="connsiteX628" fmla="*/ 8888265 w 12192000"/>
              <a:gd name="connsiteY628" fmla="*/ 840369 h 4267200"/>
              <a:gd name="connsiteX629" fmla="*/ 8894429 w 12192000"/>
              <a:gd name="connsiteY629" fmla="*/ 790831 h 4267200"/>
              <a:gd name="connsiteX630" fmla="*/ 8898081 w 12192000"/>
              <a:gd name="connsiteY630" fmla="*/ 630137 h 4267200"/>
              <a:gd name="connsiteX631" fmla="*/ 11491396 w 12192000"/>
              <a:gd name="connsiteY631" fmla="*/ 623931 h 4267200"/>
              <a:gd name="connsiteX632" fmla="*/ 11413329 w 12192000"/>
              <a:gd name="connsiteY632" fmla="*/ 662344 h 4267200"/>
              <a:gd name="connsiteX633" fmla="*/ 10966547 w 12192000"/>
              <a:gd name="connsiteY633" fmla="*/ 818916 h 4267200"/>
              <a:gd name="connsiteX634" fmla="*/ 10498883 w 12192000"/>
              <a:gd name="connsiteY634" fmla="*/ 1111507 h 4267200"/>
              <a:gd name="connsiteX635" fmla="*/ 10671292 w 12192000"/>
              <a:gd name="connsiteY635" fmla="*/ 1035777 h 4267200"/>
              <a:gd name="connsiteX636" fmla="*/ 10685894 w 12192000"/>
              <a:gd name="connsiteY636" fmla="*/ 1027151 h 4267200"/>
              <a:gd name="connsiteX637" fmla="*/ 11104337 w 12192000"/>
              <a:gd name="connsiteY637" fmla="*/ 817377 h 4267200"/>
              <a:gd name="connsiteX638" fmla="*/ 11491396 w 12192000"/>
              <a:gd name="connsiteY638" fmla="*/ 623931 h 4267200"/>
              <a:gd name="connsiteX639" fmla="*/ 10779304 w 12192000"/>
              <a:gd name="connsiteY639" fmla="*/ 584486 h 4267200"/>
              <a:gd name="connsiteX640" fmla="*/ 10658378 w 12192000"/>
              <a:gd name="connsiteY640" fmla="*/ 772788 h 4267200"/>
              <a:gd name="connsiteX641" fmla="*/ 10475581 w 12192000"/>
              <a:gd name="connsiteY641" fmla="*/ 1070739 h 4267200"/>
              <a:gd name="connsiteX642" fmla="*/ 10735178 w 12192000"/>
              <a:gd name="connsiteY642" fmla="*/ 693281 h 4267200"/>
              <a:gd name="connsiteX643" fmla="*/ 10132488 w 12192000"/>
              <a:gd name="connsiteY643" fmla="*/ 518596 h 4267200"/>
              <a:gd name="connsiteX644" fmla="*/ 9879465 w 12192000"/>
              <a:gd name="connsiteY644" fmla="*/ 567273 h 4267200"/>
              <a:gd name="connsiteX645" fmla="*/ 9364243 w 12192000"/>
              <a:gd name="connsiteY645" fmla="*/ 809468 h 4267200"/>
              <a:gd name="connsiteX646" fmla="*/ 9366655 w 12192000"/>
              <a:gd name="connsiteY646" fmla="*/ 809848 h 4267200"/>
              <a:gd name="connsiteX647" fmla="*/ 9914233 w 12192000"/>
              <a:gd name="connsiteY647" fmla="*/ 596159 h 4267200"/>
              <a:gd name="connsiteX648" fmla="*/ 10264524 w 12192000"/>
              <a:gd name="connsiteY648" fmla="*/ 501747 h 4267200"/>
              <a:gd name="connsiteX649" fmla="*/ 9922837 w 12192000"/>
              <a:gd name="connsiteY649" fmla="*/ 622979 h 4267200"/>
              <a:gd name="connsiteX650" fmla="*/ 9416908 w 12192000"/>
              <a:gd name="connsiteY650" fmla="*/ 818889 h 4267200"/>
              <a:gd name="connsiteX651" fmla="*/ 9418234 w 12192000"/>
              <a:gd name="connsiteY651" fmla="*/ 818810 h 4267200"/>
              <a:gd name="connsiteX652" fmla="*/ 10264524 w 12192000"/>
              <a:gd name="connsiteY652" fmla="*/ 501747 h 4267200"/>
              <a:gd name="connsiteX653" fmla="*/ 10802699 w 12192000"/>
              <a:gd name="connsiteY653" fmla="*/ 488163 h 4267200"/>
              <a:gd name="connsiteX654" fmla="*/ 10618739 w 12192000"/>
              <a:gd name="connsiteY654" fmla="*/ 734118 h 4267200"/>
              <a:gd name="connsiteX655" fmla="*/ 10604580 w 12192000"/>
              <a:gd name="connsiteY655" fmla="*/ 753877 h 4267200"/>
              <a:gd name="connsiteX656" fmla="*/ 10529643 w 12192000"/>
              <a:gd name="connsiteY656" fmla="*/ 867004 h 4267200"/>
              <a:gd name="connsiteX657" fmla="*/ 10462194 w 12192000"/>
              <a:gd name="connsiteY657" fmla="*/ 1035452 h 4267200"/>
              <a:gd name="connsiteX658" fmla="*/ 10635117 w 12192000"/>
              <a:gd name="connsiteY658" fmla="*/ 757788 h 4267200"/>
              <a:gd name="connsiteX659" fmla="*/ 10802699 w 12192000"/>
              <a:gd name="connsiteY659" fmla="*/ 488163 h 4267200"/>
              <a:gd name="connsiteX660" fmla="*/ 10359107 w 12192000"/>
              <a:gd name="connsiteY660" fmla="*/ 485136 h 4267200"/>
              <a:gd name="connsiteX661" fmla="*/ 9515108 w 12192000"/>
              <a:gd name="connsiteY661" fmla="*/ 825701 h 4267200"/>
              <a:gd name="connsiteX662" fmla="*/ 10359107 w 12192000"/>
              <a:gd name="connsiteY662" fmla="*/ 485136 h 4267200"/>
              <a:gd name="connsiteX663" fmla="*/ 11886089 w 12192000"/>
              <a:gd name="connsiteY663" fmla="*/ 483936 h 4267200"/>
              <a:gd name="connsiteX664" fmla="*/ 11622890 w 12192000"/>
              <a:gd name="connsiteY664" fmla="*/ 661575 h 4267200"/>
              <a:gd name="connsiteX665" fmla="*/ 11038640 w 12192000"/>
              <a:gd name="connsiteY665" fmla="*/ 996875 h 4267200"/>
              <a:gd name="connsiteX666" fmla="*/ 10561310 w 12192000"/>
              <a:gd name="connsiteY666" fmla="*/ 1145020 h 4267200"/>
              <a:gd name="connsiteX667" fmla="*/ 10675127 w 12192000"/>
              <a:gd name="connsiteY667" fmla="*/ 1163586 h 4267200"/>
              <a:gd name="connsiteX668" fmla="*/ 11120351 w 12192000"/>
              <a:gd name="connsiteY668" fmla="*/ 990907 h 4267200"/>
              <a:gd name="connsiteX669" fmla="*/ 11648506 w 12192000"/>
              <a:gd name="connsiteY669" fmla="*/ 680145 h 4267200"/>
              <a:gd name="connsiteX670" fmla="*/ 11886089 w 12192000"/>
              <a:gd name="connsiteY670" fmla="*/ 483936 h 4267200"/>
              <a:gd name="connsiteX671" fmla="*/ 3607114 w 12192000"/>
              <a:gd name="connsiteY671" fmla="*/ 467441 h 4267200"/>
              <a:gd name="connsiteX672" fmla="*/ 3296242 w 12192000"/>
              <a:gd name="connsiteY672" fmla="*/ 807991 h 4267200"/>
              <a:gd name="connsiteX673" fmla="*/ 3174674 w 12192000"/>
              <a:gd name="connsiteY673" fmla="*/ 919759 h 4267200"/>
              <a:gd name="connsiteX674" fmla="*/ 3042978 w 12192000"/>
              <a:gd name="connsiteY674" fmla="*/ 1054894 h 4267200"/>
              <a:gd name="connsiteX675" fmla="*/ 2968914 w 12192000"/>
              <a:gd name="connsiteY675" fmla="*/ 1133756 h 4267200"/>
              <a:gd name="connsiteX676" fmla="*/ 3103823 w 12192000"/>
              <a:gd name="connsiteY676" fmla="*/ 1026814 h 4267200"/>
              <a:gd name="connsiteX677" fmla="*/ 3607114 w 12192000"/>
              <a:gd name="connsiteY677" fmla="*/ 467441 h 4267200"/>
              <a:gd name="connsiteX678" fmla="*/ 10784544 w 12192000"/>
              <a:gd name="connsiteY678" fmla="*/ 465669 h 4267200"/>
              <a:gd name="connsiteX679" fmla="*/ 10426419 w 12192000"/>
              <a:gd name="connsiteY679" fmla="*/ 1062158 h 4267200"/>
              <a:gd name="connsiteX680" fmla="*/ 10471732 w 12192000"/>
              <a:gd name="connsiteY680" fmla="*/ 921679 h 4267200"/>
              <a:gd name="connsiteX681" fmla="*/ 10504824 w 12192000"/>
              <a:gd name="connsiteY681" fmla="*/ 852631 h 4267200"/>
              <a:gd name="connsiteX682" fmla="*/ 10582237 w 12192000"/>
              <a:gd name="connsiteY682" fmla="*/ 736692 h 4267200"/>
              <a:gd name="connsiteX683" fmla="*/ 10596401 w 12192000"/>
              <a:gd name="connsiteY683" fmla="*/ 716935 h 4267200"/>
              <a:gd name="connsiteX684" fmla="*/ 10784544 w 12192000"/>
              <a:gd name="connsiteY684" fmla="*/ 465669 h 4267200"/>
              <a:gd name="connsiteX685" fmla="*/ 11916494 w 12192000"/>
              <a:gd name="connsiteY685" fmla="*/ 422768 h 4267200"/>
              <a:gd name="connsiteX686" fmla="*/ 11703185 w 12192000"/>
              <a:gd name="connsiteY686" fmla="*/ 528178 h 4267200"/>
              <a:gd name="connsiteX687" fmla="*/ 11680755 w 12192000"/>
              <a:gd name="connsiteY687" fmla="*/ 543149 h 4267200"/>
              <a:gd name="connsiteX688" fmla="*/ 11116818 w 12192000"/>
              <a:gd name="connsiteY688" fmla="*/ 842623 h 4267200"/>
              <a:gd name="connsiteX689" fmla="*/ 10700164 w 12192000"/>
              <a:gd name="connsiteY689" fmla="*/ 1051220 h 4267200"/>
              <a:gd name="connsiteX690" fmla="*/ 10685570 w 12192000"/>
              <a:gd name="connsiteY690" fmla="*/ 1059849 h 4267200"/>
              <a:gd name="connsiteX691" fmla="*/ 10584288 w 12192000"/>
              <a:gd name="connsiteY691" fmla="*/ 1113543 h 4267200"/>
              <a:gd name="connsiteX692" fmla="*/ 11026698 w 12192000"/>
              <a:gd name="connsiteY692" fmla="*/ 971858 h 4267200"/>
              <a:gd name="connsiteX693" fmla="*/ 11607604 w 12192000"/>
              <a:gd name="connsiteY693" fmla="*/ 638368 h 4267200"/>
              <a:gd name="connsiteX694" fmla="*/ 11919452 w 12192000"/>
              <a:gd name="connsiteY694" fmla="*/ 423380 h 4267200"/>
              <a:gd name="connsiteX695" fmla="*/ 11916494 w 12192000"/>
              <a:gd name="connsiteY695" fmla="*/ 422768 h 4267200"/>
              <a:gd name="connsiteX696" fmla="*/ 8148168 w 12192000"/>
              <a:gd name="connsiteY696" fmla="*/ 416949 h 4267200"/>
              <a:gd name="connsiteX697" fmla="*/ 7862052 w 12192000"/>
              <a:gd name="connsiteY697" fmla="*/ 694330 h 4267200"/>
              <a:gd name="connsiteX698" fmla="*/ 7808002 w 12192000"/>
              <a:gd name="connsiteY698" fmla="*/ 759654 h 4267200"/>
              <a:gd name="connsiteX699" fmla="*/ 8295299 w 12192000"/>
              <a:gd name="connsiteY699" fmla="*/ 416143 h 4267200"/>
              <a:gd name="connsiteX700" fmla="*/ 8309124 w 12192000"/>
              <a:gd name="connsiteY700" fmla="*/ 534021 h 4267200"/>
              <a:gd name="connsiteX701" fmla="*/ 8293154 w 12192000"/>
              <a:gd name="connsiteY701" fmla="*/ 672115 h 4267200"/>
              <a:gd name="connsiteX702" fmla="*/ 8279099 w 12192000"/>
              <a:gd name="connsiteY702" fmla="*/ 769176 h 4267200"/>
              <a:gd name="connsiteX703" fmla="*/ 8309186 w 12192000"/>
              <a:gd name="connsiteY703" fmla="*/ 1060039 h 4267200"/>
              <a:gd name="connsiteX704" fmla="*/ 8410512 w 12192000"/>
              <a:gd name="connsiteY704" fmla="*/ 1511108 h 4267200"/>
              <a:gd name="connsiteX705" fmla="*/ 8351657 w 12192000"/>
              <a:gd name="connsiteY705" fmla="*/ 521768 h 4267200"/>
              <a:gd name="connsiteX706" fmla="*/ 8295299 w 12192000"/>
              <a:gd name="connsiteY706" fmla="*/ 416143 h 4267200"/>
              <a:gd name="connsiteX707" fmla="*/ 8266483 w 12192000"/>
              <a:gd name="connsiteY707" fmla="*/ 414244 h 4267200"/>
              <a:gd name="connsiteX708" fmla="*/ 8343425 w 12192000"/>
              <a:gd name="connsiteY708" fmla="*/ 1357811 h 4267200"/>
              <a:gd name="connsiteX709" fmla="*/ 8282114 w 12192000"/>
              <a:gd name="connsiteY709" fmla="*/ 1064671 h 4267200"/>
              <a:gd name="connsiteX710" fmla="*/ 8251298 w 12192000"/>
              <a:gd name="connsiteY710" fmla="*/ 766414 h 4267200"/>
              <a:gd name="connsiteX711" fmla="*/ 8265729 w 12192000"/>
              <a:gd name="connsiteY711" fmla="*/ 666939 h 4267200"/>
              <a:gd name="connsiteX712" fmla="*/ 8281494 w 12192000"/>
              <a:gd name="connsiteY712" fmla="*/ 533909 h 4267200"/>
              <a:gd name="connsiteX713" fmla="*/ 8266483 w 12192000"/>
              <a:gd name="connsiteY713" fmla="*/ 414244 h 4267200"/>
              <a:gd name="connsiteX714" fmla="*/ 8140802 w 12192000"/>
              <a:gd name="connsiteY714" fmla="*/ 388720 h 4267200"/>
              <a:gd name="connsiteX715" fmla="*/ 7860379 w 12192000"/>
              <a:gd name="connsiteY715" fmla="*/ 596411 h 4267200"/>
              <a:gd name="connsiteX716" fmla="*/ 7737688 w 12192000"/>
              <a:gd name="connsiteY716" fmla="*/ 790400 h 4267200"/>
              <a:gd name="connsiteX717" fmla="*/ 7726885 w 12192000"/>
              <a:gd name="connsiteY717" fmla="*/ 812869 h 4267200"/>
              <a:gd name="connsiteX718" fmla="*/ 7840490 w 12192000"/>
              <a:gd name="connsiteY718" fmla="*/ 676832 h 4267200"/>
              <a:gd name="connsiteX719" fmla="*/ 8140802 w 12192000"/>
              <a:gd name="connsiteY719" fmla="*/ 388720 h 4267200"/>
              <a:gd name="connsiteX720" fmla="*/ 3744487 w 12192000"/>
              <a:gd name="connsiteY720" fmla="*/ 383136 h 4267200"/>
              <a:gd name="connsiteX721" fmla="*/ 3970213 w 12192000"/>
              <a:gd name="connsiteY721" fmla="*/ 995559 h 4267200"/>
              <a:gd name="connsiteX722" fmla="*/ 3744487 w 12192000"/>
              <a:gd name="connsiteY722" fmla="*/ 383136 h 4267200"/>
              <a:gd name="connsiteX723" fmla="*/ 3624562 w 12192000"/>
              <a:gd name="connsiteY723" fmla="*/ 367041 h 4267200"/>
              <a:gd name="connsiteX724" fmla="*/ 3489712 w 12192000"/>
              <a:gd name="connsiteY724" fmla="*/ 485386 h 4267200"/>
              <a:gd name="connsiteX725" fmla="*/ 3182994 w 12192000"/>
              <a:gd name="connsiteY725" fmla="*/ 828265 h 4267200"/>
              <a:gd name="connsiteX726" fmla="*/ 2892114 w 12192000"/>
              <a:gd name="connsiteY726" fmla="*/ 1172635 h 4267200"/>
              <a:gd name="connsiteX727" fmla="*/ 3021459 w 12192000"/>
              <a:gd name="connsiteY727" fmla="*/ 1035385 h 4267200"/>
              <a:gd name="connsiteX728" fmla="*/ 3153873 w 12192000"/>
              <a:gd name="connsiteY728" fmla="*/ 898971 h 4267200"/>
              <a:gd name="connsiteX729" fmla="*/ 3276511 w 12192000"/>
              <a:gd name="connsiteY729" fmla="*/ 786423 h 4267200"/>
              <a:gd name="connsiteX730" fmla="*/ 3584154 w 12192000"/>
              <a:gd name="connsiteY730" fmla="*/ 448218 h 4267200"/>
              <a:gd name="connsiteX731" fmla="*/ 3624562 w 12192000"/>
              <a:gd name="connsiteY731" fmla="*/ 367041 h 4267200"/>
              <a:gd name="connsiteX732" fmla="*/ 3766672 w 12192000"/>
              <a:gd name="connsiteY732" fmla="*/ 359429 h 4267200"/>
              <a:gd name="connsiteX733" fmla="*/ 3996338 w 12192000"/>
              <a:gd name="connsiteY733" fmla="*/ 968237 h 4267200"/>
              <a:gd name="connsiteX734" fmla="*/ 3766672 w 12192000"/>
              <a:gd name="connsiteY734" fmla="*/ 359429 h 4267200"/>
              <a:gd name="connsiteX735" fmla="*/ 5805386 w 12192000"/>
              <a:gd name="connsiteY735" fmla="*/ 239240 h 4267200"/>
              <a:gd name="connsiteX736" fmla="*/ 5736947 w 12192000"/>
              <a:gd name="connsiteY736" fmla="*/ 261367 h 4267200"/>
              <a:gd name="connsiteX737" fmla="*/ 5427012 w 12192000"/>
              <a:gd name="connsiteY737" fmla="*/ 311272 h 4267200"/>
              <a:gd name="connsiteX738" fmla="*/ 5147818 w 12192000"/>
              <a:gd name="connsiteY738" fmla="*/ 322112 h 4267200"/>
              <a:gd name="connsiteX739" fmla="*/ 5060854 w 12192000"/>
              <a:gd name="connsiteY739" fmla="*/ 311882 h 4267200"/>
              <a:gd name="connsiteX740" fmla="*/ 4945989 w 12192000"/>
              <a:gd name="connsiteY740" fmla="*/ 300516 h 4267200"/>
              <a:gd name="connsiteX741" fmla="*/ 5410479 w 12192000"/>
              <a:gd name="connsiteY741" fmla="*/ 348434 h 4267200"/>
              <a:gd name="connsiteX742" fmla="*/ 5805386 w 12192000"/>
              <a:gd name="connsiteY742" fmla="*/ 239240 h 4267200"/>
              <a:gd name="connsiteX743" fmla="*/ 5905192 w 12192000"/>
              <a:gd name="connsiteY743" fmla="*/ 163079 h 4267200"/>
              <a:gd name="connsiteX744" fmla="*/ 5865655 w 12192000"/>
              <a:gd name="connsiteY744" fmla="*/ 171901 h 4267200"/>
              <a:gd name="connsiteX745" fmla="*/ 5259740 w 12192000"/>
              <a:gd name="connsiteY745" fmla="*/ 257013 h 4267200"/>
              <a:gd name="connsiteX746" fmla="*/ 5208466 w 12192000"/>
              <a:gd name="connsiteY746" fmla="*/ 257550 h 4267200"/>
              <a:gd name="connsiteX747" fmla="*/ 4980204 w 12192000"/>
              <a:gd name="connsiteY747" fmla="*/ 271903 h 4267200"/>
              <a:gd name="connsiteX748" fmla="*/ 5068068 w 12192000"/>
              <a:gd name="connsiteY748" fmla="*/ 282244 h 4267200"/>
              <a:gd name="connsiteX749" fmla="*/ 5153231 w 12192000"/>
              <a:gd name="connsiteY749" fmla="*/ 292240 h 4267200"/>
              <a:gd name="connsiteX750" fmla="*/ 5426491 w 12192000"/>
              <a:gd name="connsiteY750" fmla="*/ 281128 h 4267200"/>
              <a:gd name="connsiteX751" fmla="*/ 5731212 w 12192000"/>
              <a:gd name="connsiteY751" fmla="*/ 231951 h 4267200"/>
              <a:gd name="connsiteX752" fmla="*/ 5905192 w 12192000"/>
              <a:gd name="connsiteY752" fmla="*/ 163079 h 4267200"/>
              <a:gd name="connsiteX753" fmla="*/ 5944437 w 12192000"/>
              <a:gd name="connsiteY753" fmla="*/ 113829 h 4267200"/>
              <a:gd name="connsiteX754" fmla="*/ 5825032 w 12192000"/>
              <a:gd name="connsiteY754" fmla="*/ 146405 h 4267200"/>
              <a:gd name="connsiteX755" fmla="*/ 4955599 w 12192000"/>
              <a:gd name="connsiteY755" fmla="*/ 247008 h 4267200"/>
              <a:gd name="connsiteX756" fmla="*/ 5210104 w 12192000"/>
              <a:gd name="connsiteY756" fmla="*/ 228123 h 4267200"/>
              <a:gd name="connsiteX757" fmla="*/ 5261015 w 12192000"/>
              <a:gd name="connsiteY757" fmla="*/ 227087 h 4267200"/>
              <a:gd name="connsiteX758" fmla="*/ 5861181 w 12192000"/>
              <a:gd name="connsiteY758" fmla="*/ 143093 h 4267200"/>
              <a:gd name="connsiteX759" fmla="*/ 5961252 w 12192000"/>
              <a:gd name="connsiteY759" fmla="*/ 114820 h 4267200"/>
              <a:gd name="connsiteX760" fmla="*/ 5944437 w 12192000"/>
              <a:gd name="connsiteY760" fmla="*/ 113829 h 4267200"/>
              <a:gd name="connsiteX761" fmla="*/ 9095810 w 12192000"/>
              <a:gd name="connsiteY761" fmla="*/ 0 h 4267200"/>
              <a:gd name="connsiteX762" fmla="*/ 9215999 w 12192000"/>
              <a:gd name="connsiteY762" fmla="*/ 0 h 4267200"/>
              <a:gd name="connsiteX763" fmla="*/ 9250991 w 12192000"/>
              <a:gd name="connsiteY763" fmla="*/ 17650 h 4267200"/>
              <a:gd name="connsiteX764" fmla="*/ 9551793 w 12192000"/>
              <a:gd name="connsiteY764" fmla="*/ 69947 h 4267200"/>
              <a:gd name="connsiteX765" fmla="*/ 10211701 w 12192000"/>
              <a:gd name="connsiteY765" fmla="*/ 15192 h 4267200"/>
              <a:gd name="connsiteX766" fmla="*/ 9665014 w 12192000"/>
              <a:gd name="connsiteY766" fmla="*/ 41266 h 4267200"/>
              <a:gd name="connsiteX767" fmla="*/ 9382567 w 12192000"/>
              <a:gd name="connsiteY767" fmla="*/ 18583 h 4267200"/>
              <a:gd name="connsiteX768" fmla="*/ 9283159 w 12192000"/>
              <a:gd name="connsiteY768" fmla="*/ 0 h 4267200"/>
              <a:gd name="connsiteX769" fmla="*/ 9469266 w 12192000"/>
              <a:gd name="connsiteY769" fmla="*/ 0 h 4267200"/>
              <a:gd name="connsiteX770" fmla="*/ 9504117 w 12192000"/>
              <a:gd name="connsiteY770" fmla="*/ 4274 h 4267200"/>
              <a:gd name="connsiteX771" fmla="*/ 9667223 w 12192000"/>
              <a:gd name="connsiteY771" fmla="*/ 13232 h 4267200"/>
              <a:gd name="connsiteX772" fmla="*/ 9887703 w 12192000"/>
              <a:gd name="connsiteY772" fmla="*/ 12601 h 4267200"/>
              <a:gd name="connsiteX773" fmla="*/ 10088930 w 12192000"/>
              <a:gd name="connsiteY773" fmla="*/ 0 h 4267200"/>
              <a:gd name="connsiteX774" fmla="*/ 10544171 w 12192000"/>
              <a:gd name="connsiteY774" fmla="*/ 0 h 4267200"/>
              <a:gd name="connsiteX775" fmla="*/ 10392396 w 12192000"/>
              <a:gd name="connsiteY775" fmla="*/ 36772 h 4267200"/>
              <a:gd name="connsiteX776" fmla="*/ 9413803 w 12192000"/>
              <a:gd name="connsiteY776" fmla="*/ 131277 h 4267200"/>
              <a:gd name="connsiteX777" fmla="*/ 9174626 w 12192000"/>
              <a:gd name="connsiteY777" fmla="*/ 44983 h 4267200"/>
              <a:gd name="connsiteX778" fmla="*/ 8474998 w 12192000"/>
              <a:gd name="connsiteY778" fmla="*/ 0 h 4267200"/>
              <a:gd name="connsiteX779" fmla="*/ 8573502 w 12192000"/>
              <a:gd name="connsiteY779" fmla="*/ 0 h 4267200"/>
              <a:gd name="connsiteX780" fmla="*/ 8659539 w 12192000"/>
              <a:gd name="connsiteY780" fmla="*/ 117664 h 4267200"/>
              <a:gd name="connsiteX781" fmla="*/ 9248507 w 12192000"/>
              <a:gd name="connsiteY781" fmla="*/ 743734 h 4267200"/>
              <a:gd name="connsiteX782" fmla="*/ 9309457 w 12192000"/>
              <a:gd name="connsiteY782" fmla="*/ 795932 h 4267200"/>
              <a:gd name="connsiteX783" fmla="*/ 9785496 w 12192000"/>
              <a:gd name="connsiteY783" fmla="*/ 530713 h 4267200"/>
              <a:gd name="connsiteX784" fmla="*/ 10482828 w 12192000"/>
              <a:gd name="connsiteY784" fmla="*/ 399738 h 4267200"/>
              <a:gd name="connsiteX785" fmla="*/ 10468382 w 12192000"/>
              <a:gd name="connsiteY785" fmla="*/ 461219 h 4267200"/>
              <a:gd name="connsiteX786" fmla="*/ 9430790 w 12192000"/>
              <a:gd name="connsiteY786" fmla="*/ 895589 h 4267200"/>
              <a:gd name="connsiteX787" fmla="*/ 10019780 w 12192000"/>
              <a:gd name="connsiteY787" fmla="*/ 1298815 h 4267200"/>
              <a:gd name="connsiteX788" fmla="*/ 10372218 w 12192000"/>
              <a:gd name="connsiteY788" fmla="*/ 1146081 h 4267200"/>
              <a:gd name="connsiteX789" fmla="*/ 10896429 w 12192000"/>
              <a:gd name="connsiteY789" fmla="*/ 310883 h 4267200"/>
              <a:gd name="connsiteX790" fmla="*/ 10919735 w 12192000"/>
              <a:gd name="connsiteY790" fmla="*/ 318176 h 4267200"/>
              <a:gd name="connsiteX791" fmla="*/ 10637064 w 12192000"/>
              <a:gd name="connsiteY791" fmla="*/ 935661 h 4267200"/>
              <a:gd name="connsiteX792" fmla="*/ 10516995 w 12192000"/>
              <a:gd name="connsiteY792" fmla="*/ 1070245 h 4267200"/>
              <a:gd name="connsiteX793" fmla="*/ 10868835 w 12192000"/>
              <a:gd name="connsiteY793" fmla="*/ 815534 h 4267200"/>
              <a:gd name="connsiteX794" fmla="*/ 11704547 w 12192000"/>
              <a:gd name="connsiteY794" fmla="*/ 465665 h 4267200"/>
              <a:gd name="connsiteX795" fmla="*/ 12033562 w 12192000"/>
              <a:gd name="connsiteY795" fmla="*/ 350012 h 4267200"/>
              <a:gd name="connsiteX796" fmla="*/ 12025537 w 12192000"/>
              <a:gd name="connsiteY796" fmla="*/ 382666 h 4267200"/>
              <a:gd name="connsiteX797" fmla="*/ 11088649 w 12192000"/>
              <a:gd name="connsiteY797" fmla="*/ 1056676 h 4267200"/>
              <a:gd name="connsiteX798" fmla="*/ 10561600 w 12192000"/>
              <a:gd name="connsiteY798" fmla="*/ 1229477 h 4267200"/>
              <a:gd name="connsiteX799" fmla="*/ 10280797 w 12192000"/>
              <a:gd name="connsiteY799" fmla="*/ 1263181 h 4267200"/>
              <a:gd name="connsiteX800" fmla="*/ 10083376 w 12192000"/>
              <a:gd name="connsiteY800" fmla="*/ 1334114 h 4267200"/>
              <a:gd name="connsiteX801" fmla="*/ 10832582 w 12192000"/>
              <a:gd name="connsiteY801" fmla="*/ 1687356 h 4267200"/>
              <a:gd name="connsiteX802" fmla="*/ 10839263 w 12192000"/>
              <a:gd name="connsiteY802" fmla="*/ 1683743 h 4267200"/>
              <a:gd name="connsiteX803" fmla="*/ 11350910 w 12192000"/>
              <a:gd name="connsiteY803" fmla="*/ 1443899 h 4267200"/>
              <a:gd name="connsiteX804" fmla="*/ 11360346 w 12192000"/>
              <a:gd name="connsiteY804" fmla="*/ 1429225 h 4267200"/>
              <a:gd name="connsiteX805" fmla="*/ 12167580 w 12192000"/>
              <a:gd name="connsiteY805" fmla="*/ 789523 h 4267200"/>
              <a:gd name="connsiteX806" fmla="*/ 12192000 w 12192000"/>
              <a:gd name="connsiteY806" fmla="*/ 769876 h 4267200"/>
              <a:gd name="connsiteX807" fmla="*/ 12192000 w 12192000"/>
              <a:gd name="connsiteY807" fmla="*/ 802845 h 4267200"/>
              <a:gd name="connsiteX808" fmla="*/ 12173558 w 12192000"/>
              <a:gd name="connsiteY808" fmla="*/ 821317 h 4267200"/>
              <a:gd name="connsiteX809" fmla="*/ 12117398 w 12192000"/>
              <a:gd name="connsiteY809" fmla="*/ 877374 h 4267200"/>
              <a:gd name="connsiteX810" fmla="*/ 11472926 w 12192000"/>
              <a:gd name="connsiteY810" fmla="*/ 1344259 h 4267200"/>
              <a:gd name="connsiteX811" fmla="*/ 11666978 w 12192000"/>
              <a:gd name="connsiteY811" fmla="*/ 1215889 h 4267200"/>
              <a:gd name="connsiteX812" fmla="*/ 11707200 w 12192000"/>
              <a:gd name="connsiteY812" fmla="*/ 1192361 h 4267200"/>
              <a:gd name="connsiteX813" fmla="*/ 12144637 w 12192000"/>
              <a:gd name="connsiteY813" fmla="*/ 858646 h 4267200"/>
              <a:gd name="connsiteX814" fmla="*/ 12192000 w 12192000"/>
              <a:gd name="connsiteY814" fmla="*/ 810414 h 4267200"/>
              <a:gd name="connsiteX815" fmla="*/ 12192000 w 12192000"/>
              <a:gd name="connsiteY815" fmla="*/ 916439 h 4267200"/>
              <a:gd name="connsiteX816" fmla="*/ 12150630 w 12192000"/>
              <a:gd name="connsiteY816" fmla="*/ 982925 h 4267200"/>
              <a:gd name="connsiteX817" fmla="*/ 11389484 w 12192000"/>
              <a:gd name="connsiteY817" fmla="*/ 1469889 h 4267200"/>
              <a:gd name="connsiteX818" fmla="*/ 10923736 w 12192000"/>
              <a:gd name="connsiteY818" fmla="*/ 1721439 h 4267200"/>
              <a:gd name="connsiteX819" fmla="*/ 11091913 w 12192000"/>
              <a:gd name="connsiteY819" fmla="*/ 1780406 h 4267200"/>
              <a:gd name="connsiteX820" fmla="*/ 11771238 w 12192000"/>
              <a:gd name="connsiteY820" fmla="*/ 1944400 h 4267200"/>
              <a:gd name="connsiteX821" fmla="*/ 11783166 w 12192000"/>
              <a:gd name="connsiteY821" fmla="*/ 1931422 h 4267200"/>
              <a:gd name="connsiteX822" fmla="*/ 12131988 w 12192000"/>
              <a:gd name="connsiteY822" fmla="*/ 1574357 h 4267200"/>
              <a:gd name="connsiteX823" fmla="*/ 12192000 w 12192000"/>
              <a:gd name="connsiteY823" fmla="*/ 1537429 h 4267200"/>
              <a:gd name="connsiteX824" fmla="*/ 12192000 w 12192000"/>
              <a:gd name="connsiteY824" fmla="*/ 1589108 h 4267200"/>
              <a:gd name="connsiteX825" fmla="*/ 12112105 w 12192000"/>
              <a:gd name="connsiteY825" fmla="*/ 1640352 h 4267200"/>
              <a:gd name="connsiteX826" fmla="*/ 11849203 w 12192000"/>
              <a:gd name="connsiteY826" fmla="*/ 1900149 h 4267200"/>
              <a:gd name="connsiteX827" fmla="*/ 11946326 w 12192000"/>
              <a:gd name="connsiteY827" fmla="*/ 1822808 h 4267200"/>
              <a:gd name="connsiteX828" fmla="*/ 12055863 w 12192000"/>
              <a:gd name="connsiteY828" fmla="*/ 1735914 h 4267200"/>
              <a:gd name="connsiteX829" fmla="*/ 12150816 w 12192000"/>
              <a:gd name="connsiteY829" fmla="*/ 1678902 h 4267200"/>
              <a:gd name="connsiteX830" fmla="*/ 12192000 w 12192000"/>
              <a:gd name="connsiteY830" fmla="*/ 1655121 h 4267200"/>
              <a:gd name="connsiteX831" fmla="*/ 12192000 w 12192000"/>
              <a:gd name="connsiteY831" fmla="*/ 1686869 h 4267200"/>
              <a:gd name="connsiteX832" fmla="*/ 12163772 w 12192000"/>
              <a:gd name="connsiteY832" fmla="*/ 1703058 h 4267200"/>
              <a:gd name="connsiteX833" fmla="*/ 12070597 w 12192000"/>
              <a:gd name="connsiteY833" fmla="*/ 1758893 h 4267200"/>
              <a:gd name="connsiteX834" fmla="*/ 11963621 w 12192000"/>
              <a:gd name="connsiteY834" fmla="*/ 1844299 h 4267200"/>
              <a:gd name="connsiteX835" fmla="*/ 11886604 w 12192000"/>
              <a:gd name="connsiteY835" fmla="*/ 1907617 h 4267200"/>
              <a:gd name="connsiteX836" fmla="*/ 12153575 w 12192000"/>
              <a:gd name="connsiteY836" fmla="*/ 1786372 h 4267200"/>
              <a:gd name="connsiteX837" fmla="*/ 12192000 w 12192000"/>
              <a:gd name="connsiteY837" fmla="*/ 1759693 h 4267200"/>
              <a:gd name="connsiteX838" fmla="*/ 12192000 w 12192000"/>
              <a:gd name="connsiteY838" fmla="*/ 1809459 h 4267200"/>
              <a:gd name="connsiteX839" fmla="*/ 12121362 w 12192000"/>
              <a:gd name="connsiteY839" fmla="*/ 1857561 h 4267200"/>
              <a:gd name="connsiteX840" fmla="*/ 11895949 w 12192000"/>
              <a:gd name="connsiteY840" fmla="*/ 1963079 h 4267200"/>
              <a:gd name="connsiteX841" fmla="*/ 12192000 w 12192000"/>
              <a:gd name="connsiteY841" fmla="*/ 1990579 h 4267200"/>
              <a:gd name="connsiteX842" fmla="*/ 12192000 w 12192000"/>
              <a:gd name="connsiteY842" fmla="*/ 2065582 h 4267200"/>
              <a:gd name="connsiteX843" fmla="*/ 12153918 w 12192000"/>
              <a:gd name="connsiteY843" fmla="*/ 2063926 h 4267200"/>
              <a:gd name="connsiteX844" fmla="*/ 12192000 w 12192000"/>
              <a:gd name="connsiteY844" fmla="*/ 2085104 h 4267200"/>
              <a:gd name="connsiteX845" fmla="*/ 12192000 w 12192000"/>
              <a:gd name="connsiteY845" fmla="*/ 2178471 h 4267200"/>
              <a:gd name="connsiteX846" fmla="*/ 12085355 w 12192000"/>
              <a:gd name="connsiteY846" fmla="*/ 2122457 h 4267200"/>
              <a:gd name="connsiteX847" fmla="*/ 12192000 w 12192000"/>
              <a:gd name="connsiteY847" fmla="*/ 2196158 h 4267200"/>
              <a:gd name="connsiteX848" fmla="*/ 12192000 w 12192000"/>
              <a:gd name="connsiteY848" fmla="*/ 2230374 h 4267200"/>
              <a:gd name="connsiteX849" fmla="*/ 12041237 w 12192000"/>
              <a:gd name="connsiteY849" fmla="*/ 2126309 h 4267200"/>
              <a:gd name="connsiteX850" fmla="*/ 12174450 w 12192000"/>
              <a:gd name="connsiteY850" fmla="*/ 2262541 h 4267200"/>
              <a:gd name="connsiteX851" fmla="*/ 12192000 w 12192000"/>
              <a:gd name="connsiteY851" fmla="*/ 2275857 h 4267200"/>
              <a:gd name="connsiteX852" fmla="*/ 12192000 w 12192000"/>
              <a:gd name="connsiteY852" fmla="*/ 2377131 h 4267200"/>
              <a:gd name="connsiteX853" fmla="*/ 12155801 w 12192000"/>
              <a:gd name="connsiteY853" fmla="*/ 2349925 h 4267200"/>
              <a:gd name="connsiteX854" fmla="*/ 11930164 w 12192000"/>
              <a:gd name="connsiteY854" fmla="*/ 2041945 h 4267200"/>
              <a:gd name="connsiteX855" fmla="*/ 11561767 w 12192000"/>
              <a:gd name="connsiteY855" fmla="*/ 1984479 h 4267200"/>
              <a:gd name="connsiteX856" fmla="*/ 11987997 w 12192000"/>
              <a:gd name="connsiteY856" fmla="*/ 3153822 h 4267200"/>
              <a:gd name="connsiteX857" fmla="*/ 11926558 w 12192000"/>
              <a:gd name="connsiteY857" fmla="*/ 3203134 h 4267200"/>
              <a:gd name="connsiteX858" fmla="*/ 11440430 w 12192000"/>
              <a:gd name="connsiteY858" fmla="*/ 1973028 h 4267200"/>
              <a:gd name="connsiteX859" fmla="*/ 11446754 w 12192000"/>
              <a:gd name="connsiteY859" fmla="*/ 1959605 h 4267200"/>
              <a:gd name="connsiteX860" fmla="*/ 11050651 w 12192000"/>
              <a:gd name="connsiteY860" fmla="*/ 1850495 h 4267200"/>
              <a:gd name="connsiteX861" fmla="*/ 10389960 w 12192000"/>
              <a:gd name="connsiteY861" fmla="*/ 1586232 h 4267200"/>
              <a:gd name="connsiteX862" fmla="*/ 10500699 w 12192000"/>
              <a:gd name="connsiteY862" fmla="*/ 1913175 h 4267200"/>
              <a:gd name="connsiteX863" fmla="*/ 10507814 w 12192000"/>
              <a:gd name="connsiteY863" fmla="*/ 1920694 h 4267200"/>
              <a:gd name="connsiteX864" fmla="*/ 10518908 w 12192000"/>
              <a:gd name="connsiteY864" fmla="*/ 1911226 h 4267200"/>
              <a:gd name="connsiteX865" fmla="*/ 11258935 w 12192000"/>
              <a:gd name="connsiteY865" fmla="*/ 2442781 h 4267200"/>
              <a:gd name="connsiteX866" fmla="*/ 11211663 w 12192000"/>
              <a:gd name="connsiteY866" fmla="*/ 2510325 h 4267200"/>
              <a:gd name="connsiteX867" fmla="*/ 10571295 w 12192000"/>
              <a:gd name="connsiteY867" fmla="*/ 2105302 h 4267200"/>
              <a:gd name="connsiteX868" fmla="*/ 10435737 w 12192000"/>
              <a:gd name="connsiteY868" fmla="*/ 2805672 h 4267200"/>
              <a:gd name="connsiteX869" fmla="*/ 10206831 w 12192000"/>
              <a:gd name="connsiteY869" fmla="*/ 3151701 h 4267200"/>
              <a:gd name="connsiteX870" fmla="*/ 10196482 w 12192000"/>
              <a:gd name="connsiteY870" fmla="*/ 3135084 h 4267200"/>
              <a:gd name="connsiteX871" fmla="*/ 10381882 w 12192000"/>
              <a:gd name="connsiteY871" fmla="*/ 2155807 h 4267200"/>
              <a:gd name="connsiteX872" fmla="*/ 10439260 w 12192000"/>
              <a:gd name="connsiteY872" fmla="*/ 1962486 h 4267200"/>
              <a:gd name="connsiteX873" fmla="*/ 10439409 w 12192000"/>
              <a:gd name="connsiteY873" fmla="*/ 1960615 h 4267200"/>
              <a:gd name="connsiteX874" fmla="*/ 10439915 w 12192000"/>
              <a:gd name="connsiteY874" fmla="*/ 1951821 h 4267200"/>
              <a:gd name="connsiteX875" fmla="*/ 10314241 w 12192000"/>
              <a:gd name="connsiteY875" fmla="*/ 1556749 h 4267200"/>
              <a:gd name="connsiteX876" fmla="*/ 10315061 w 12192000"/>
              <a:gd name="connsiteY876" fmla="*/ 1548729 h 4267200"/>
              <a:gd name="connsiteX877" fmla="*/ 9526158 w 12192000"/>
              <a:gd name="connsiteY877" fmla="*/ 1071804 h 4267200"/>
              <a:gd name="connsiteX878" fmla="*/ 9758689 w 12192000"/>
              <a:gd name="connsiteY878" fmla="*/ 1585512 h 4267200"/>
              <a:gd name="connsiteX879" fmla="*/ 9941392 w 12192000"/>
              <a:gd name="connsiteY879" fmla="*/ 2432858 h 4267200"/>
              <a:gd name="connsiteX880" fmla="*/ 9887724 w 12192000"/>
              <a:gd name="connsiteY880" fmla="*/ 2495762 h 4267200"/>
              <a:gd name="connsiteX881" fmla="*/ 9587446 w 12192000"/>
              <a:gd name="connsiteY881" fmla="*/ 1872898 h 4267200"/>
              <a:gd name="connsiteX882" fmla="*/ 9462810 w 12192000"/>
              <a:gd name="connsiteY882" fmla="*/ 1288346 h 4267200"/>
              <a:gd name="connsiteX883" fmla="*/ 9318575 w 12192000"/>
              <a:gd name="connsiteY883" fmla="*/ 1540820 h 4267200"/>
              <a:gd name="connsiteX884" fmla="*/ 9191090 w 12192000"/>
              <a:gd name="connsiteY884" fmla="*/ 1688355 h 4267200"/>
              <a:gd name="connsiteX885" fmla="*/ 9177757 w 12192000"/>
              <a:gd name="connsiteY885" fmla="*/ 1683354 h 4267200"/>
              <a:gd name="connsiteX886" fmla="*/ 9274865 w 12192000"/>
              <a:gd name="connsiteY886" fmla="*/ 1336896 h 4267200"/>
              <a:gd name="connsiteX887" fmla="*/ 9478649 w 12192000"/>
              <a:gd name="connsiteY887" fmla="*/ 1173376 h 4267200"/>
              <a:gd name="connsiteX888" fmla="*/ 9482281 w 12192000"/>
              <a:gd name="connsiteY888" fmla="*/ 1167830 h 4267200"/>
              <a:gd name="connsiteX889" fmla="*/ 9438637 w 12192000"/>
              <a:gd name="connsiteY889" fmla="*/ 1015438 h 4267200"/>
              <a:gd name="connsiteX890" fmla="*/ 9439458 w 12192000"/>
              <a:gd name="connsiteY890" fmla="*/ 1007420 h 4267200"/>
              <a:gd name="connsiteX891" fmla="*/ 9197105 w 12192000"/>
              <a:gd name="connsiteY891" fmla="*/ 808882 h 4267200"/>
              <a:gd name="connsiteX892" fmla="*/ 8973607 w 12192000"/>
              <a:gd name="connsiteY892" fmla="*/ 597733 h 4267200"/>
              <a:gd name="connsiteX893" fmla="*/ 8967512 w 12192000"/>
              <a:gd name="connsiteY893" fmla="*/ 1795211 h 4267200"/>
              <a:gd name="connsiteX894" fmla="*/ 8912526 w 12192000"/>
              <a:gd name="connsiteY894" fmla="*/ 1841464 h 4267200"/>
              <a:gd name="connsiteX895" fmla="*/ 8893391 w 12192000"/>
              <a:gd name="connsiteY895" fmla="*/ 572788 h 4267200"/>
              <a:gd name="connsiteX896" fmla="*/ 8902990 w 12192000"/>
              <a:gd name="connsiteY896" fmla="*/ 560750 h 4267200"/>
              <a:gd name="connsiteX897" fmla="*/ 8919102 w 12192000"/>
              <a:gd name="connsiteY897" fmla="*/ 542471 h 4267200"/>
              <a:gd name="connsiteX898" fmla="*/ 8661728 w 12192000"/>
              <a:gd name="connsiteY898" fmla="*/ 250903 h 4267200"/>
              <a:gd name="connsiteX899" fmla="*/ 8357758 w 12192000"/>
              <a:gd name="connsiteY899" fmla="*/ 0 h 4267200"/>
              <a:gd name="connsiteX900" fmla="*/ 8405492 w 12192000"/>
              <a:gd name="connsiteY900" fmla="*/ 0 h 4267200"/>
              <a:gd name="connsiteX901" fmla="*/ 8392083 w 12192000"/>
              <a:gd name="connsiteY901" fmla="*/ 30495 h 4267200"/>
              <a:gd name="connsiteX902" fmla="*/ 8339888 w 12192000"/>
              <a:gd name="connsiteY902" fmla="*/ 306259 h 4267200"/>
              <a:gd name="connsiteX903" fmla="*/ 8473847 w 12192000"/>
              <a:gd name="connsiteY903" fmla="*/ 727373 h 4267200"/>
              <a:gd name="connsiteX904" fmla="*/ 8454081 w 12192000"/>
              <a:gd name="connsiteY904" fmla="*/ 1611960 h 4267200"/>
              <a:gd name="connsiteX905" fmla="*/ 8396000 w 12192000"/>
              <a:gd name="connsiteY905" fmla="*/ 1663986 h 4267200"/>
              <a:gd name="connsiteX906" fmla="*/ 8238881 w 12192000"/>
              <a:gd name="connsiteY906" fmla="*/ 368438 h 4267200"/>
              <a:gd name="connsiteX907" fmla="*/ 7668140 w 12192000"/>
              <a:gd name="connsiteY907" fmla="*/ 942511 h 4267200"/>
              <a:gd name="connsiteX908" fmla="*/ 7637853 w 12192000"/>
              <a:gd name="connsiteY908" fmla="*/ 942567 h 4267200"/>
              <a:gd name="connsiteX909" fmla="*/ 7909649 w 12192000"/>
              <a:gd name="connsiteY909" fmla="*/ 489150 h 4267200"/>
              <a:gd name="connsiteX910" fmla="*/ 8256182 w 12192000"/>
              <a:gd name="connsiteY910" fmla="*/ 301724 h 4267200"/>
              <a:gd name="connsiteX911" fmla="*/ 8255912 w 12192000"/>
              <a:gd name="connsiteY911" fmla="*/ 276498 h 4267200"/>
              <a:gd name="connsiteX912" fmla="*/ 8315225 w 12192000"/>
              <a:gd name="connsiteY912" fmla="*/ 89075 h 4267200"/>
              <a:gd name="connsiteX913" fmla="*/ 7497388 w 12192000"/>
              <a:gd name="connsiteY913" fmla="*/ 0 h 4267200"/>
              <a:gd name="connsiteX914" fmla="*/ 7560921 w 12192000"/>
              <a:gd name="connsiteY914" fmla="*/ 0 h 4267200"/>
              <a:gd name="connsiteX915" fmla="*/ 7546742 w 12192000"/>
              <a:gd name="connsiteY915" fmla="*/ 68966 h 4267200"/>
              <a:gd name="connsiteX916" fmla="*/ 7488853 w 12192000"/>
              <a:gd name="connsiteY916" fmla="*/ 535687 h 4267200"/>
              <a:gd name="connsiteX917" fmla="*/ 7529509 w 12192000"/>
              <a:gd name="connsiteY917" fmla="*/ 380358 h 4267200"/>
              <a:gd name="connsiteX918" fmla="*/ 7585939 w 12192000"/>
              <a:gd name="connsiteY918" fmla="*/ 184712 h 4267200"/>
              <a:gd name="connsiteX919" fmla="*/ 7621792 w 12192000"/>
              <a:gd name="connsiteY919" fmla="*/ 87864 h 4267200"/>
              <a:gd name="connsiteX920" fmla="*/ 7654204 w 12192000"/>
              <a:gd name="connsiteY920" fmla="*/ 0 h 4267200"/>
              <a:gd name="connsiteX921" fmla="*/ 7683986 w 12192000"/>
              <a:gd name="connsiteY921" fmla="*/ 0 h 4267200"/>
              <a:gd name="connsiteX922" fmla="*/ 7647914 w 12192000"/>
              <a:gd name="connsiteY922" fmla="*/ 97640 h 4267200"/>
              <a:gd name="connsiteX923" fmla="*/ 7612524 w 12192000"/>
              <a:gd name="connsiteY923" fmla="*/ 193392 h 4267200"/>
              <a:gd name="connsiteX924" fmla="*/ 7557013 w 12192000"/>
              <a:gd name="connsiteY924" fmla="*/ 386853 h 4267200"/>
              <a:gd name="connsiteX925" fmla="*/ 7517286 w 12192000"/>
              <a:gd name="connsiteY925" fmla="*/ 539999 h 4267200"/>
              <a:gd name="connsiteX926" fmla="*/ 7704204 w 12192000"/>
              <a:gd name="connsiteY926" fmla="*/ 152292 h 4267200"/>
              <a:gd name="connsiteX927" fmla="*/ 7756975 w 12192000"/>
              <a:gd name="connsiteY927" fmla="*/ 0 h 4267200"/>
              <a:gd name="connsiteX928" fmla="*/ 7837329 w 12192000"/>
              <a:gd name="connsiteY928" fmla="*/ 0 h 4267200"/>
              <a:gd name="connsiteX929" fmla="*/ 7821760 w 12192000"/>
              <a:gd name="connsiteY929" fmla="*/ 65656 h 4267200"/>
              <a:gd name="connsiteX930" fmla="*/ 7488925 w 12192000"/>
              <a:gd name="connsiteY930" fmla="*/ 763628 h 4267200"/>
              <a:gd name="connsiteX931" fmla="*/ 7419999 w 12192000"/>
              <a:gd name="connsiteY931" fmla="*/ 774360 h 4267200"/>
              <a:gd name="connsiteX932" fmla="*/ 7487820 w 12192000"/>
              <a:gd name="connsiteY932" fmla="*/ 37416 h 4267200"/>
              <a:gd name="connsiteX933" fmla="*/ 3882765 w 12192000"/>
              <a:gd name="connsiteY933" fmla="*/ 0 h 4267200"/>
              <a:gd name="connsiteX934" fmla="*/ 3995099 w 12192000"/>
              <a:gd name="connsiteY934" fmla="*/ 0 h 4267200"/>
              <a:gd name="connsiteX935" fmla="*/ 4163818 w 12192000"/>
              <a:gd name="connsiteY935" fmla="*/ 234104 h 4267200"/>
              <a:gd name="connsiteX936" fmla="*/ 4172099 w 12192000"/>
              <a:gd name="connsiteY936" fmla="*/ 234207 h 4267200"/>
              <a:gd name="connsiteX937" fmla="*/ 4784282 w 12192000"/>
              <a:gd name="connsiteY937" fmla="*/ 276561 h 4267200"/>
              <a:gd name="connsiteX938" fmla="*/ 4801687 w 12192000"/>
              <a:gd name="connsiteY938" fmla="*/ 267764 h 4267200"/>
              <a:gd name="connsiteX939" fmla="*/ 6082788 w 12192000"/>
              <a:gd name="connsiteY939" fmla="*/ 64119 h 4267200"/>
              <a:gd name="connsiteX940" fmla="*/ 6099442 w 12192000"/>
              <a:gd name="connsiteY940" fmla="*/ 82568 h 4267200"/>
              <a:gd name="connsiteX941" fmla="*/ 4804137 w 12192000"/>
              <a:gd name="connsiteY941" fmla="*/ 320931 h 4267200"/>
              <a:gd name="connsiteX942" fmla="*/ 4227047 w 12192000"/>
              <a:gd name="connsiteY942" fmla="*/ 313415 h 4267200"/>
              <a:gd name="connsiteX943" fmla="*/ 4346041 w 12192000"/>
              <a:gd name="connsiteY943" fmla="*/ 456086 h 4267200"/>
              <a:gd name="connsiteX944" fmla="*/ 4870967 w 12192000"/>
              <a:gd name="connsiteY944" fmla="*/ 963061 h 4267200"/>
              <a:gd name="connsiteX945" fmla="*/ 4889647 w 12192000"/>
              <a:gd name="connsiteY945" fmla="*/ 957147 h 4267200"/>
              <a:gd name="connsiteX946" fmla="*/ 5422504 w 12192000"/>
              <a:gd name="connsiteY946" fmla="*/ 805191 h 4267200"/>
              <a:gd name="connsiteX947" fmla="*/ 6087656 w 12192000"/>
              <a:gd name="connsiteY947" fmla="*/ 826703 h 4267200"/>
              <a:gd name="connsiteX948" fmla="*/ 6058717 w 12192000"/>
              <a:gd name="connsiteY948" fmla="*/ 865992 h 4267200"/>
              <a:gd name="connsiteX949" fmla="*/ 4974153 w 12192000"/>
              <a:gd name="connsiteY949" fmla="*/ 1045456 h 4267200"/>
              <a:gd name="connsiteX950" fmla="*/ 5627835 w 12192000"/>
              <a:gd name="connsiteY950" fmla="*/ 1472077 h 4267200"/>
              <a:gd name="connsiteX951" fmla="*/ 5629817 w 12192000"/>
              <a:gd name="connsiteY951" fmla="*/ 1471412 h 4267200"/>
              <a:gd name="connsiteX952" fmla="*/ 5634124 w 12192000"/>
              <a:gd name="connsiteY952" fmla="*/ 1470572 h 4267200"/>
              <a:gd name="connsiteX953" fmla="*/ 5755832 w 12192000"/>
              <a:gd name="connsiteY953" fmla="*/ 1383886 h 4267200"/>
              <a:gd name="connsiteX954" fmla="*/ 6014186 w 12192000"/>
              <a:gd name="connsiteY954" fmla="*/ 1279799 h 4267200"/>
              <a:gd name="connsiteX955" fmla="*/ 6901619 w 12192000"/>
              <a:gd name="connsiteY955" fmla="*/ 1047874 h 4267200"/>
              <a:gd name="connsiteX956" fmla="*/ 6931566 w 12192000"/>
              <a:gd name="connsiteY956" fmla="*/ 1062034 h 4267200"/>
              <a:gd name="connsiteX957" fmla="*/ 5790982 w 12192000"/>
              <a:gd name="connsiteY957" fmla="*/ 1561380 h 4267200"/>
              <a:gd name="connsiteX958" fmla="*/ 6188971 w 12192000"/>
              <a:gd name="connsiteY958" fmla="*/ 1755168 h 4267200"/>
              <a:gd name="connsiteX959" fmla="*/ 6202446 w 12192000"/>
              <a:gd name="connsiteY959" fmla="*/ 1752268 h 4267200"/>
              <a:gd name="connsiteX960" fmla="*/ 7179560 w 12192000"/>
              <a:gd name="connsiteY960" fmla="*/ 1467551 h 4267200"/>
              <a:gd name="connsiteX961" fmla="*/ 7158730 w 12192000"/>
              <a:gd name="connsiteY961" fmla="*/ 1507835 h 4267200"/>
              <a:gd name="connsiteX962" fmla="*/ 6326959 w 12192000"/>
              <a:gd name="connsiteY962" fmla="*/ 1817686 h 4267200"/>
              <a:gd name="connsiteX963" fmla="*/ 6537433 w 12192000"/>
              <a:gd name="connsiteY963" fmla="*/ 1907790 h 4267200"/>
              <a:gd name="connsiteX964" fmla="*/ 6550221 w 12192000"/>
              <a:gd name="connsiteY964" fmla="*/ 1910729 h 4267200"/>
              <a:gd name="connsiteX965" fmla="*/ 6964438 w 12192000"/>
              <a:gd name="connsiteY965" fmla="*/ 2209505 h 4267200"/>
              <a:gd name="connsiteX966" fmla="*/ 7367862 w 12192000"/>
              <a:gd name="connsiteY966" fmla="*/ 2806833 h 4267200"/>
              <a:gd name="connsiteX967" fmla="*/ 7364329 w 12192000"/>
              <a:gd name="connsiteY967" fmla="*/ 2826907 h 4267200"/>
              <a:gd name="connsiteX968" fmla="*/ 7290545 w 12192000"/>
              <a:gd name="connsiteY968" fmla="*/ 2850663 h 4267200"/>
              <a:gd name="connsiteX969" fmla="*/ 6472036 w 12192000"/>
              <a:gd name="connsiteY969" fmla="*/ 1959003 h 4267200"/>
              <a:gd name="connsiteX970" fmla="*/ 5792897 w 12192000"/>
              <a:gd name="connsiteY970" fmla="*/ 1647747 h 4267200"/>
              <a:gd name="connsiteX971" fmla="*/ 5842751 w 12192000"/>
              <a:gd name="connsiteY971" fmla="*/ 1816112 h 4267200"/>
              <a:gd name="connsiteX972" fmla="*/ 5847424 w 12192000"/>
              <a:gd name="connsiteY972" fmla="*/ 1815776 h 4267200"/>
              <a:gd name="connsiteX973" fmla="*/ 6399821 w 12192000"/>
              <a:gd name="connsiteY973" fmla="*/ 2344799 h 4267200"/>
              <a:gd name="connsiteX974" fmla="*/ 6323232 w 12192000"/>
              <a:gd name="connsiteY974" fmla="*/ 2389634 h 4267200"/>
              <a:gd name="connsiteX975" fmla="*/ 5942958 w 12192000"/>
              <a:gd name="connsiteY975" fmla="*/ 2077708 h 4267200"/>
              <a:gd name="connsiteX976" fmla="*/ 5921559 w 12192000"/>
              <a:gd name="connsiteY976" fmla="*/ 2378596 h 4267200"/>
              <a:gd name="connsiteX977" fmla="*/ 5817651 w 12192000"/>
              <a:gd name="connsiteY977" fmla="*/ 3023919 h 4267200"/>
              <a:gd name="connsiteX978" fmla="*/ 5729634 w 12192000"/>
              <a:gd name="connsiteY978" fmla="*/ 3051849 h 4267200"/>
              <a:gd name="connsiteX979" fmla="*/ 5611018 w 12192000"/>
              <a:gd name="connsiteY979" fmla="*/ 2316769 h 4267200"/>
              <a:gd name="connsiteX980" fmla="*/ 5687608 w 12192000"/>
              <a:gd name="connsiteY980" fmla="*/ 2039972 h 4267200"/>
              <a:gd name="connsiteX981" fmla="*/ 5657554 w 12192000"/>
              <a:gd name="connsiteY981" fmla="*/ 1576445 h 4267200"/>
              <a:gd name="connsiteX982" fmla="*/ 5150475 w 12192000"/>
              <a:gd name="connsiteY982" fmla="*/ 1274012 h 4267200"/>
              <a:gd name="connsiteX983" fmla="*/ 5349142 w 12192000"/>
              <a:gd name="connsiteY983" fmla="*/ 2204405 h 4267200"/>
              <a:gd name="connsiteX984" fmla="*/ 5262214 w 12192000"/>
              <a:gd name="connsiteY984" fmla="*/ 2233836 h 4267200"/>
              <a:gd name="connsiteX985" fmla="*/ 4981539 w 12192000"/>
              <a:gd name="connsiteY985" fmla="*/ 1542201 h 4267200"/>
              <a:gd name="connsiteX986" fmla="*/ 4958461 w 12192000"/>
              <a:gd name="connsiteY986" fmla="*/ 1136957 h 4267200"/>
              <a:gd name="connsiteX987" fmla="*/ 4655015 w 12192000"/>
              <a:gd name="connsiteY987" fmla="*/ 891426 h 4267200"/>
              <a:gd name="connsiteX988" fmla="*/ 4348002 w 12192000"/>
              <a:gd name="connsiteY988" fmla="*/ 2205895 h 4267200"/>
              <a:gd name="connsiteX989" fmla="*/ 4262250 w 12192000"/>
              <a:gd name="connsiteY989" fmla="*/ 2219972 h 4267200"/>
              <a:gd name="connsiteX990" fmla="*/ 4550611 w 12192000"/>
              <a:gd name="connsiteY990" fmla="*/ 817540 h 4267200"/>
              <a:gd name="connsiteX991" fmla="*/ 4564418 w 12192000"/>
              <a:gd name="connsiteY991" fmla="*/ 808293 h 4267200"/>
              <a:gd name="connsiteX992" fmla="*/ 4266388 w 12192000"/>
              <a:gd name="connsiteY992" fmla="*/ 500083 h 4267200"/>
              <a:gd name="connsiteX993" fmla="*/ 4032842 w 12192000"/>
              <a:gd name="connsiteY993" fmla="*/ 211809 h 4267200"/>
              <a:gd name="connsiteX994" fmla="*/ 3721337 w 12192000"/>
              <a:gd name="connsiteY994" fmla="*/ 0 h 4267200"/>
              <a:gd name="connsiteX995" fmla="*/ 3797544 w 12192000"/>
              <a:gd name="connsiteY995" fmla="*/ 0 h 4267200"/>
              <a:gd name="connsiteX996" fmla="*/ 3775734 w 12192000"/>
              <a:gd name="connsiteY996" fmla="*/ 95131 h 4267200"/>
              <a:gd name="connsiteX997" fmla="*/ 3724807 w 12192000"/>
              <a:gd name="connsiteY997" fmla="*/ 272257 h 4267200"/>
              <a:gd name="connsiteX998" fmla="*/ 3726844 w 12192000"/>
              <a:gd name="connsiteY998" fmla="*/ 282988 h 4267200"/>
              <a:gd name="connsiteX999" fmla="*/ 3742664 w 12192000"/>
              <a:gd name="connsiteY999" fmla="*/ 279918 h 4267200"/>
              <a:gd name="connsiteX1000" fmla="*/ 4103910 w 12192000"/>
              <a:gd name="connsiteY1000" fmla="*/ 1161917 h 4267200"/>
              <a:gd name="connsiteX1001" fmla="*/ 4020269 w 12192000"/>
              <a:gd name="connsiteY1001" fmla="*/ 1200406 h 4267200"/>
              <a:gd name="connsiteX1002" fmla="*/ 3674882 w 12192000"/>
              <a:gd name="connsiteY1002" fmla="*/ 488524 h 4267200"/>
              <a:gd name="connsiteX1003" fmla="*/ 3132682 w 12192000"/>
              <a:gd name="connsiteY1003" fmla="*/ 1072284 h 4267200"/>
              <a:gd name="connsiteX1004" fmla="*/ 2716346 w 12192000"/>
              <a:gd name="connsiteY1004" fmla="*/ 1276376 h 4267200"/>
              <a:gd name="connsiteX1005" fmla="*/ 2716772 w 12192000"/>
              <a:gd name="connsiteY1005" fmla="*/ 1255462 h 4267200"/>
              <a:gd name="connsiteX1006" fmla="*/ 3471096 w 12192000"/>
              <a:gd name="connsiteY1006" fmla="*/ 437072 h 4267200"/>
              <a:gd name="connsiteX1007" fmla="*/ 3639057 w 12192000"/>
              <a:gd name="connsiteY1007" fmla="*/ 286334 h 4267200"/>
              <a:gd name="connsiteX1008" fmla="*/ 3640309 w 12192000"/>
              <a:gd name="connsiteY1008" fmla="*/ 284664 h 4267200"/>
              <a:gd name="connsiteX1009" fmla="*/ 3646022 w 12192000"/>
              <a:gd name="connsiteY1009" fmla="*/ 276711 h 4267200"/>
              <a:gd name="connsiteX1010" fmla="*/ 3707943 w 12192000"/>
              <a:gd name="connsiteY1010" fmla="*/ 65958 h 4267200"/>
              <a:gd name="connsiteX1011" fmla="*/ 2867960 w 12192000"/>
              <a:gd name="connsiteY1011" fmla="*/ 0 h 4267200"/>
              <a:gd name="connsiteX1012" fmla="*/ 2926351 w 12192000"/>
              <a:gd name="connsiteY1012" fmla="*/ 0 h 4267200"/>
              <a:gd name="connsiteX1013" fmla="*/ 2902823 w 12192000"/>
              <a:gd name="connsiteY1013" fmla="*/ 262929 h 4267200"/>
              <a:gd name="connsiteX1014" fmla="*/ 2940663 w 12192000"/>
              <a:gd name="connsiteY1014" fmla="*/ 140884 h 4267200"/>
              <a:gd name="connsiteX1015" fmla="*/ 2947039 w 12192000"/>
              <a:gd name="connsiteY1015" fmla="*/ 122524 h 4267200"/>
              <a:gd name="connsiteX1016" fmla="*/ 2984316 w 12192000"/>
              <a:gd name="connsiteY1016" fmla="*/ 0 h 4267200"/>
              <a:gd name="connsiteX1017" fmla="*/ 3016114 w 12192000"/>
              <a:gd name="connsiteY1017" fmla="*/ 0 h 4267200"/>
              <a:gd name="connsiteX1018" fmla="*/ 2979949 w 12192000"/>
              <a:gd name="connsiteY1018" fmla="*/ 119274 h 4267200"/>
              <a:gd name="connsiteX1019" fmla="*/ 3023879 w 12192000"/>
              <a:gd name="connsiteY1019" fmla="*/ 0 h 4267200"/>
              <a:gd name="connsiteX1020" fmla="*/ 3105400 w 12192000"/>
              <a:gd name="connsiteY1020" fmla="*/ 0 h 4267200"/>
              <a:gd name="connsiteX1021" fmla="*/ 3094669 w 12192000"/>
              <a:gd name="connsiteY1021" fmla="*/ 30308 h 4267200"/>
              <a:gd name="connsiteX1022" fmla="*/ 2901945 w 12192000"/>
              <a:gd name="connsiteY1022" fmla="*/ 466538 h 4267200"/>
              <a:gd name="connsiteX1023" fmla="*/ 2815209 w 12192000"/>
              <a:gd name="connsiteY1023" fmla="*/ 497361 h 4267200"/>
              <a:gd name="connsiteX1024" fmla="*/ 2844845 w 12192000"/>
              <a:gd name="connsiteY1024" fmla="*/ 127638 h 4267200"/>
              <a:gd name="connsiteX1025" fmla="*/ 1057230 w 12192000"/>
              <a:gd name="connsiteY1025" fmla="*/ 0 h 4267200"/>
              <a:gd name="connsiteX1026" fmla="*/ 1111003 w 12192000"/>
              <a:gd name="connsiteY1026" fmla="*/ 0 h 4267200"/>
              <a:gd name="connsiteX1027" fmla="*/ 1125553 w 12192000"/>
              <a:gd name="connsiteY1027" fmla="*/ 52588 h 4267200"/>
              <a:gd name="connsiteX1028" fmla="*/ 1304276 w 12192000"/>
              <a:gd name="connsiteY1028" fmla="*/ 476275 h 4267200"/>
              <a:gd name="connsiteX1029" fmla="*/ 1492066 w 12192000"/>
              <a:gd name="connsiteY1029" fmla="*/ 886333 h 4267200"/>
              <a:gd name="connsiteX1030" fmla="*/ 1423698 w 12192000"/>
              <a:gd name="connsiteY1030" fmla="*/ 710817 h 4267200"/>
              <a:gd name="connsiteX1031" fmla="*/ 1357609 w 12192000"/>
              <a:gd name="connsiteY1031" fmla="*/ 532892 h 4267200"/>
              <a:gd name="connsiteX1032" fmla="*/ 1309550 w 12192000"/>
              <a:gd name="connsiteY1032" fmla="*/ 374031 h 4267200"/>
              <a:gd name="connsiteX1033" fmla="*/ 1193673 w 12192000"/>
              <a:gd name="connsiteY1033" fmla="*/ 49533 h 4267200"/>
              <a:gd name="connsiteX1034" fmla="*/ 1164391 w 12192000"/>
              <a:gd name="connsiteY1034" fmla="*/ 0 h 4267200"/>
              <a:gd name="connsiteX1035" fmla="*/ 1200666 w 12192000"/>
              <a:gd name="connsiteY1035" fmla="*/ 0 h 4267200"/>
              <a:gd name="connsiteX1036" fmla="*/ 1223408 w 12192000"/>
              <a:gd name="connsiteY1036" fmla="*/ 38996 h 4267200"/>
              <a:gd name="connsiteX1037" fmla="*/ 1339635 w 12192000"/>
              <a:gd name="connsiteY1037" fmla="*/ 365517 h 4267200"/>
              <a:gd name="connsiteX1038" fmla="*/ 1387469 w 12192000"/>
              <a:gd name="connsiteY1038" fmla="*/ 523079 h 4267200"/>
              <a:gd name="connsiteX1039" fmla="*/ 1452685 w 12192000"/>
              <a:gd name="connsiteY1039" fmla="*/ 699806 h 4267200"/>
              <a:gd name="connsiteX1040" fmla="*/ 1492092 w 12192000"/>
              <a:gd name="connsiteY1040" fmla="*/ 800424 h 4267200"/>
              <a:gd name="connsiteX1041" fmla="*/ 1455302 w 12192000"/>
              <a:gd name="connsiteY1041" fmla="*/ 632913 h 4267200"/>
              <a:gd name="connsiteX1042" fmla="*/ 1222336 w 12192000"/>
              <a:gd name="connsiteY1042" fmla="*/ 9480 h 4267200"/>
              <a:gd name="connsiteX1043" fmla="*/ 1214634 w 12192000"/>
              <a:gd name="connsiteY1043" fmla="*/ 0 h 4267200"/>
              <a:gd name="connsiteX1044" fmla="*/ 1289827 w 12192000"/>
              <a:gd name="connsiteY1044" fmla="*/ 0 h 4267200"/>
              <a:gd name="connsiteX1045" fmla="*/ 1321076 w 12192000"/>
              <a:gd name="connsiteY1045" fmla="*/ 59722 h 4267200"/>
              <a:gd name="connsiteX1046" fmla="*/ 1512579 w 12192000"/>
              <a:gd name="connsiteY1046" fmla="*/ 626441 h 4267200"/>
              <a:gd name="connsiteX1047" fmla="*/ 1506076 w 12192000"/>
              <a:gd name="connsiteY1047" fmla="*/ 1089289 h 4267200"/>
              <a:gd name="connsiteX1048" fmla="*/ 1486346 w 12192000"/>
              <a:gd name="connsiteY1048" fmla="*/ 1079919 h 4267200"/>
              <a:gd name="connsiteX1049" fmla="*/ 1070511 w 12192000"/>
              <a:gd name="connsiteY1049" fmla="*/ 48609 h 4267200"/>
              <a:gd name="connsiteX1050" fmla="*/ 43151 w 12192000"/>
              <a:gd name="connsiteY1050" fmla="*/ 0 h 4267200"/>
              <a:gd name="connsiteX1051" fmla="*/ 95283 w 12192000"/>
              <a:gd name="connsiteY1051" fmla="*/ 0 h 4267200"/>
              <a:gd name="connsiteX1052" fmla="*/ 300708 w 12192000"/>
              <a:gd name="connsiteY1052" fmla="*/ 154571 h 4267200"/>
              <a:gd name="connsiteX1053" fmla="*/ 530414 w 12192000"/>
              <a:gd name="connsiteY1053" fmla="*/ 354673 h 4267200"/>
              <a:gd name="connsiteX1054" fmla="*/ 333785 w 12192000"/>
              <a:gd name="connsiteY1054" fmla="*/ 161564 h 4267200"/>
              <a:gd name="connsiteX1055" fmla="*/ 147005 w 12192000"/>
              <a:gd name="connsiteY1055" fmla="*/ 0 h 4267200"/>
              <a:gd name="connsiteX1056" fmla="*/ 272509 w 12192000"/>
              <a:gd name="connsiteY1056" fmla="*/ 0 h 4267200"/>
              <a:gd name="connsiteX1057" fmla="*/ 326276 w 12192000"/>
              <a:gd name="connsiteY1057" fmla="*/ 45847 h 4267200"/>
              <a:gd name="connsiteX1058" fmla="*/ 823759 w 12192000"/>
              <a:gd name="connsiteY1058" fmla="*/ 574145 h 4267200"/>
              <a:gd name="connsiteX1059" fmla="*/ 811254 w 12192000"/>
              <a:gd name="connsiteY1059" fmla="*/ 665546 h 4267200"/>
              <a:gd name="connsiteX1060" fmla="*/ 154042 w 12192000"/>
              <a:gd name="connsiteY1060" fmla="*/ 261522 h 4267200"/>
              <a:gd name="connsiteX1061" fmla="*/ 13550 w 12192000"/>
              <a:gd name="connsiteY1061" fmla="*/ 158423 h 4267200"/>
              <a:gd name="connsiteX1062" fmla="*/ 0 w 12192000"/>
              <a:gd name="connsiteY1062" fmla="*/ 146618 h 4267200"/>
              <a:gd name="connsiteX1063" fmla="*/ 0 w 12192000"/>
              <a:gd name="connsiteY1063" fmla="*/ 59161 h 4267200"/>
              <a:gd name="connsiteX1064" fmla="*/ 45427 w 12192000"/>
              <a:gd name="connsiteY1064" fmla="*/ 101078 h 4267200"/>
              <a:gd name="connsiteX1065" fmla="*/ 630103 w 12192000"/>
              <a:gd name="connsiteY1065" fmla="*/ 485885 h 4267200"/>
              <a:gd name="connsiteX1066" fmla="*/ 532040 w 12192000"/>
              <a:gd name="connsiteY1066" fmla="*/ 399359 h 4267200"/>
              <a:gd name="connsiteX1067" fmla="*/ 517618 w 12192000"/>
              <a:gd name="connsiteY1067" fmla="*/ 385726 h 4267200"/>
              <a:gd name="connsiteX1068" fmla="*/ 285074 w 12192000"/>
              <a:gd name="connsiteY1068" fmla="*/ 182755 h 426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Lst>
            <a:rect l="l" t="t" r="r" b="b"/>
            <a:pathLst>
              <a:path w="12192000" h="4267200">
                <a:moveTo>
                  <a:pt x="2537169" y="4125568"/>
                </a:moveTo>
                <a:cubicBezTo>
                  <a:pt x="2788218" y="4126068"/>
                  <a:pt x="3025872" y="4161336"/>
                  <a:pt x="3246267" y="4262961"/>
                </a:cubicBezTo>
                <a:lnTo>
                  <a:pt x="3253970" y="4267200"/>
                </a:lnTo>
                <a:lnTo>
                  <a:pt x="3071791" y="4267200"/>
                </a:lnTo>
                <a:lnTo>
                  <a:pt x="2975095" y="4243356"/>
                </a:lnTo>
                <a:cubicBezTo>
                  <a:pt x="2862058" y="4220032"/>
                  <a:pt x="2745568" y="4209031"/>
                  <a:pt x="2626982" y="4206450"/>
                </a:cubicBezTo>
                <a:cubicBezTo>
                  <a:pt x="2581807" y="4205467"/>
                  <a:pt x="2536327" y="4205706"/>
                  <a:pt x="2490617" y="4206951"/>
                </a:cubicBezTo>
                <a:cubicBezTo>
                  <a:pt x="2601507" y="4219748"/>
                  <a:pt x="2711611" y="4236309"/>
                  <a:pt x="2819869" y="4252936"/>
                </a:cubicBezTo>
                <a:lnTo>
                  <a:pt x="2900997" y="4267200"/>
                </a:lnTo>
                <a:lnTo>
                  <a:pt x="2705858" y="4267200"/>
                </a:lnTo>
                <a:lnTo>
                  <a:pt x="2561467" y="4246270"/>
                </a:lnTo>
                <a:cubicBezTo>
                  <a:pt x="2476258" y="4235123"/>
                  <a:pt x="2390533" y="4225627"/>
                  <a:pt x="2305292" y="4219492"/>
                </a:cubicBezTo>
                <a:lnTo>
                  <a:pt x="2409349" y="4267200"/>
                </a:lnTo>
                <a:lnTo>
                  <a:pt x="2266705" y="4267200"/>
                </a:lnTo>
                <a:lnTo>
                  <a:pt x="2183576" y="4227150"/>
                </a:lnTo>
                <a:cubicBezTo>
                  <a:pt x="2170260" y="4220226"/>
                  <a:pt x="2115765" y="4150220"/>
                  <a:pt x="2151029" y="4146947"/>
                </a:cubicBezTo>
                <a:cubicBezTo>
                  <a:pt x="2282770" y="4133761"/>
                  <a:pt x="2411644" y="4125319"/>
                  <a:pt x="2537169" y="4125568"/>
                </a:cubicBezTo>
                <a:close/>
                <a:moveTo>
                  <a:pt x="9258094" y="3958602"/>
                </a:moveTo>
                <a:cubicBezTo>
                  <a:pt x="9013678" y="4006086"/>
                  <a:pt x="8768731" y="4060051"/>
                  <a:pt x="8526712" y="4119804"/>
                </a:cubicBezTo>
                <a:cubicBezTo>
                  <a:pt x="8781748" y="4123003"/>
                  <a:pt x="9026494" y="4069940"/>
                  <a:pt x="9258094" y="395860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635889" y="3709494"/>
                </a:moveTo>
                <a:lnTo>
                  <a:pt x="1634800" y="3731111"/>
                </a:lnTo>
                <a:cubicBezTo>
                  <a:pt x="1634800" y="3731111"/>
                  <a:pt x="1635342" y="3716795"/>
                  <a:pt x="1635889" y="3709494"/>
                </a:cubicBezTo>
                <a:close/>
                <a:moveTo>
                  <a:pt x="3174829" y="3620110"/>
                </a:moveTo>
                <a:cubicBezTo>
                  <a:pt x="3177710" y="3619202"/>
                  <a:pt x="3182308" y="3620648"/>
                  <a:pt x="3189263" y="3625726"/>
                </a:cubicBezTo>
                <a:cubicBezTo>
                  <a:pt x="3348177" y="3744655"/>
                  <a:pt x="3463235" y="3908187"/>
                  <a:pt x="3560912" y="4079863"/>
                </a:cubicBezTo>
                <a:cubicBezTo>
                  <a:pt x="3582321" y="4117314"/>
                  <a:pt x="3599153" y="4153173"/>
                  <a:pt x="3611854" y="4188366"/>
                </a:cubicBezTo>
                <a:lnTo>
                  <a:pt x="3631583" y="4267200"/>
                </a:lnTo>
                <a:lnTo>
                  <a:pt x="3575699" y="4267200"/>
                </a:lnTo>
                <a:lnTo>
                  <a:pt x="3575567" y="4263588"/>
                </a:lnTo>
                <a:cubicBezTo>
                  <a:pt x="3563792" y="4170010"/>
                  <a:pt x="3527316" y="4081090"/>
                  <a:pt x="3467355" y="3988130"/>
                </a:cubicBezTo>
                <a:cubicBezTo>
                  <a:pt x="3420192" y="3915029"/>
                  <a:pt x="3371016" y="3849934"/>
                  <a:pt x="3310753" y="3787140"/>
                </a:cubicBezTo>
                <a:cubicBezTo>
                  <a:pt x="3303466" y="3779509"/>
                  <a:pt x="3297626" y="3773227"/>
                  <a:pt x="3291335" y="3767420"/>
                </a:cubicBezTo>
                <a:cubicBezTo>
                  <a:pt x="3324815" y="3824296"/>
                  <a:pt x="3358740" y="3880691"/>
                  <a:pt x="3390805" y="3937163"/>
                </a:cubicBezTo>
                <a:cubicBezTo>
                  <a:pt x="3450145" y="4040978"/>
                  <a:pt x="3506325" y="4144397"/>
                  <a:pt x="3545740" y="4251102"/>
                </a:cubicBezTo>
                <a:lnTo>
                  <a:pt x="3550709" y="4267200"/>
                </a:lnTo>
                <a:lnTo>
                  <a:pt x="3513586" y="4267200"/>
                </a:lnTo>
                <a:lnTo>
                  <a:pt x="3470728" y="4152456"/>
                </a:lnTo>
                <a:cubicBezTo>
                  <a:pt x="3439124" y="4085665"/>
                  <a:pt x="3402484" y="4019598"/>
                  <a:pt x="3364433" y="3953121"/>
                </a:cubicBezTo>
                <a:lnTo>
                  <a:pt x="3316479" y="3872136"/>
                </a:lnTo>
                <a:lnTo>
                  <a:pt x="3504482" y="4267200"/>
                </a:lnTo>
                <a:lnTo>
                  <a:pt x="3467547" y="4267200"/>
                </a:lnTo>
                <a:lnTo>
                  <a:pt x="3177952" y="3657386"/>
                </a:lnTo>
                <a:cubicBezTo>
                  <a:pt x="3172991" y="3646754"/>
                  <a:pt x="3166185" y="3622836"/>
                  <a:pt x="3174829" y="3620110"/>
                </a:cubicBezTo>
                <a:close/>
                <a:moveTo>
                  <a:pt x="11279315" y="3618448"/>
                </a:moveTo>
                <a:cubicBezTo>
                  <a:pt x="11299830" y="3614620"/>
                  <a:pt x="11318737" y="3618623"/>
                  <a:pt x="11317765" y="3638405"/>
                </a:cubicBezTo>
                <a:cubicBezTo>
                  <a:pt x="11309587" y="3820966"/>
                  <a:pt x="11315203" y="4012597"/>
                  <a:pt x="11304886" y="4200582"/>
                </a:cubicBezTo>
                <a:lnTo>
                  <a:pt x="11298904" y="4267200"/>
                </a:lnTo>
                <a:lnTo>
                  <a:pt x="11213088" y="4267200"/>
                </a:lnTo>
                <a:lnTo>
                  <a:pt x="11219157" y="4210725"/>
                </a:lnTo>
                <a:cubicBezTo>
                  <a:pt x="11223807" y="4119600"/>
                  <a:pt x="11224640" y="4027718"/>
                  <a:pt x="11225213" y="3936722"/>
                </a:cubicBezTo>
                <a:cubicBezTo>
                  <a:pt x="11207028" y="4022695"/>
                  <a:pt x="11194593" y="4110355"/>
                  <a:pt x="11182914" y="4196771"/>
                </a:cubicBezTo>
                <a:lnTo>
                  <a:pt x="11172266" y="4267200"/>
                </a:lnTo>
                <a:lnTo>
                  <a:pt x="11140975" y="4267200"/>
                </a:lnTo>
                <a:lnTo>
                  <a:pt x="11152239" y="4192628"/>
                </a:lnTo>
                <a:cubicBezTo>
                  <a:pt x="11165272" y="4096160"/>
                  <a:pt x="11178361" y="3997344"/>
                  <a:pt x="11201005" y="3900089"/>
                </a:cubicBezTo>
                <a:cubicBezTo>
                  <a:pt x="11166930" y="3979173"/>
                  <a:pt x="11134730" y="4058831"/>
                  <a:pt x="11105754" y="4139192"/>
                </a:cubicBezTo>
                <a:lnTo>
                  <a:pt x="11065821" y="4267200"/>
                </a:lnTo>
                <a:lnTo>
                  <a:pt x="10978133" y="4267200"/>
                </a:lnTo>
                <a:lnTo>
                  <a:pt x="11088889" y="3963916"/>
                </a:lnTo>
                <a:cubicBezTo>
                  <a:pt x="11133459" y="3856779"/>
                  <a:pt x="11181967" y="3750740"/>
                  <a:pt x="11231212" y="3645474"/>
                </a:cubicBezTo>
                <a:cubicBezTo>
                  <a:pt x="11236675" y="3633934"/>
                  <a:pt x="11258799" y="3622276"/>
                  <a:pt x="11279315" y="3618448"/>
                </a:cubicBezTo>
                <a:close/>
                <a:moveTo>
                  <a:pt x="10296877" y="3526602"/>
                </a:moveTo>
                <a:cubicBezTo>
                  <a:pt x="10305089" y="3527517"/>
                  <a:pt x="10311503" y="3531079"/>
                  <a:pt x="10314210" y="3538353"/>
                </a:cubicBezTo>
                <a:cubicBezTo>
                  <a:pt x="10361472" y="3659113"/>
                  <a:pt x="10407318" y="3780392"/>
                  <a:pt x="10450858" y="3902477"/>
                </a:cubicBezTo>
                <a:lnTo>
                  <a:pt x="10572255" y="4267200"/>
                </a:lnTo>
                <a:lnTo>
                  <a:pt x="10477642" y="4267200"/>
                </a:lnTo>
                <a:lnTo>
                  <a:pt x="10436479" y="4144570"/>
                </a:lnTo>
                <a:cubicBezTo>
                  <a:pt x="10386976" y="3995354"/>
                  <a:pt x="10333255" y="3848072"/>
                  <a:pt x="10277529" y="3701307"/>
                </a:cubicBezTo>
                <a:cubicBezTo>
                  <a:pt x="10277467" y="3703640"/>
                  <a:pt x="10276853" y="3706334"/>
                  <a:pt x="10276797" y="3708672"/>
                </a:cubicBezTo>
                <a:cubicBezTo>
                  <a:pt x="10284209" y="3854149"/>
                  <a:pt x="10331835" y="3999199"/>
                  <a:pt x="10385906" y="4147031"/>
                </a:cubicBezTo>
                <a:lnTo>
                  <a:pt x="10431445" y="4267200"/>
                </a:lnTo>
                <a:lnTo>
                  <a:pt x="10398237" y="4267200"/>
                </a:lnTo>
                <a:lnTo>
                  <a:pt x="10356661" y="4157302"/>
                </a:lnTo>
                <a:cubicBezTo>
                  <a:pt x="10321871" y="4061517"/>
                  <a:pt x="10289232" y="3966669"/>
                  <a:pt x="10268559" y="3871054"/>
                </a:cubicBezTo>
                <a:cubicBezTo>
                  <a:pt x="10272790" y="3985997"/>
                  <a:pt x="10299544" y="4094770"/>
                  <a:pt x="10340065" y="4201637"/>
                </a:cubicBezTo>
                <a:lnTo>
                  <a:pt x="10368861" y="4267200"/>
                </a:lnTo>
                <a:lnTo>
                  <a:pt x="10267862" y="4267200"/>
                </a:lnTo>
                <a:lnTo>
                  <a:pt x="10236210" y="4185635"/>
                </a:lnTo>
                <a:cubicBezTo>
                  <a:pt x="10169925" y="3991261"/>
                  <a:pt x="10150284" y="3789583"/>
                  <a:pt x="10225980" y="3561061"/>
                </a:cubicBezTo>
                <a:cubicBezTo>
                  <a:pt x="10231424" y="3544935"/>
                  <a:pt x="10272241" y="3523857"/>
                  <a:pt x="10296877" y="3526602"/>
                </a:cubicBezTo>
                <a:close/>
                <a:moveTo>
                  <a:pt x="3429186" y="3458784"/>
                </a:moveTo>
                <a:cubicBezTo>
                  <a:pt x="3434043" y="3458424"/>
                  <a:pt x="3439865" y="3459167"/>
                  <a:pt x="3446761" y="3461278"/>
                </a:cubicBezTo>
                <a:cubicBezTo>
                  <a:pt x="3801752" y="3568638"/>
                  <a:pt x="4119982" y="3746863"/>
                  <a:pt x="4419733" y="3963555"/>
                </a:cubicBezTo>
                <a:cubicBezTo>
                  <a:pt x="4508451" y="4027538"/>
                  <a:pt x="4593765" y="4093753"/>
                  <a:pt x="4659448" y="4172746"/>
                </a:cubicBezTo>
                <a:lnTo>
                  <a:pt x="4719140" y="4267200"/>
                </a:lnTo>
                <a:lnTo>
                  <a:pt x="4641222" y="4267200"/>
                </a:lnTo>
                <a:lnTo>
                  <a:pt x="4599968" y="4207074"/>
                </a:lnTo>
                <a:cubicBezTo>
                  <a:pt x="4478590" y="4057581"/>
                  <a:pt x="4278987" y="3946713"/>
                  <a:pt x="4136093" y="3858466"/>
                </a:cubicBezTo>
                <a:cubicBezTo>
                  <a:pt x="3985171" y="3764831"/>
                  <a:pt x="3831168" y="3687155"/>
                  <a:pt x="3670252" y="3622798"/>
                </a:cubicBez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48555" y="4189447"/>
                  <a:pt x="4498141" y="4221114"/>
                  <a:pt x="4546299" y="4254934"/>
                </a:cubicBezTo>
                <a:lnTo>
                  <a:pt x="4561743" y="4267200"/>
                </a:lnTo>
                <a:lnTo>
                  <a:pt x="4509274" y="4267200"/>
                </a:lnTo>
                <a:lnTo>
                  <a:pt x="4383389" y="4184369"/>
                </a:ln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ubicBezTo>
                  <a:pt x="3768399" y="3765347"/>
                  <a:pt x="3873410" y="3884450"/>
                  <a:pt x="3989938" y="3991685"/>
                </a:cubicBezTo>
                <a:cubicBezTo>
                  <a:pt x="4106468" y="4098916"/>
                  <a:pt x="4234512" y="4194281"/>
                  <a:pt x="4393907" y="4261258"/>
                </a:cubicBezTo>
                <a:lnTo>
                  <a:pt x="4408201" y="4267200"/>
                </a:lnTo>
                <a:lnTo>
                  <a:pt x="4250346" y="4267200"/>
                </a:lnTo>
                <a:lnTo>
                  <a:pt x="4245269" y="4265040"/>
                </a:lnTo>
                <a:cubicBezTo>
                  <a:pt x="4167858" y="4230709"/>
                  <a:pt x="4095232" y="4193560"/>
                  <a:pt x="4036318" y="4147013"/>
                </a:cubicBezTo>
                <a:cubicBezTo>
                  <a:pt x="3810777" y="3969273"/>
                  <a:pt x="3654591" y="3720297"/>
                  <a:pt x="3432098" y="3537312"/>
                </a:cubicBezTo>
                <a:cubicBezTo>
                  <a:pt x="3408505" y="3517876"/>
                  <a:pt x="3395188" y="3461306"/>
                  <a:pt x="3429186" y="3458784"/>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591522" y="3395900"/>
                  <a:pt x="5656650" y="3795361"/>
                  <a:pt x="5567647" y="4190286"/>
                </a:cubicBezTo>
                <a:lnTo>
                  <a:pt x="5545854" y="4267200"/>
                </a:lnTo>
                <a:lnTo>
                  <a:pt x="5391871" y="4267200"/>
                </a:lnTo>
                <a:lnTo>
                  <a:pt x="5318171" y="4175818"/>
                </a:lnTo>
                <a:cubicBezTo>
                  <a:pt x="5204859" y="4048423"/>
                  <a:pt x="5075331" y="3936412"/>
                  <a:pt x="4943646" y="3822916"/>
                </a:cubicBezTo>
                <a:cubicBezTo>
                  <a:pt x="4828850" y="3724110"/>
                  <a:pt x="4714058" y="3625311"/>
                  <a:pt x="4594837" y="3532274"/>
                </a:cubicBezTo>
                <a:cubicBezTo>
                  <a:pt x="4562450" y="3507077"/>
                  <a:pt x="4474786" y="3410282"/>
                  <a:pt x="4441737" y="3399734"/>
                </a:cubicBez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55961" y="4107518"/>
                  <a:pt x="5200834" y="4148352"/>
                  <a:pt x="5246890" y="4187633"/>
                </a:cubicBezTo>
                <a:lnTo>
                  <a:pt x="5347266" y="4267200"/>
                </a:lnTo>
                <a:lnTo>
                  <a:pt x="5164092" y="4267200"/>
                </a:lnTo>
                <a:lnTo>
                  <a:pt x="5108945" y="4232176"/>
                </a:lnTo>
                <a:cubicBezTo>
                  <a:pt x="4772838" y="3999708"/>
                  <a:pt x="4490756" y="358196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lnTo>
                  <a:pt x="10028060" y="4267200"/>
                </a:lnTo>
                <a:lnTo>
                  <a:pt x="9651813" y="4267200"/>
                </a:lnTo>
                <a:lnTo>
                  <a:pt x="9814527" y="4248048"/>
                </a:lnTo>
                <a:cubicBezTo>
                  <a:pt x="9748431" y="4225943"/>
                  <a:pt x="9681848" y="4217991"/>
                  <a:pt x="9615182" y="4220499"/>
                </a:cubicBezTo>
                <a:cubicBezTo>
                  <a:pt x="9565183" y="4222381"/>
                  <a:pt x="9515136" y="4230147"/>
                  <a:pt x="9465210" y="4242240"/>
                </a:cubicBezTo>
                <a:lnTo>
                  <a:pt x="9387108" y="4267200"/>
                </a:lnTo>
                <a:lnTo>
                  <a:pt x="9268441" y="4267200"/>
                </a:lnTo>
                <a:lnTo>
                  <a:pt x="9307676" y="4251276"/>
                </a:lnTo>
                <a:cubicBezTo>
                  <a:pt x="9459842" y="4196603"/>
                  <a:pt x="9613869" y="4164948"/>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473491" y="3921431"/>
                  <a:pt x="1402113" y="4025542"/>
                  <a:pt x="1325720" y="4125411"/>
                </a:cubicBezTo>
                <a:lnTo>
                  <a:pt x="1206279" y="4267200"/>
                </a:lnTo>
                <a:lnTo>
                  <a:pt x="1115040" y="4267200"/>
                </a:lnTo>
                <a:lnTo>
                  <a:pt x="1258195" y="4099624"/>
                </a:lnTo>
                <a:cubicBezTo>
                  <a:pt x="1315987" y="4027073"/>
                  <a:pt x="1371166" y="3952247"/>
                  <a:pt x="1423113" y="3874565"/>
                </a:cubicBezTo>
                <a:lnTo>
                  <a:pt x="1260565" y="4031982"/>
                </a:lnTo>
                <a:cubicBezTo>
                  <a:pt x="1197929" y="4092559"/>
                  <a:pt x="1134310" y="4154329"/>
                  <a:pt x="1073327" y="4218727"/>
                </a:cubicBezTo>
                <a:lnTo>
                  <a:pt x="1032294" y="4267200"/>
                </a:lnTo>
                <a:lnTo>
                  <a:pt x="993830" y="4267200"/>
                </a:lnTo>
                <a:lnTo>
                  <a:pt x="1051860" y="4198693"/>
                </a:lnTo>
                <a:cubicBezTo>
                  <a:pt x="1113440" y="4133732"/>
                  <a:pt x="1177549" y="4071540"/>
                  <a:pt x="1240607" y="4010401"/>
                </a:cubicBezTo>
                <a:lnTo>
                  <a:pt x="1310106" y="3943217"/>
                </a:lnTo>
                <a:cubicBezTo>
                  <a:pt x="1174685" y="4033303"/>
                  <a:pt x="1054913" y="4139624"/>
                  <a:pt x="952103" y="4265972"/>
                </a:cubicBezTo>
                <a:lnTo>
                  <a:pt x="951207" y="4267200"/>
                </a:lnTo>
                <a:lnTo>
                  <a:pt x="862760" y="4267200"/>
                </a:lnTo>
                <a:lnTo>
                  <a:pt x="909145" y="4199225"/>
                </a:lnTo>
                <a:cubicBezTo>
                  <a:pt x="998789" y="4086824"/>
                  <a:pt x="1101084" y="3991246"/>
                  <a:pt x="1214067" y="3908561"/>
                </a:cubicBezTo>
                <a:cubicBezTo>
                  <a:pt x="1023317" y="3973399"/>
                  <a:pt x="824392" y="4020568"/>
                  <a:pt x="640967" y="4105601"/>
                </a:cubicBezTo>
                <a:cubicBezTo>
                  <a:pt x="549674" y="4147907"/>
                  <a:pt x="460581" y="4194508"/>
                  <a:pt x="372807" y="4243651"/>
                </a:cubicBezTo>
                <a:lnTo>
                  <a:pt x="332830" y="4267200"/>
                </a:lnTo>
                <a:lnTo>
                  <a:pt x="168301" y="4267200"/>
                </a:lnTo>
                <a:lnTo>
                  <a:pt x="278002" y="4201399"/>
                </a:lnTo>
                <a:cubicBezTo>
                  <a:pt x="359885" y="4153808"/>
                  <a:pt x="442683" y="4107866"/>
                  <a:pt x="527241" y="4065078"/>
                </a:cubicBezTo>
                <a:cubicBezTo>
                  <a:pt x="838255" y="3908281"/>
                  <a:pt x="1212318" y="3863093"/>
                  <a:pt x="1510397" y="3684705"/>
                </a:cubicBezTo>
                <a:cubicBezTo>
                  <a:pt x="1390337" y="3729510"/>
                  <a:pt x="1267181" y="3766747"/>
                  <a:pt x="1146550" y="3802012"/>
                </a:cubicBezTo>
                <a:cubicBezTo>
                  <a:pt x="997862" y="3845736"/>
                  <a:pt x="843568" y="3890871"/>
                  <a:pt x="698834" y="3952272"/>
                </a:cubicBezTo>
                <a:cubicBezTo>
                  <a:pt x="519814" y="4027898"/>
                  <a:pt x="352828" y="4127506"/>
                  <a:pt x="192528" y="4236299"/>
                </a:cubicBezTo>
                <a:lnTo>
                  <a:pt x="148586" y="4267200"/>
                </a:lnTo>
                <a:lnTo>
                  <a:pt x="98116" y="4267200"/>
                </a:lnTo>
                <a:lnTo>
                  <a:pt x="169669" y="4216852"/>
                </a:lnTo>
                <a:cubicBezTo>
                  <a:pt x="333361" y="4105506"/>
                  <a:pt x="504130" y="4002947"/>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ubicBezTo>
                  <a:pt x="1247578" y="3654578"/>
                  <a:pt x="1180153" y="3656293"/>
                  <a:pt x="1109304" y="3669030"/>
                </a:cubicBezTo>
                <a:cubicBezTo>
                  <a:pt x="794692" y="3725281"/>
                  <a:pt x="516258" y="3901624"/>
                  <a:pt x="258951" y="4111994"/>
                </a:cubicBezTo>
                <a:lnTo>
                  <a:pt x="80807" y="4267200"/>
                </a:lnTo>
                <a:lnTo>
                  <a:pt x="0" y="4267200"/>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8"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cubicBezTo>
                  <a:pt x="5227195" y="227945"/>
                  <a:pt x="5244285" y="227765"/>
                  <a:pt x="5261015" y="227087"/>
                </a:cubicBez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9" name="Rectangle 18">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457201"/>
            <a:ext cx="11277600" cy="5943598"/>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3" name="TextBox 2">
            <a:extLst>
              <a:ext uri="{FF2B5EF4-FFF2-40B4-BE49-F238E27FC236}">
                <a16:creationId xmlns:a16="http://schemas.microsoft.com/office/drawing/2014/main" id="{F1C8C714-F166-90FF-BA3A-6122F9B3A8FE}"/>
              </a:ext>
            </a:extLst>
          </p:cNvPr>
          <p:cNvSpPr txBox="1"/>
          <p:nvPr/>
        </p:nvSpPr>
        <p:spPr>
          <a:xfrm>
            <a:off x="1143000" y="990599"/>
            <a:ext cx="9906000" cy="868346"/>
          </a:xfrm>
          <a:prstGeom prst="rect">
            <a:avLst/>
          </a:prstGeom>
        </p:spPr>
        <p:txBody>
          <a:bodyPr vert="horz" lIns="91440" tIns="45720" rIns="91440" bIns="45720" rtlCol="0" anchor="t">
            <a:noAutofit/>
          </a:bodyPr>
          <a:lstStyle/>
          <a:p>
            <a:pPr defTabSz="914400">
              <a:lnSpc>
                <a:spcPct val="90000"/>
              </a:lnSpc>
              <a:spcBef>
                <a:spcPct val="0"/>
              </a:spcBef>
              <a:spcAft>
                <a:spcPts val="800"/>
              </a:spcAft>
            </a:pPr>
            <a:r>
              <a:rPr lang="en-US" sz="3200" b="1" kern="1200" dirty="0">
                <a:solidFill>
                  <a:schemeClr val="tx1"/>
                </a:solidFill>
                <a:latin typeface="+mj-lt"/>
                <a:ea typeface="+mj-ea"/>
                <a:cs typeface="+mj-cs"/>
              </a:rPr>
              <a:t>PROCUREMENT PROCEDURES FOR GOODS, WORKS, AND NON-CONSULTING SERVICES (CONTD..)</a:t>
            </a:r>
          </a:p>
        </p:txBody>
      </p:sp>
      <p:graphicFrame>
        <p:nvGraphicFramePr>
          <p:cNvPr id="7" name="TextBox 4">
            <a:extLst>
              <a:ext uri="{FF2B5EF4-FFF2-40B4-BE49-F238E27FC236}">
                <a16:creationId xmlns:a16="http://schemas.microsoft.com/office/drawing/2014/main" id="{86717C71-CDE1-67E6-92DB-F637264E4266}"/>
              </a:ext>
            </a:extLst>
          </p:cNvPr>
          <p:cNvGraphicFramePr/>
          <p:nvPr>
            <p:extLst>
              <p:ext uri="{D42A27DB-BD31-4B8C-83A1-F6EECF244321}">
                <p14:modId xmlns:p14="http://schemas.microsoft.com/office/powerpoint/2010/main" val="3062021974"/>
              </p:ext>
            </p:extLst>
          </p:nvPr>
        </p:nvGraphicFramePr>
        <p:xfrm>
          <a:off x="685800" y="2137228"/>
          <a:ext cx="10820400" cy="373379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4567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713653" y="407860"/>
            <a:ext cx="11099975" cy="1033548"/>
          </a:xfrm>
          <a:prstGeom prst="rect">
            <a:avLst/>
          </a:prstGeom>
        </p:spPr>
        <p:txBody>
          <a:bodyPr vert="horz" lIns="91440" tIns="45720" rIns="91440" bIns="45720" rtlCol="0" anchor="b">
            <a:normAutofit/>
          </a:bodyPr>
          <a:lstStyle/>
          <a:p>
            <a:pPr defTabSz="914400">
              <a:lnSpc>
                <a:spcPct val="90000"/>
              </a:lnSpc>
              <a:spcBef>
                <a:spcPct val="0"/>
              </a:spcBef>
              <a:spcAft>
                <a:spcPts val="800"/>
              </a:spcAft>
            </a:pPr>
            <a:r>
              <a:rPr lang="en-US" sz="3200" b="1" dirty="0">
                <a:latin typeface="+mj-lt"/>
                <a:ea typeface="+mj-ea"/>
                <a:cs typeface="+mj-cs"/>
              </a:rPr>
              <a:t>PROCUREMENT PROCEDURES FOR GOODS, WORKS, AND NON-CONSULTING SERVICES (CONTD..) </a:t>
            </a:r>
          </a:p>
        </p:txBody>
      </p:sp>
      <p:sp>
        <p:nvSpPr>
          <p:cNvPr id="13"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0FCBA-2C42-8233-8865-E7F3429B646F}"/>
              </a:ext>
            </a:extLst>
          </p:cNvPr>
          <p:cNvSpPr txBox="1"/>
          <p:nvPr/>
        </p:nvSpPr>
        <p:spPr>
          <a:xfrm>
            <a:off x="517667" y="2663609"/>
            <a:ext cx="6744982" cy="4136063"/>
          </a:xfrm>
          <a:prstGeom prst="rect">
            <a:avLst/>
          </a:prstGeom>
        </p:spPr>
        <p:txBody>
          <a:bodyPr vert="horz" lIns="91440" tIns="45720" rIns="91440" bIns="45720" rtlCol="0">
            <a:normAutofit fontScale="92500" lnSpcReduction="10000"/>
          </a:bodyPr>
          <a:lstStyle/>
          <a:p>
            <a:pPr indent="-228600" defTabSz="914400">
              <a:lnSpc>
                <a:spcPct val="90000"/>
              </a:lnSpc>
              <a:spcAft>
                <a:spcPts val="800"/>
              </a:spcAft>
              <a:buFont typeface="Arial" panose="020B0604020202020204" pitchFamily="34" charset="0"/>
              <a:buChar char="•"/>
            </a:pPr>
            <a:r>
              <a:rPr lang="en-US" sz="1600" b="1" dirty="0">
                <a:effectLst/>
              </a:rPr>
              <a:t>National Competitive Bidding (NCB)</a:t>
            </a:r>
            <a:endParaRPr lang="en-US" sz="1600" dirty="0">
              <a:effectLst/>
            </a:endParaRPr>
          </a:p>
          <a:p>
            <a:pPr indent="-228600" defTabSz="914400">
              <a:lnSpc>
                <a:spcPct val="90000"/>
              </a:lnSpc>
              <a:spcAft>
                <a:spcPts val="800"/>
              </a:spcAft>
              <a:buFont typeface="Arial" panose="020B0604020202020204" pitchFamily="34" charset="0"/>
              <a:buChar char="•"/>
            </a:pPr>
            <a:r>
              <a:rPr lang="en-US" sz="1600" dirty="0">
                <a:effectLst/>
              </a:rPr>
              <a:t>Normally used for procurement of goods, works, and non-consulting services which, by their nature or scope, are </a:t>
            </a:r>
            <a:r>
              <a:rPr lang="en-US" sz="1600" u="sng" dirty="0">
                <a:effectLst/>
              </a:rPr>
              <a:t>unlikely</a:t>
            </a:r>
            <a:r>
              <a:rPr lang="en-US" sz="1600" dirty="0">
                <a:effectLst/>
              </a:rPr>
              <a:t> to attract foreign competition </a:t>
            </a:r>
          </a:p>
          <a:p>
            <a:pPr indent="-228600" defTabSz="914400">
              <a:lnSpc>
                <a:spcPct val="90000"/>
              </a:lnSpc>
              <a:spcAft>
                <a:spcPts val="800"/>
              </a:spcAft>
              <a:buFont typeface="Arial" panose="020B0604020202020204" pitchFamily="34" charset="0"/>
              <a:buChar char="•"/>
            </a:pPr>
            <a:r>
              <a:rPr lang="en-US" sz="1600" b="1" dirty="0">
                <a:effectLst/>
              </a:rPr>
              <a:t> Limited Bidding </a:t>
            </a:r>
            <a:endParaRPr lang="en-US" sz="1600" dirty="0">
              <a:effectLst/>
            </a:endParaRPr>
          </a:p>
          <a:p>
            <a:pPr indent="-228600" defTabSz="914400">
              <a:lnSpc>
                <a:spcPct val="90000"/>
              </a:lnSpc>
              <a:spcAft>
                <a:spcPts val="800"/>
              </a:spcAft>
              <a:buFont typeface="Arial" panose="020B0604020202020204" pitchFamily="34" charset="0"/>
              <a:buChar char="•"/>
            </a:pPr>
            <a:r>
              <a:rPr lang="en-US" sz="1600" dirty="0">
                <a:effectLst/>
              </a:rPr>
              <a:t>Direct invitation without open advertisement.</a:t>
            </a:r>
          </a:p>
          <a:p>
            <a:pPr indent="-228600" defTabSz="914400">
              <a:lnSpc>
                <a:spcPct val="90000"/>
              </a:lnSpc>
              <a:spcAft>
                <a:spcPts val="800"/>
              </a:spcAft>
              <a:buFont typeface="Arial" panose="020B0604020202020204" pitchFamily="34" charset="0"/>
              <a:buChar char="•"/>
            </a:pPr>
            <a:r>
              <a:rPr lang="en-US" sz="1600" b="1" dirty="0">
                <a:effectLst/>
              </a:rPr>
              <a:t> Shopping</a:t>
            </a:r>
            <a:endParaRPr lang="en-US" sz="1600" dirty="0">
              <a:effectLst/>
            </a:endParaRPr>
          </a:p>
          <a:p>
            <a:pPr indent="-228600" defTabSz="914400">
              <a:lnSpc>
                <a:spcPct val="90000"/>
              </a:lnSpc>
              <a:spcAft>
                <a:spcPts val="800"/>
              </a:spcAft>
              <a:buFont typeface="Arial" panose="020B0604020202020204" pitchFamily="34" charset="0"/>
              <a:buChar char="•"/>
            </a:pPr>
            <a:r>
              <a:rPr lang="en-US" sz="1600" dirty="0"/>
              <a:t>B</a:t>
            </a:r>
            <a:r>
              <a:rPr lang="en-US" sz="1600" dirty="0">
                <a:effectLst/>
              </a:rPr>
              <a:t>ased on comparing price quotations obtained from several suppliers (in the case of goods), from several contractors (in the case of civil works), or service providers (in the case of non-consulting services) with a minimum of three, to assure competitive prices.</a:t>
            </a:r>
          </a:p>
          <a:p>
            <a:pPr indent="-228600" defTabSz="914400">
              <a:lnSpc>
                <a:spcPct val="90000"/>
              </a:lnSpc>
              <a:spcAft>
                <a:spcPts val="800"/>
              </a:spcAft>
              <a:buFont typeface="Arial" panose="020B0604020202020204" pitchFamily="34" charset="0"/>
              <a:buChar char="•"/>
            </a:pPr>
            <a:r>
              <a:rPr lang="en-US" sz="1600" dirty="0">
                <a:effectLst/>
              </a:rPr>
              <a:t> </a:t>
            </a:r>
            <a:r>
              <a:rPr lang="en-US" sz="1600" b="1" dirty="0">
                <a:effectLst/>
              </a:rPr>
              <a:t>Framework Agreements (FA)</a:t>
            </a:r>
            <a:endParaRPr lang="en-US" sz="1600" dirty="0">
              <a:effectLst/>
            </a:endParaRPr>
          </a:p>
          <a:p>
            <a:pPr indent="-228600" defTabSz="914400">
              <a:lnSpc>
                <a:spcPct val="90000"/>
              </a:lnSpc>
              <a:spcAft>
                <a:spcPts val="800"/>
              </a:spcAft>
              <a:buFont typeface="Arial" panose="020B0604020202020204" pitchFamily="34" charset="0"/>
              <a:buChar char="•"/>
            </a:pPr>
            <a:r>
              <a:rPr lang="en-US" sz="1600" dirty="0">
                <a:effectLst/>
              </a:rPr>
              <a:t>A long-term agreement with suppliers, contractors and providers of non-consulting services which sets out terms and conditions under which specific procurements (call-offs) can be made throughout the term of the agreement.</a:t>
            </a:r>
          </a:p>
          <a:p>
            <a:pPr indent="-228600" defTabSz="914400">
              <a:lnSpc>
                <a:spcPct val="90000"/>
              </a:lnSpc>
              <a:spcAft>
                <a:spcPts val="800"/>
              </a:spcAft>
              <a:buFont typeface="Arial" panose="020B0604020202020204" pitchFamily="34" charset="0"/>
              <a:buChar char="•"/>
            </a:pPr>
            <a:r>
              <a:rPr lang="en-US" sz="1600" dirty="0">
                <a:effectLst/>
              </a:rPr>
              <a:t> </a:t>
            </a:r>
            <a:r>
              <a:rPr lang="en-US" sz="1600" b="1" dirty="0">
                <a:effectLst/>
              </a:rPr>
              <a:t>Direct Contracting</a:t>
            </a:r>
            <a:endParaRPr lang="en-US" sz="1600" dirty="0">
              <a:effectLst/>
            </a:endParaRPr>
          </a:p>
          <a:p>
            <a:pPr indent="-228600" defTabSz="914400">
              <a:lnSpc>
                <a:spcPct val="90000"/>
              </a:lnSpc>
              <a:spcAft>
                <a:spcPts val="800"/>
              </a:spcAft>
              <a:buFont typeface="Arial" panose="020B0604020202020204" pitchFamily="34" charset="0"/>
              <a:buChar char="•"/>
            </a:pPr>
            <a:r>
              <a:rPr lang="en-US" sz="1600" dirty="0">
                <a:effectLst/>
              </a:rPr>
              <a:t>Contracting without competition (single source).</a:t>
            </a:r>
          </a:p>
          <a:p>
            <a:pPr marL="342900" lvl="0" indent="-228600" defTabSz="914400">
              <a:lnSpc>
                <a:spcPct val="90000"/>
              </a:lnSpc>
              <a:spcAft>
                <a:spcPts val="800"/>
              </a:spcAft>
              <a:buFont typeface="Arial" panose="020B0604020202020204" pitchFamily="34" charset="0"/>
              <a:buChar char="•"/>
            </a:pPr>
            <a:endParaRPr lang="en-US" sz="900" dirty="0">
              <a:effectLst/>
            </a:endParaRPr>
          </a:p>
        </p:txBody>
      </p:sp>
      <p:pic>
        <p:nvPicPr>
          <p:cNvPr id="7" name="Picture 6">
            <a:extLst>
              <a:ext uri="{FF2B5EF4-FFF2-40B4-BE49-F238E27FC236}">
                <a16:creationId xmlns:a16="http://schemas.microsoft.com/office/drawing/2014/main" id="{FE593516-A9E8-969B-7899-8192CD3DCCFE}"/>
              </a:ext>
            </a:extLst>
          </p:cNvPr>
          <p:cNvPicPr>
            <a:picLocks noChangeAspect="1"/>
          </p:cNvPicPr>
          <p:nvPr/>
        </p:nvPicPr>
        <p:blipFill>
          <a:blip r:embed="rId2"/>
          <a:srcRect l="9635" r="23664"/>
          <a:stretch/>
        </p:blipFill>
        <p:spPr>
          <a:xfrm>
            <a:off x="7560600" y="1967326"/>
            <a:ext cx="4631400" cy="4617406"/>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179139875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84D5E8D-9CF0-1785-5561-627D9DE15C94}"/>
              </a:ext>
            </a:extLst>
          </p:cNvPr>
          <p:cNvPicPr>
            <a:picLocks noChangeAspect="1"/>
          </p:cNvPicPr>
          <p:nvPr/>
        </p:nvPicPr>
        <p:blipFill>
          <a:blip r:embed="rId2">
            <a:duotone>
              <a:schemeClr val="bg2">
                <a:shade val="45000"/>
                <a:satMod val="135000"/>
              </a:schemeClr>
              <a:prstClr val="white"/>
            </a:duotone>
          </a:blip>
          <a:srcRect t="8537"/>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400" b="1">
                <a:latin typeface="+mj-lt"/>
                <a:ea typeface="+mj-ea"/>
                <a:cs typeface="+mj-cs"/>
              </a:rPr>
              <a:t>PROCEDURES FOR CONSULTING SERVICES</a:t>
            </a:r>
          </a:p>
        </p:txBody>
      </p:sp>
      <p:graphicFrame>
        <p:nvGraphicFramePr>
          <p:cNvPr id="7" name="TextBox 4">
            <a:extLst>
              <a:ext uri="{FF2B5EF4-FFF2-40B4-BE49-F238E27FC236}">
                <a16:creationId xmlns:a16="http://schemas.microsoft.com/office/drawing/2014/main" id="{1A0E95FB-8D20-F439-AC25-3D929BE16E8D}"/>
              </a:ext>
            </a:extLst>
          </p:cNvPr>
          <p:cNvGraphicFramePr/>
          <p:nvPr>
            <p:extLst>
              <p:ext uri="{D42A27DB-BD31-4B8C-83A1-F6EECF244321}">
                <p14:modId xmlns:p14="http://schemas.microsoft.com/office/powerpoint/2010/main" val="3354904055"/>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101258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100EDD19-6802-4EC3-95CE-CFFAB042CF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200" b="1" kern="1200">
                <a:solidFill>
                  <a:schemeClr val="tx1"/>
                </a:solidFill>
                <a:effectLst/>
                <a:latin typeface="+mj-lt"/>
                <a:ea typeface="+mj-ea"/>
                <a:cs typeface="+mj-cs"/>
              </a:rPr>
              <a:t>HOW TO PREPARE A WINNING BID / PROPOSAL</a:t>
            </a:r>
            <a:endParaRPr lang="en-US" sz="4200" b="1" kern="1200">
              <a:solidFill>
                <a:schemeClr val="tx1"/>
              </a:solidFill>
              <a:latin typeface="+mj-lt"/>
              <a:ea typeface="+mj-ea"/>
              <a:cs typeface="+mj-cs"/>
            </a:endParaRPr>
          </a:p>
        </p:txBody>
      </p:sp>
      <p:sp>
        <p:nvSpPr>
          <p:cNvPr id="12" name="sketch line">
            <a:extLst>
              <a:ext uri="{FF2B5EF4-FFF2-40B4-BE49-F238E27FC236}">
                <a16:creationId xmlns:a16="http://schemas.microsoft.com/office/drawing/2014/main" id="{DB17E863-922E-4C26-BD64-E8FD41D286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69036" y="1677373"/>
            <a:ext cx="10853928" cy="18288"/>
          </a:xfrm>
          <a:custGeom>
            <a:avLst/>
            <a:gdLst>
              <a:gd name="connsiteX0" fmla="*/ 0 w 10853928"/>
              <a:gd name="connsiteY0" fmla="*/ 0 h 18288"/>
              <a:gd name="connsiteX1" fmla="*/ 461292 w 10853928"/>
              <a:gd name="connsiteY1" fmla="*/ 0 h 18288"/>
              <a:gd name="connsiteX2" fmla="*/ 1139662 w 10853928"/>
              <a:gd name="connsiteY2" fmla="*/ 0 h 18288"/>
              <a:gd name="connsiteX3" fmla="*/ 1926572 w 10853928"/>
              <a:gd name="connsiteY3" fmla="*/ 0 h 18288"/>
              <a:gd name="connsiteX4" fmla="*/ 2279325 w 10853928"/>
              <a:gd name="connsiteY4" fmla="*/ 0 h 18288"/>
              <a:gd name="connsiteX5" fmla="*/ 2632078 w 10853928"/>
              <a:gd name="connsiteY5" fmla="*/ 0 h 18288"/>
              <a:gd name="connsiteX6" fmla="*/ 3527527 w 10853928"/>
              <a:gd name="connsiteY6" fmla="*/ 0 h 18288"/>
              <a:gd name="connsiteX7" fmla="*/ 4205897 w 10853928"/>
              <a:gd name="connsiteY7" fmla="*/ 0 h 18288"/>
              <a:gd name="connsiteX8" fmla="*/ 4558650 w 10853928"/>
              <a:gd name="connsiteY8" fmla="*/ 0 h 18288"/>
              <a:gd name="connsiteX9" fmla="*/ 5237020 w 10853928"/>
              <a:gd name="connsiteY9" fmla="*/ 0 h 18288"/>
              <a:gd name="connsiteX10" fmla="*/ 6132469 w 10853928"/>
              <a:gd name="connsiteY10" fmla="*/ 0 h 18288"/>
              <a:gd name="connsiteX11" fmla="*/ 6702301 w 10853928"/>
              <a:gd name="connsiteY11" fmla="*/ 0 h 18288"/>
              <a:gd name="connsiteX12" fmla="*/ 7272132 w 10853928"/>
              <a:gd name="connsiteY12" fmla="*/ 0 h 18288"/>
              <a:gd name="connsiteX13" fmla="*/ 7950502 w 10853928"/>
              <a:gd name="connsiteY13" fmla="*/ 0 h 18288"/>
              <a:gd name="connsiteX14" fmla="*/ 8737412 w 10853928"/>
              <a:gd name="connsiteY14" fmla="*/ 0 h 18288"/>
              <a:gd name="connsiteX15" fmla="*/ 9524322 w 10853928"/>
              <a:gd name="connsiteY15" fmla="*/ 0 h 18288"/>
              <a:gd name="connsiteX16" fmla="*/ 10853928 w 10853928"/>
              <a:gd name="connsiteY16" fmla="*/ 0 h 18288"/>
              <a:gd name="connsiteX17" fmla="*/ 10853928 w 10853928"/>
              <a:gd name="connsiteY17" fmla="*/ 18288 h 18288"/>
              <a:gd name="connsiteX18" fmla="*/ 10392636 w 10853928"/>
              <a:gd name="connsiteY18" fmla="*/ 18288 h 18288"/>
              <a:gd name="connsiteX19" fmla="*/ 9497187 w 10853928"/>
              <a:gd name="connsiteY19" fmla="*/ 18288 h 18288"/>
              <a:gd name="connsiteX20" fmla="*/ 8818817 w 10853928"/>
              <a:gd name="connsiteY20" fmla="*/ 18288 h 18288"/>
              <a:gd name="connsiteX21" fmla="*/ 8466064 w 10853928"/>
              <a:gd name="connsiteY21" fmla="*/ 18288 h 18288"/>
              <a:gd name="connsiteX22" fmla="*/ 7787693 w 10853928"/>
              <a:gd name="connsiteY22" fmla="*/ 18288 h 18288"/>
              <a:gd name="connsiteX23" fmla="*/ 7217862 w 10853928"/>
              <a:gd name="connsiteY23" fmla="*/ 18288 h 18288"/>
              <a:gd name="connsiteX24" fmla="*/ 6648031 w 10853928"/>
              <a:gd name="connsiteY24" fmla="*/ 18288 h 18288"/>
              <a:gd name="connsiteX25" fmla="*/ 6078200 w 10853928"/>
              <a:gd name="connsiteY25" fmla="*/ 18288 h 18288"/>
              <a:gd name="connsiteX26" fmla="*/ 5508368 w 10853928"/>
              <a:gd name="connsiteY26" fmla="*/ 18288 h 18288"/>
              <a:gd name="connsiteX27" fmla="*/ 4721459 w 10853928"/>
              <a:gd name="connsiteY27" fmla="*/ 18288 h 18288"/>
              <a:gd name="connsiteX28" fmla="*/ 4043088 w 10853928"/>
              <a:gd name="connsiteY28" fmla="*/ 18288 h 18288"/>
              <a:gd name="connsiteX29" fmla="*/ 3690336 w 10853928"/>
              <a:gd name="connsiteY29" fmla="*/ 18288 h 18288"/>
              <a:gd name="connsiteX30" fmla="*/ 3120504 w 10853928"/>
              <a:gd name="connsiteY30" fmla="*/ 18288 h 18288"/>
              <a:gd name="connsiteX31" fmla="*/ 2333595 w 10853928"/>
              <a:gd name="connsiteY31" fmla="*/ 18288 h 18288"/>
              <a:gd name="connsiteX32" fmla="*/ 1872303 w 10853928"/>
              <a:gd name="connsiteY32" fmla="*/ 18288 h 18288"/>
              <a:gd name="connsiteX33" fmla="*/ 976854 w 10853928"/>
              <a:gd name="connsiteY33" fmla="*/ 18288 h 18288"/>
              <a:gd name="connsiteX34" fmla="*/ 0 w 10853928"/>
              <a:gd name="connsiteY34" fmla="*/ 18288 h 18288"/>
              <a:gd name="connsiteX35" fmla="*/ 0 w 10853928"/>
              <a:gd name="connsiteY35"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853928" h="18288" fill="none" extrusionOk="0">
                <a:moveTo>
                  <a:pt x="0" y="0"/>
                </a:moveTo>
                <a:cubicBezTo>
                  <a:pt x="146993" y="-19076"/>
                  <a:pt x="347684" y="-4790"/>
                  <a:pt x="461292" y="0"/>
                </a:cubicBezTo>
                <a:cubicBezTo>
                  <a:pt x="574900" y="4790"/>
                  <a:pt x="808367" y="19821"/>
                  <a:pt x="1139662" y="0"/>
                </a:cubicBezTo>
                <a:cubicBezTo>
                  <a:pt x="1470957" y="-19821"/>
                  <a:pt x="1627405" y="5721"/>
                  <a:pt x="1926572" y="0"/>
                </a:cubicBezTo>
                <a:cubicBezTo>
                  <a:pt x="2225739" y="-5721"/>
                  <a:pt x="2137730" y="-3235"/>
                  <a:pt x="2279325" y="0"/>
                </a:cubicBezTo>
                <a:cubicBezTo>
                  <a:pt x="2420920" y="3235"/>
                  <a:pt x="2456518" y="9685"/>
                  <a:pt x="2632078" y="0"/>
                </a:cubicBezTo>
                <a:cubicBezTo>
                  <a:pt x="2807638" y="-9685"/>
                  <a:pt x="3211516" y="-43007"/>
                  <a:pt x="3527527" y="0"/>
                </a:cubicBezTo>
                <a:cubicBezTo>
                  <a:pt x="3843538" y="43007"/>
                  <a:pt x="4058833" y="22042"/>
                  <a:pt x="4205897" y="0"/>
                </a:cubicBezTo>
                <a:cubicBezTo>
                  <a:pt x="4352961" y="-22042"/>
                  <a:pt x="4474805" y="-11846"/>
                  <a:pt x="4558650" y="0"/>
                </a:cubicBezTo>
                <a:cubicBezTo>
                  <a:pt x="4642495" y="11846"/>
                  <a:pt x="5041928" y="-6069"/>
                  <a:pt x="5237020" y="0"/>
                </a:cubicBezTo>
                <a:cubicBezTo>
                  <a:pt x="5432112" y="6069"/>
                  <a:pt x="5943266" y="-17479"/>
                  <a:pt x="6132469" y="0"/>
                </a:cubicBezTo>
                <a:cubicBezTo>
                  <a:pt x="6321672" y="17479"/>
                  <a:pt x="6483872" y="26234"/>
                  <a:pt x="6702301" y="0"/>
                </a:cubicBezTo>
                <a:cubicBezTo>
                  <a:pt x="6920730" y="-26234"/>
                  <a:pt x="6991194" y="-15156"/>
                  <a:pt x="7272132" y="0"/>
                </a:cubicBezTo>
                <a:cubicBezTo>
                  <a:pt x="7553070" y="15156"/>
                  <a:pt x="7684444" y="-32961"/>
                  <a:pt x="7950502" y="0"/>
                </a:cubicBezTo>
                <a:cubicBezTo>
                  <a:pt x="8216560" y="32961"/>
                  <a:pt x="8493290" y="-10491"/>
                  <a:pt x="8737412" y="0"/>
                </a:cubicBezTo>
                <a:cubicBezTo>
                  <a:pt x="8981534" y="10491"/>
                  <a:pt x="9191586" y="-13899"/>
                  <a:pt x="9524322" y="0"/>
                </a:cubicBezTo>
                <a:cubicBezTo>
                  <a:pt x="9857058" y="13899"/>
                  <a:pt x="10297509" y="7485"/>
                  <a:pt x="10853928" y="0"/>
                </a:cubicBezTo>
                <a:cubicBezTo>
                  <a:pt x="10854574" y="4451"/>
                  <a:pt x="10854418" y="9226"/>
                  <a:pt x="10853928" y="18288"/>
                </a:cubicBezTo>
                <a:cubicBezTo>
                  <a:pt x="10691638" y="28522"/>
                  <a:pt x="10574319" y="29578"/>
                  <a:pt x="10392636" y="18288"/>
                </a:cubicBezTo>
                <a:cubicBezTo>
                  <a:pt x="10210953" y="6998"/>
                  <a:pt x="9836277" y="-16742"/>
                  <a:pt x="9497187" y="18288"/>
                </a:cubicBezTo>
                <a:cubicBezTo>
                  <a:pt x="9158097" y="53318"/>
                  <a:pt x="9119479" y="30714"/>
                  <a:pt x="8818817" y="18288"/>
                </a:cubicBezTo>
                <a:cubicBezTo>
                  <a:pt x="8518155" y="5863"/>
                  <a:pt x="8640037" y="6483"/>
                  <a:pt x="8466064" y="18288"/>
                </a:cubicBezTo>
                <a:cubicBezTo>
                  <a:pt x="8292091" y="30093"/>
                  <a:pt x="7997656" y="18914"/>
                  <a:pt x="7787693" y="18288"/>
                </a:cubicBezTo>
                <a:cubicBezTo>
                  <a:pt x="7577730" y="17662"/>
                  <a:pt x="7412468" y="21416"/>
                  <a:pt x="7217862" y="18288"/>
                </a:cubicBezTo>
                <a:cubicBezTo>
                  <a:pt x="7023256" y="15160"/>
                  <a:pt x="6898018" y="14824"/>
                  <a:pt x="6648031" y="18288"/>
                </a:cubicBezTo>
                <a:cubicBezTo>
                  <a:pt x="6398044" y="21752"/>
                  <a:pt x="6254402" y="38625"/>
                  <a:pt x="6078200" y="18288"/>
                </a:cubicBezTo>
                <a:cubicBezTo>
                  <a:pt x="5901998" y="-2049"/>
                  <a:pt x="5622886" y="3213"/>
                  <a:pt x="5508368" y="18288"/>
                </a:cubicBezTo>
                <a:cubicBezTo>
                  <a:pt x="5393850" y="33363"/>
                  <a:pt x="5036260" y="26830"/>
                  <a:pt x="4721459" y="18288"/>
                </a:cubicBezTo>
                <a:cubicBezTo>
                  <a:pt x="4406658" y="9746"/>
                  <a:pt x="4239221" y="41551"/>
                  <a:pt x="4043088" y="18288"/>
                </a:cubicBezTo>
                <a:cubicBezTo>
                  <a:pt x="3846955" y="-4975"/>
                  <a:pt x="3818802" y="34658"/>
                  <a:pt x="3690336" y="18288"/>
                </a:cubicBezTo>
                <a:cubicBezTo>
                  <a:pt x="3561870" y="1918"/>
                  <a:pt x="3265491" y="42194"/>
                  <a:pt x="3120504" y="18288"/>
                </a:cubicBezTo>
                <a:cubicBezTo>
                  <a:pt x="2975517" y="-5618"/>
                  <a:pt x="2720254" y="36673"/>
                  <a:pt x="2333595" y="18288"/>
                </a:cubicBezTo>
                <a:cubicBezTo>
                  <a:pt x="1946936" y="-97"/>
                  <a:pt x="2097241" y="5776"/>
                  <a:pt x="1872303" y="18288"/>
                </a:cubicBezTo>
                <a:cubicBezTo>
                  <a:pt x="1647365" y="30800"/>
                  <a:pt x="1282708" y="45380"/>
                  <a:pt x="976854" y="18288"/>
                </a:cubicBezTo>
                <a:cubicBezTo>
                  <a:pt x="671000" y="-8804"/>
                  <a:pt x="408401" y="-12775"/>
                  <a:pt x="0" y="18288"/>
                </a:cubicBezTo>
                <a:cubicBezTo>
                  <a:pt x="-213" y="9468"/>
                  <a:pt x="187" y="4459"/>
                  <a:pt x="0" y="0"/>
                </a:cubicBezTo>
                <a:close/>
              </a:path>
              <a:path w="10853928" h="18288" stroke="0" extrusionOk="0">
                <a:moveTo>
                  <a:pt x="0" y="0"/>
                </a:moveTo>
                <a:cubicBezTo>
                  <a:pt x="267322" y="15284"/>
                  <a:pt x="415388" y="-21048"/>
                  <a:pt x="569831" y="0"/>
                </a:cubicBezTo>
                <a:cubicBezTo>
                  <a:pt x="724274" y="21048"/>
                  <a:pt x="769333" y="-2353"/>
                  <a:pt x="922584" y="0"/>
                </a:cubicBezTo>
                <a:cubicBezTo>
                  <a:pt x="1075835" y="2353"/>
                  <a:pt x="1399490" y="-145"/>
                  <a:pt x="1818033" y="0"/>
                </a:cubicBezTo>
                <a:cubicBezTo>
                  <a:pt x="2236576" y="145"/>
                  <a:pt x="2145330" y="5482"/>
                  <a:pt x="2387864" y="0"/>
                </a:cubicBezTo>
                <a:cubicBezTo>
                  <a:pt x="2630398" y="-5482"/>
                  <a:pt x="2793207" y="18487"/>
                  <a:pt x="2957695" y="0"/>
                </a:cubicBezTo>
                <a:cubicBezTo>
                  <a:pt x="3122183" y="-18487"/>
                  <a:pt x="3579141" y="19003"/>
                  <a:pt x="3853144" y="0"/>
                </a:cubicBezTo>
                <a:cubicBezTo>
                  <a:pt x="4127147" y="-19003"/>
                  <a:pt x="4209857" y="12211"/>
                  <a:pt x="4314436" y="0"/>
                </a:cubicBezTo>
                <a:cubicBezTo>
                  <a:pt x="4419015" y="-12211"/>
                  <a:pt x="4762459" y="-17220"/>
                  <a:pt x="5209885" y="0"/>
                </a:cubicBezTo>
                <a:cubicBezTo>
                  <a:pt x="5657311" y="17220"/>
                  <a:pt x="5692663" y="-3290"/>
                  <a:pt x="6105335" y="0"/>
                </a:cubicBezTo>
                <a:cubicBezTo>
                  <a:pt x="6518007" y="3290"/>
                  <a:pt x="6455516" y="-5124"/>
                  <a:pt x="6783705" y="0"/>
                </a:cubicBezTo>
                <a:cubicBezTo>
                  <a:pt x="7111894" y="5124"/>
                  <a:pt x="7441941" y="-17829"/>
                  <a:pt x="7679154" y="0"/>
                </a:cubicBezTo>
                <a:cubicBezTo>
                  <a:pt x="7916367" y="17829"/>
                  <a:pt x="8102967" y="-24363"/>
                  <a:pt x="8248985" y="0"/>
                </a:cubicBezTo>
                <a:cubicBezTo>
                  <a:pt x="8395003" y="24363"/>
                  <a:pt x="8552393" y="25505"/>
                  <a:pt x="8818817" y="0"/>
                </a:cubicBezTo>
                <a:cubicBezTo>
                  <a:pt x="9085241" y="-25505"/>
                  <a:pt x="9411308" y="38000"/>
                  <a:pt x="9605726" y="0"/>
                </a:cubicBezTo>
                <a:cubicBezTo>
                  <a:pt x="9800144" y="-38000"/>
                  <a:pt x="10006468" y="-25741"/>
                  <a:pt x="10175558" y="0"/>
                </a:cubicBezTo>
                <a:cubicBezTo>
                  <a:pt x="10344648" y="25741"/>
                  <a:pt x="10696282" y="695"/>
                  <a:pt x="10853928" y="0"/>
                </a:cubicBezTo>
                <a:cubicBezTo>
                  <a:pt x="10853521" y="8690"/>
                  <a:pt x="10853774" y="14141"/>
                  <a:pt x="10853928" y="18288"/>
                </a:cubicBezTo>
                <a:cubicBezTo>
                  <a:pt x="10608124" y="24255"/>
                  <a:pt x="10343415" y="22307"/>
                  <a:pt x="10067018" y="18288"/>
                </a:cubicBezTo>
                <a:cubicBezTo>
                  <a:pt x="9790621" y="14270"/>
                  <a:pt x="9843266" y="3564"/>
                  <a:pt x="9714266" y="18288"/>
                </a:cubicBezTo>
                <a:cubicBezTo>
                  <a:pt x="9585266" y="33012"/>
                  <a:pt x="9379484" y="1875"/>
                  <a:pt x="9252974" y="18288"/>
                </a:cubicBezTo>
                <a:cubicBezTo>
                  <a:pt x="9126464" y="34701"/>
                  <a:pt x="8580678" y="-4904"/>
                  <a:pt x="8357525" y="18288"/>
                </a:cubicBezTo>
                <a:cubicBezTo>
                  <a:pt x="8134372" y="41480"/>
                  <a:pt x="7903199" y="26458"/>
                  <a:pt x="7679154" y="18288"/>
                </a:cubicBezTo>
                <a:cubicBezTo>
                  <a:pt x="7455109" y="10118"/>
                  <a:pt x="7435944" y="27109"/>
                  <a:pt x="7217862" y="18288"/>
                </a:cubicBezTo>
                <a:cubicBezTo>
                  <a:pt x="6999780" y="9467"/>
                  <a:pt x="6680409" y="18985"/>
                  <a:pt x="6539492" y="18288"/>
                </a:cubicBezTo>
                <a:cubicBezTo>
                  <a:pt x="6398575" y="17592"/>
                  <a:pt x="6312077" y="33018"/>
                  <a:pt x="6186739" y="18288"/>
                </a:cubicBezTo>
                <a:cubicBezTo>
                  <a:pt x="6061401" y="3558"/>
                  <a:pt x="5947033" y="12075"/>
                  <a:pt x="5833986" y="18288"/>
                </a:cubicBezTo>
                <a:cubicBezTo>
                  <a:pt x="5720939" y="24501"/>
                  <a:pt x="5482226" y="8586"/>
                  <a:pt x="5155616" y="18288"/>
                </a:cubicBezTo>
                <a:cubicBezTo>
                  <a:pt x="4829006" y="27991"/>
                  <a:pt x="4841274" y="29316"/>
                  <a:pt x="4694324" y="18288"/>
                </a:cubicBezTo>
                <a:cubicBezTo>
                  <a:pt x="4547374" y="7260"/>
                  <a:pt x="4077675" y="7013"/>
                  <a:pt x="3907414" y="18288"/>
                </a:cubicBezTo>
                <a:cubicBezTo>
                  <a:pt x="3737153" y="29564"/>
                  <a:pt x="3538393" y="21630"/>
                  <a:pt x="3446122" y="18288"/>
                </a:cubicBezTo>
                <a:cubicBezTo>
                  <a:pt x="3353851" y="14946"/>
                  <a:pt x="2990320" y="-8091"/>
                  <a:pt x="2659212" y="18288"/>
                </a:cubicBezTo>
                <a:cubicBezTo>
                  <a:pt x="2328104" y="44667"/>
                  <a:pt x="2427653" y="9607"/>
                  <a:pt x="2306460" y="18288"/>
                </a:cubicBezTo>
                <a:cubicBezTo>
                  <a:pt x="2185267" y="26969"/>
                  <a:pt x="1719763" y="3717"/>
                  <a:pt x="1519550" y="18288"/>
                </a:cubicBezTo>
                <a:cubicBezTo>
                  <a:pt x="1319337" y="32860"/>
                  <a:pt x="1167371" y="17040"/>
                  <a:pt x="1058258" y="18288"/>
                </a:cubicBezTo>
                <a:cubicBezTo>
                  <a:pt x="949145" y="19536"/>
                  <a:pt x="780234" y="31447"/>
                  <a:pt x="705505" y="18288"/>
                </a:cubicBezTo>
                <a:cubicBezTo>
                  <a:pt x="630776" y="5129"/>
                  <a:pt x="215796" y="30056"/>
                  <a:pt x="0" y="18288"/>
                </a:cubicBezTo>
                <a:cubicBezTo>
                  <a:pt x="-53" y="11301"/>
                  <a:pt x="-649" y="7756"/>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0FCBA-2C42-8233-8865-E7F3429B646F}"/>
              </a:ext>
            </a:extLst>
          </p:cNvPr>
          <p:cNvSpPr txBox="1"/>
          <p:nvPr/>
        </p:nvSpPr>
        <p:spPr>
          <a:xfrm>
            <a:off x="838200" y="1929384"/>
            <a:ext cx="10515600" cy="4251960"/>
          </a:xfrm>
          <a:prstGeom prst="rect">
            <a:avLst/>
          </a:prstGeom>
        </p:spPr>
        <p:txBody>
          <a:bodyPr vert="horz" lIns="91440" tIns="45720" rIns="91440" bIns="45720" rtlCol="0">
            <a:normAutofit/>
          </a:bodyPr>
          <a:lstStyle/>
          <a:p>
            <a:pPr indent="-228600" defTabSz="914400">
              <a:lnSpc>
                <a:spcPct val="90000"/>
              </a:lnSpc>
              <a:spcAft>
                <a:spcPts val="800"/>
              </a:spcAft>
              <a:buFont typeface="Arial" panose="020B0604020202020204" pitchFamily="34" charset="0"/>
              <a:buChar char="•"/>
            </a:pPr>
            <a:r>
              <a:rPr lang="en-US" sz="2000" b="1" dirty="0">
                <a:effectLst/>
              </a:rPr>
              <a:t>Statics On Recent Pre-Qualification Tender For Works (RFB)</a:t>
            </a:r>
            <a:endParaRPr lang="en-US" sz="2000" dirty="0">
              <a:effectLst/>
            </a:endParaRPr>
          </a:p>
          <a:p>
            <a:pPr indent="-228600" defTabSz="914400">
              <a:lnSpc>
                <a:spcPct val="90000"/>
              </a:lnSpc>
              <a:spcAft>
                <a:spcPts val="800"/>
              </a:spcAft>
              <a:buFont typeface="Arial" panose="020B0604020202020204" pitchFamily="34" charset="0"/>
              <a:buChar char="•"/>
            </a:pPr>
            <a:r>
              <a:rPr lang="en-US" sz="2000" dirty="0">
                <a:effectLst/>
              </a:rPr>
              <a:t>Evaluation Criteria comprised Preliminary Examination and Technical &amp; Commercial Evaluation.</a:t>
            </a:r>
          </a:p>
          <a:p>
            <a:pPr marL="342900" lvl="0" indent="-228600" defTabSz="914400">
              <a:lnSpc>
                <a:spcPct val="90000"/>
              </a:lnSpc>
              <a:buFont typeface="Arial" panose="020B0604020202020204" pitchFamily="34" charset="0"/>
              <a:buChar char="•"/>
            </a:pPr>
            <a:r>
              <a:rPr lang="en-US" sz="2000" dirty="0">
                <a:effectLst/>
              </a:rPr>
              <a:t>Each Applicant </a:t>
            </a:r>
            <a:r>
              <a:rPr lang="en-US" sz="2000" u="sng" dirty="0">
                <a:effectLst/>
              </a:rPr>
              <a:t>must</a:t>
            </a:r>
            <a:r>
              <a:rPr lang="en-US" sz="2000" dirty="0">
                <a:effectLst/>
              </a:rPr>
              <a:t> meet </a:t>
            </a:r>
            <a:r>
              <a:rPr lang="en-US" sz="2000" u="sng" dirty="0">
                <a:effectLst/>
              </a:rPr>
              <a:t>all</a:t>
            </a:r>
            <a:r>
              <a:rPr lang="en-US" sz="2000" dirty="0">
                <a:effectLst/>
              </a:rPr>
              <a:t> qualification criteria.</a:t>
            </a:r>
          </a:p>
          <a:p>
            <a:pPr marL="342900" lvl="0" indent="-228600" defTabSz="914400">
              <a:lnSpc>
                <a:spcPct val="90000"/>
              </a:lnSpc>
              <a:buFont typeface="Arial" panose="020B0604020202020204" pitchFamily="34" charset="0"/>
              <a:buChar char="•"/>
            </a:pPr>
            <a:r>
              <a:rPr lang="en-US" sz="2000" dirty="0">
                <a:effectLst/>
              </a:rPr>
              <a:t>Substantial Responsiveness:</a:t>
            </a:r>
          </a:p>
          <a:p>
            <a:pPr marL="457200" indent="-228600" defTabSz="914400">
              <a:lnSpc>
                <a:spcPct val="90000"/>
              </a:lnSpc>
              <a:buFont typeface="Arial" panose="020B0604020202020204" pitchFamily="34" charset="0"/>
              <a:buChar char="•"/>
            </a:pPr>
            <a:r>
              <a:rPr lang="en-US" sz="2000" dirty="0">
                <a:effectLst/>
              </a:rPr>
              <a:t>Each bid </a:t>
            </a:r>
            <a:r>
              <a:rPr lang="en-US" sz="2000" u="sng" dirty="0">
                <a:effectLst/>
              </a:rPr>
              <a:t>must</a:t>
            </a:r>
            <a:r>
              <a:rPr lang="en-US" sz="2000" dirty="0">
                <a:effectLst/>
              </a:rPr>
              <a:t> be substantially responsive to:</a:t>
            </a:r>
          </a:p>
          <a:p>
            <a:pPr marL="342900" lvl="0" indent="-228600" defTabSz="914400">
              <a:lnSpc>
                <a:spcPct val="90000"/>
              </a:lnSpc>
              <a:buFont typeface="Arial" panose="020B0604020202020204" pitchFamily="34" charset="0"/>
              <a:buChar char="•"/>
            </a:pPr>
            <a:r>
              <a:rPr lang="en-US" sz="2000" b="1" dirty="0">
                <a:effectLst/>
              </a:rPr>
              <a:t>Preliminary Examination Sub-criteria</a:t>
            </a:r>
            <a:endParaRPr lang="en-US" sz="2000" dirty="0">
              <a:effectLst/>
            </a:endParaRPr>
          </a:p>
          <a:p>
            <a:pPr marL="810260" indent="-228600" defTabSz="914400">
              <a:lnSpc>
                <a:spcPct val="90000"/>
              </a:lnSpc>
              <a:buFont typeface="Arial" panose="020B0604020202020204" pitchFamily="34" charset="0"/>
              <a:buChar char="•"/>
            </a:pPr>
            <a:r>
              <a:rPr lang="en-US" sz="2000" dirty="0">
                <a:effectLst/>
              </a:rPr>
              <a:t>Preliminary check that </a:t>
            </a:r>
            <a:r>
              <a:rPr lang="en-US" sz="2000" u="sng" dirty="0">
                <a:effectLst/>
              </a:rPr>
              <a:t>all</a:t>
            </a:r>
            <a:r>
              <a:rPr lang="en-US" sz="2000" dirty="0">
                <a:effectLst/>
              </a:rPr>
              <a:t> mandatory Request for Bids (RFB) process requirements have been substantially met.</a:t>
            </a:r>
          </a:p>
          <a:p>
            <a:pPr marL="400050" lvl="0" indent="-228600" defTabSz="914400">
              <a:lnSpc>
                <a:spcPct val="90000"/>
              </a:lnSpc>
              <a:buFont typeface="Arial" panose="020B0604020202020204" pitchFamily="34" charset="0"/>
              <a:buChar char="•"/>
            </a:pPr>
            <a:r>
              <a:rPr lang="en-US" sz="2000" b="1" dirty="0">
                <a:effectLst/>
              </a:rPr>
              <a:t>Technical and Commercial Evaluation (Qualification)  Sub-criteria</a:t>
            </a:r>
            <a:endParaRPr lang="en-US" sz="2000" dirty="0">
              <a:effectLst/>
            </a:endParaRPr>
          </a:p>
          <a:p>
            <a:pPr marL="810260" indent="-228600" defTabSz="914400">
              <a:lnSpc>
                <a:spcPct val="90000"/>
              </a:lnSpc>
              <a:buFont typeface="Arial" panose="020B0604020202020204" pitchFamily="34" charset="0"/>
              <a:buChar char="•"/>
            </a:pPr>
            <a:r>
              <a:rPr lang="en-US" sz="2000" dirty="0">
                <a:effectLst/>
              </a:rPr>
              <a:t>Assessment to ensure that all mandatory technical and commercial requirements are substantially met based on pass/fail (Qualifying) criteria.</a:t>
            </a:r>
          </a:p>
          <a:p>
            <a:pPr marL="581660" defTabSz="914400">
              <a:lnSpc>
                <a:spcPct val="90000"/>
              </a:lnSpc>
              <a:spcAft>
                <a:spcPts val="800"/>
              </a:spcAft>
            </a:pPr>
            <a:endParaRPr lang="en-US" sz="2000" dirty="0">
              <a:effectLst/>
            </a:endParaRPr>
          </a:p>
          <a:p>
            <a:pPr marL="342900" lvl="0" indent="-228600" defTabSz="914400">
              <a:lnSpc>
                <a:spcPct val="90000"/>
              </a:lnSpc>
              <a:spcAft>
                <a:spcPts val="800"/>
              </a:spcAft>
              <a:buFont typeface="Arial" panose="020B0604020202020204" pitchFamily="34" charset="0"/>
              <a:buChar char="•"/>
            </a:pPr>
            <a:endParaRPr lang="en-US" sz="2000" dirty="0">
              <a:effectLst/>
            </a:endParaRPr>
          </a:p>
        </p:txBody>
      </p:sp>
    </p:spTree>
    <p:extLst>
      <p:ext uri="{BB962C8B-B14F-4D97-AF65-F5344CB8AC3E}">
        <p14:creationId xmlns:p14="http://schemas.microsoft.com/office/powerpoint/2010/main" val="24176400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200" b="1" kern="1200">
                <a:solidFill>
                  <a:schemeClr val="tx1"/>
                </a:solidFill>
                <a:effectLst/>
                <a:latin typeface="+mj-lt"/>
                <a:ea typeface="+mj-ea"/>
                <a:cs typeface="+mj-cs"/>
              </a:rPr>
              <a:t>HOW TO PREPARE A WINNING BID / PROPOSAL</a:t>
            </a:r>
            <a:endParaRPr lang="en-US" sz="4200" b="1" kern="1200">
              <a:solidFill>
                <a:schemeClr val="tx1"/>
              </a:solidFill>
              <a:latin typeface="+mj-lt"/>
              <a:ea typeface="+mj-ea"/>
              <a:cs typeface="+mj-cs"/>
            </a:endParaRPr>
          </a:p>
        </p:txBody>
      </p:sp>
      <p:sp>
        <p:nvSpPr>
          <p:cNvPr id="13"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D1EEE847-FB97-E850-E236-823B1F0FA707}"/>
              </a:ext>
            </a:extLst>
          </p:cNvPr>
          <p:cNvGraphicFramePr/>
          <p:nvPr>
            <p:extLst>
              <p:ext uri="{D42A27DB-BD31-4B8C-83A1-F6EECF244321}">
                <p14:modId xmlns:p14="http://schemas.microsoft.com/office/powerpoint/2010/main" val="87228232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369694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4B9A3D9-DE67-E290-543B-6800A9DFAEBC}"/>
              </a:ext>
            </a:extLst>
          </p:cNvPr>
          <p:cNvPicPr>
            <a:picLocks noChangeAspect="1"/>
          </p:cNvPicPr>
          <p:nvPr/>
        </p:nvPicPr>
        <p:blipFill>
          <a:blip r:embed="rId2">
            <a:duotone>
              <a:schemeClr val="bg2">
                <a:shade val="45000"/>
                <a:satMod val="135000"/>
              </a:schemeClr>
              <a:prstClr val="white"/>
            </a:duotone>
          </a:blip>
          <a:srcRect t="7680" b="805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400" b="1">
                <a:effectLst/>
                <a:latin typeface="+mj-lt"/>
                <a:ea typeface="+mj-ea"/>
                <a:cs typeface="+mj-cs"/>
              </a:rPr>
              <a:t>HOW TO PREPARE A WINNING BID / PROPOSAL</a:t>
            </a:r>
            <a:endParaRPr lang="en-US" sz="4400" b="1">
              <a:latin typeface="+mj-lt"/>
              <a:ea typeface="+mj-ea"/>
              <a:cs typeface="+mj-cs"/>
            </a:endParaRPr>
          </a:p>
        </p:txBody>
      </p:sp>
      <p:graphicFrame>
        <p:nvGraphicFramePr>
          <p:cNvPr id="15" name="TextBox 4">
            <a:extLst>
              <a:ext uri="{FF2B5EF4-FFF2-40B4-BE49-F238E27FC236}">
                <a16:creationId xmlns:a16="http://schemas.microsoft.com/office/drawing/2014/main" id="{5753BA90-8E90-FC9F-777E-B8B91ED86B94}"/>
              </a:ext>
            </a:extLst>
          </p:cNvPr>
          <p:cNvGraphicFramePr/>
          <p:nvPr>
            <p:extLst>
              <p:ext uri="{D42A27DB-BD31-4B8C-83A1-F6EECF244321}">
                <p14:modId xmlns:p14="http://schemas.microsoft.com/office/powerpoint/2010/main" val="3918320924"/>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254930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090A48D-EFC4-0CA7-51BD-7F0BE4B404D1}"/>
              </a:ext>
            </a:extLst>
          </p:cNvPr>
          <p:cNvPicPr>
            <a:picLocks noChangeAspect="1"/>
          </p:cNvPicPr>
          <p:nvPr/>
        </p:nvPicPr>
        <p:blipFill>
          <a:blip r:embed="rId2">
            <a:duotone>
              <a:schemeClr val="bg2">
                <a:shade val="45000"/>
                <a:satMod val="135000"/>
              </a:schemeClr>
              <a:prstClr val="white"/>
            </a:duotone>
          </a:blip>
          <a:srcRect t="25000"/>
          <a:stretch/>
        </p:blipFill>
        <p:spPr>
          <a:xfrm>
            <a:off x="20" y="10"/>
            <a:ext cx="12191980" cy="6857990"/>
          </a:xfrm>
          <a:prstGeom prst="rect">
            <a:avLst/>
          </a:prstGeom>
        </p:spPr>
      </p:pic>
      <p:sp>
        <p:nvSpPr>
          <p:cNvPr id="12" name="Rectangle 1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400" b="1">
                <a:effectLst/>
                <a:latin typeface="+mj-lt"/>
                <a:ea typeface="+mj-ea"/>
                <a:cs typeface="+mj-cs"/>
              </a:rPr>
              <a:t>HOW TO PREPARE A WINNING BID / PROPOSAL</a:t>
            </a:r>
            <a:endParaRPr lang="en-US" sz="4400" b="1">
              <a:latin typeface="+mj-lt"/>
              <a:ea typeface="+mj-ea"/>
              <a:cs typeface="+mj-cs"/>
            </a:endParaRPr>
          </a:p>
        </p:txBody>
      </p:sp>
      <p:graphicFrame>
        <p:nvGraphicFramePr>
          <p:cNvPr id="7" name="TextBox 4">
            <a:extLst>
              <a:ext uri="{FF2B5EF4-FFF2-40B4-BE49-F238E27FC236}">
                <a16:creationId xmlns:a16="http://schemas.microsoft.com/office/drawing/2014/main" id="{CA8FDF90-0CA6-7863-03E5-8F8FE25141E7}"/>
              </a:ext>
            </a:extLst>
          </p:cNvPr>
          <p:cNvGraphicFramePr/>
          <p:nvPr>
            <p:extLst>
              <p:ext uri="{D42A27DB-BD31-4B8C-83A1-F6EECF244321}">
                <p14:modId xmlns:p14="http://schemas.microsoft.com/office/powerpoint/2010/main" val="342699806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1194991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5297762" y="329184"/>
            <a:ext cx="6251110" cy="1783080"/>
          </a:xfrm>
          <a:prstGeom prst="rect">
            <a:avLst/>
          </a:prstGeom>
        </p:spPr>
        <p:txBody>
          <a:bodyPr vert="horz" lIns="91440" tIns="45720" rIns="91440" bIns="45720" rtlCol="0" anchor="b">
            <a:normAutofit/>
          </a:bodyPr>
          <a:lstStyle/>
          <a:p>
            <a:pPr defTabSz="914400">
              <a:lnSpc>
                <a:spcPct val="90000"/>
              </a:lnSpc>
              <a:spcBef>
                <a:spcPct val="0"/>
              </a:spcBef>
              <a:spcAft>
                <a:spcPts val="800"/>
              </a:spcAft>
            </a:pPr>
            <a:r>
              <a:rPr lang="en-US" sz="5400" b="1">
                <a:effectLst/>
                <a:latin typeface="+mj-lt"/>
                <a:ea typeface="+mj-ea"/>
                <a:cs typeface="+mj-cs"/>
              </a:rPr>
              <a:t>COMMON ISSUES</a:t>
            </a:r>
            <a:endParaRPr lang="en-US" sz="5400">
              <a:effectLst/>
              <a:latin typeface="+mj-lt"/>
              <a:ea typeface="+mj-ea"/>
              <a:cs typeface="+mj-cs"/>
            </a:endParaRPr>
          </a:p>
        </p:txBody>
      </p:sp>
      <p:pic>
        <p:nvPicPr>
          <p:cNvPr id="14" name="Picture 13" descr="A ream of paper forming a curve">
            <a:extLst>
              <a:ext uri="{FF2B5EF4-FFF2-40B4-BE49-F238E27FC236}">
                <a16:creationId xmlns:a16="http://schemas.microsoft.com/office/drawing/2014/main" id="{6DCA354A-F5F4-2400-DB5F-68F03A2F8FF3}"/>
              </a:ext>
            </a:extLst>
          </p:cNvPr>
          <p:cNvPicPr>
            <a:picLocks noChangeAspect="1"/>
          </p:cNvPicPr>
          <p:nvPr/>
        </p:nvPicPr>
        <p:blipFill>
          <a:blip r:embed="rId2"/>
          <a:srcRect l="27930" r="26738" b="-1"/>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FA90FCBA-2C42-8233-8865-E7F3429B646F}"/>
              </a:ext>
            </a:extLst>
          </p:cNvPr>
          <p:cNvSpPr txBox="1"/>
          <p:nvPr/>
        </p:nvSpPr>
        <p:spPr>
          <a:xfrm>
            <a:off x="5297762" y="2706624"/>
            <a:ext cx="6251110" cy="3483864"/>
          </a:xfrm>
          <a:prstGeom prst="rect">
            <a:avLst/>
          </a:prstGeom>
        </p:spPr>
        <p:txBody>
          <a:bodyPr vert="horz" lIns="91440" tIns="45720" rIns="91440" bIns="45720" rtlCol="0">
            <a:normAutofit fontScale="92500" lnSpcReduction="10000"/>
          </a:bodyPr>
          <a:lstStyle/>
          <a:p>
            <a:pPr indent="-228600" defTabSz="914400">
              <a:lnSpc>
                <a:spcPct val="90000"/>
              </a:lnSpc>
              <a:spcAft>
                <a:spcPts val="800"/>
              </a:spcAft>
              <a:buFont typeface="Arial" panose="020B0604020202020204" pitchFamily="34" charset="0"/>
              <a:buChar char="•"/>
            </a:pPr>
            <a:r>
              <a:rPr lang="en-US" u="sng" dirty="0">
                <a:effectLst/>
              </a:rPr>
              <a:t>Nonresponsive Bids / Proposals</a:t>
            </a:r>
            <a:endParaRPr lang="en-US" dirty="0">
              <a:effectLst/>
            </a:endParaRPr>
          </a:p>
          <a:p>
            <a:pPr indent="-228600" defTabSz="914400">
              <a:lnSpc>
                <a:spcPct val="90000"/>
              </a:lnSpc>
              <a:spcAft>
                <a:spcPts val="800"/>
              </a:spcAft>
              <a:buFont typeface="Arial" panose="020B0604020202020204" pitchFamily="34" charset="0"/>
              <a:buChar char="•"/>
            </a:pPr>
            <a:r>
              <a:rPr lang="en-US" dirty="0">
                <a:effectLst/>
              </a:rPr>
              <a:t>Procurement Guidelines,  SBDs &amp; SRFPs require that bids containing material deviation or reservations to the terms and conditions and specifications of the bidding document be not considered for evaluation and award</a:t>
            </a:r>
          </a:p>
          <a:p>
            <a:pPr indent="-228600" defTabSz="914400">
              <a:lnSpc>
                <a:spcPct val="90000"/>
              </a:lnSpc>
              <a:spcAft>
                <a:spcPts val="800"/>
              </a:spcAft>
              <a:buFont typeface="Arial" panose="020B0604020202020204" pitchFamily="34" charset="0"/>
              <a:buChar char="•"/>
            </a:pPr>
            <a:r>
              <a:rPr lang="en-US" u="sng" dirty="0">
                <a:effectLst/>
              </a:rPr>
              <a:t>Request for Clarifications</a:t>
            </a:r>
            <a:endParaRPr lang="en-US" dirty="0">
              <a:effectLst/>
            </a:endParaRPr>
          </a:p>
          <a:p>
            <a:pPr indent="-228600" defTabSz="914400">
              <a:lnSpc>
                <a:spcPct val="90000"/>
              </a:lnSpc>
              <a:spcAft>
                <a:spcPts val="800"/>
              </a:spcAft>
              <a:buFont typeface="Arial" panose="020B0604020202020204" pitchFamily="34" charset="0"/>
              <a:buChar char="•"/>
            </a:pPr>
            <a:r>
              <a:rPr lang="en-US" dirty="0">
                <a:effectLst/>
              </a:rPr>
              <a:t>Carefully study the documents to raise issues of ambiguity, contradiction or omission within the stipulated period and prior to submission of   bids/proposal. </a:t>
            </a:r>
          </a:p>
          <a:p>
            <a:pPr indent="-228600" defTabSz="914400">
              <a:lnSpc>
                <a:spcPct val="90000"/>
              </a:lnSpc>
              <a:spcAft>
                <a:spcPts val="800"/>
              </a:spcAft>
              <a:buFont typeface="Arial" panose="020B0604020202020204" pitchFamily="34" charset="0"/>
              <a:buChar char="•"/>
            </a:pPr>
            <a:r>
              <a:rPr lang="en-US" u="sng" dirty="0">
                <a:effectLst/>
              </a:rPr>
              <a:t>Unrealistic requirements </a:t>
            </a:r>
            <a:endParaRPr lang="en-US" dirty="0">
              <a:effectLst/>
            </a:endParaRPr>
          </a:p>
          <a:p>
            <a:pPr indent="-228600" defTabSz="914400">
              <a:lnSpc>
                <a:spcPct val="90000"/>
              </a:lnSpc>
              <a:spcAft>
                <a:spcPts val="800"/>
              </a:spcAft>
              <a:buFont typeface="Arial" panose="020B0604020202020204" pitchFamily="34" charset="0"/>
              <a:buChar char="•"/>
            </a:pPr>
            <a:r>
              <a:rPr lang="en-US" dirty="0">
                <a:effectLst/>
              </a:rPr>
              <a:t>Bidders should carefully review the BD's &amp; RFPs and if there are such requirements, ask for clarification within the period indicated in the ITB or ITC. </a:t>
            </a:r>
          </a:p>
          <a:p>
            <a:pPr marL="342900" lvl="0" indent="-228600" defTabSz="914400">
              <a:lnSpc>
                <a:spcPct val="90000"/>
              </a:lnSpc>
              <a:spcAft>
                <a:spcPts val="800"/>
              </a:spcAft>
              <a:buFont typeface="Arial" panose="020B0604020202020204" pitchFamily="34" charset="0"/>
              <a:buChar char="•"/>
            </a:pPr>
            <a:endParaRPr lang="en-US" dirty="0">
              <a:effectLst/>
            </a:endParaRPr>
          </a:p>
        </p:txBody>
      </p:sp>
    </p:spTree>
    <p:extLst>
      <p:ext uri="{BB962C8B-B14F-4D97-AF65-F5344CB8AC3E}">
        <p14:creationId xmlns:p14="http://schemas.microsoft.com/office/powerpoint/2010/main" val="345846182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93918"/>
            <a:ext cx="10515600" cy="670299"/>
          </a:xfrm>
        </p:spPr>
        <p:txBody>
          <a:bodyPr>
            <a:normAutofit fontScale="90000"/>
          </a:bodyPr>
          <a:lstStyle/>
          <a:p>
            <a:r>
              <a:rPr lang="en-US" sz="6700" dirty="0">
                <a:cs typeface="Arial" panose="020B0604020202020204" pitchFamily="34" charset="0"/>
              </a:rPr>
              <a:t>OUTLINE</a:t>
            </a:r>
            <a:endParaRPr lang="en-US" sz="4400" dirty="0"/>
          </a:p>
        </p:txBody>
      </p:sp>
      <p:grpSp>
        <p:nvGrpSpPr>
          <p:cNvPr id="3" name="Group 2"/>
          <p:cNvGrpSpPr/>
          <p:nvPr/>
        </p:nvGrpSpPr>
        <p:grpSpPr>
          <a:xfrm>
            <a:off x="608998" y="1061119"/>
            <a:ext cx="10746465" cy="5323422"/>
            <a:chOff x="470248" y="1071554"/>
            <a:chExt cx="9814784" cy="4884640"/>
          </a:xfrm>
        </p:grpSpPr>
        <p:grpSp>
          <p:nvGrpSpPr>
            <p:cNvPr id="6" name="Group 5"/>
            <p:cNvGrpSpPr/>
            <p:nvPr/>
          </p:nvGrpSpPr>
          <p:grpSpPr>
            <a:xfrm>
              <a:off x="470248" y="1071554"/>
              <a:ext cx="4461319" cy="4884640"/>
              <a:chOff x="175525" y="1489052"/>
              <a:chExt cx="3656248" cy="4124480"/>
            </a:xfrm>
          </p:grpSpPr>
          <p:grpSp>
            <p:nvGrpSpPr>
              <p:cNvPr id="12" name="Group 11"/>
              <p:cNvGrpSpPr/>
              <p:nvPr/>
            </p:nvGrpSpPr>
            <p:grpSpPr>
              <a:xfrm>
                <a:off x="175525" y="2042715"/>
                <a:ext cx="3008028" cy="3008028"/>
                <a:chOff x="175525" y="2042715"/>
                <a:chExt cx="3008028" cy="3008028"/>
              </a:xfrm>
            </p:grpSpPr>
            <p:sp>
              <p:nvSpPr>
                <p:cNvPr id="26" name="Block Arc 25"/>
                <p:cNvSpPr/>
                <p:nvPr/>
              </p:nvSpPr>
              <p:spPr>
                <a:xfrm rot="5400000">
                  <a:off x="175525" y="2042715"/>
                  <a:ext cx="3008028" cy="3008028"/>
                </a:xfrm>
                <a:prstGeom prst="blockArc">
                  <a:avLst>
                    <a:gd name="adj1" fmla="val 10780694"/>
                    <a:gd name="adj2" fmla="val 220552"/>
                    <a:gd name="adj3" fmla="val 544"/>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pSp>
              <p:nvGrpSpPr>
                <p:cNvPr id="27" name="Group 26"/>
                <p:cNvGrpSpPr/>
                <p:nvPr/>
              </p:nvGrpSpPr>
              <p:grpSpPr>
                <a:xfrm>
                  <a:off x="484329" y="2379631"/>
                  <a:ext cx="2285777" cy="2285778"/>
                  <a:chOff x="484329" y="2379631"/>
                  <a:chExt cx="2285777" cy="2285778"/>
                </a:xfrm>
              </p:grpSpPr>
              <p:sp>
                <p:nvSpPr>
                  <p:cNvPr id="28" name="Oval 27"/>
                  <p:cNvSpPr/>
                  <p:nvPr/>
                </p:nvSpPr>
                <p:spPr>
                  <a:xfrm>
                    <a:off x="484329" y="2379631"/>
                    <a:ext cx="2285777" cy="2285778"/>
                  </a:xfrm>
                  <a:prstGeom prst="ellipse">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30" name="Freeform 29"/>
                  <p:cNvSpPr/>
                  <p:nvPr/>
                </p:nvSpPr>
                <p:spPr>
                  <a:xfrm>
                    <a:off x="956930" y="3576757"/>
                    <a:ext cx="1340576" cy="536398"/>
                  </a:xfrm>
                  <a:custGeom>
                    <a:avLst/>
                    <a:gdLst>
                      <a:gd name="connsiteX0" fmla="*/ 478415 w 1964943"/>
                      <a:gd name="connsiteY0" fmla="*/ 1802 h 794095"/>
                      <a:gd name="connsiteX1" fmla="*/ 711200 w 1964943"/>
                      <a:gd name="connsiteY1" fmla="*/ 92338 h 794095"/>
                      <a:gd name="connsiteX2" fmla="*/ 957912 w 1964943"/>
                      <a:gd name="connsiteY2" fmla="*/ 262370 h 794095"/>
                      <a:gd name="connsiteX3" fmla="*/ 970155 w 1964943"/>
                      <a:gd name="connsiteY3" fmla="*/ 254783 h 794095"/>
                      <a:gd name="connsiteX4" fmla="*/ 982876 w 1964943"/>
                      <a:gd name="connsiteY4" fmla="*/ 257271 h 794095"/>
                      <a:gd name="connsiteX5" fmla="*/ 1249317 w 1964943"/>
                      <a:gd name="connsiteY5" fmla="*/ 257271 h 794095"/>
                      <a:gd name="connsiteX6" fmla="*/ 1371149 w 1964943"/>
                      <a:gd name="connsiteY6" fmla="*/ 361173 h 794095"/>
                      <a:gd name="connsiteX7" fmla="*/ 1371149 w 1964943"/>
                      <a:gd name="connsiteY7" fmla="*/ 366431 h 794095"/>
                      <a:gd name="connsiteX8" fmla="*/ 1254080 w 1964943"/>
                      <a:gd name="connsiteY8" fmla="*/ 460807 h 794095"/>
                      <a:gd name="connsiteX9" fmla="*/ 949715 w 1964943"/>
                      <a:gd name="connsiteY9" fmla="*/ 469960 h 794095"/>
                      <a:gd name="connsiteX10" fmla="*/ 810985 w 1964943"/>
                      <a:gd name="connsiteY10" fmla="*/ 459056 h 794095"/>
                      <a:gd name="connsiteX11" fmla="*/ 644270 w 1964943"/>
                      <a:gd name="connsiteY11" fmla="*/ 369611 h 794095"/>
                      <a:gd name="connsiteX12" fmla="*/ 632709 w 1964943"/>
                      <a:gd name="connsiteY12" fmla="*/ 362543 h 794095"/>
                      <a:gd name="connsiteX13" fmla="*/ 632690 w 1964943"/>
                      <a:gd name="connsiteY13" fmla="*/ 362411 h 794095"/>
                      <a:gd name="connsiteX14" fmla="*/ 632271 w 1964943"/>
                      <a:gd name="connsiteY14" fmla="*/ 362276 h 794095"/>
                      <a:gd name="connsiteX15" fmla="*/ 632709 w 1964943"/>
                      <a:gd name="connsiteY15" fmla="*/ 362543 h 794095"/>
                      <a:gd name="connsiteX16" fmla="*/ 638768 w 1964943"/>
                      <a:gd name="connsiteY16" fmla="*/ 406283 h 794095"/>
                      <a:gd name="connsiteX17" fmla="*/ 932854 w 1964943"/>
                      <a:gd name="connsiteY17" fmla="*/ 531605 h 794095"/>
                      <a:gd name="connsiteX18" fmla="*/ 1287408 w 1964943"/>
                      <a:gd name="connsiteY18" fmla="*/ 514937 h 794095"/>
                      <a:gd name="connsiteX19" fmla="*/ 1437553 w 1964943"/>
                      <a:gd name="connsiteY19" fmla="*/ 364792 h 794095"/>
                      <a:gd name="connsiteX20" fmla="*/ 1437553 w 1964943"/>
                      <a:gd name="connsiteY20" fmla="*/ 357194 h 794095"/>
                      <a:gd name="connsiteX21" fmla="*/ 1287408 w 1964943"/>
                      <a:gd name="connsiteY21" fmla="*/ 207049 h 794095"/>
                      <a:gd name="connsiteX22" fmla="*/ 1047181 w 1964943"/>
                      <a:gd name="connsiteY22" fmla="*/ 207049 h 794095"/>
                      <a:gd name="connsiteX23" fmla="*/ 1286933 w 1964943"/>
                      <a:gd name="connsiteY23" fmla="*/ 58471 h 794095"/>
                      <a:gd name="connsiteX24" fmla="*/ 1470891 w 1964943"/>
                      <a:gd name="connsiteY24" fmla="*/ 112157 h 794095"/>
                      <a:gd name="connsiteX25" fmla="*/ 1732828 w 1964943"/>
                      <a:gd name="connsiteY25" fmla="*/ 131208 h 794095"/>
                      <a:gd name="connsiteX26" fmla="*/ 1958398 w 1964943"/>
                      <a:gd name="connsiteY26" fmla="*/ 247191 h 794095"/>
                      <a:gd name="connsiteX27" fmla="*/ 1252561 w 1964943"/>
                      <a:gd name="connsiteY27" fmla="*/ 699845 h 794095"/>
                      <a:gd name="connsiteX28" fmla="*/ 761278 w 1964943"/>
                      <a:gd name="connsiteY28" fmla="*/ 709850 h 794095"/>
                      <a:gd name="connsiteX29" fmla="*/ 473148 w 1964943"/>
                      <a:gd name="connsiteY29" fmla="*/ 600312 h 794095"/>
                      <a:gd name="connsiteX30" fmla="*/ 213615 w 1964943"/>
                      <a:gd name="connsiteY30" fmla="*/ 649840 h 794095"/>
                      <a:gd name="connsiteX31" fmla="*/ 0 w 1964943"/>
                      <a:gd name="connsiteY31" fmla="*/ 174695 h 794095"/>
                      <a:gd name="connsiteX32" fmla="*/ 478415 w 1964943"/>
                      <a:gd name="connsiteY32" fmla="*/ 1802 h 794095"/>
                      <a:gd name="connsiteX0" fmla="*/ 478415 w 1964943"/>
                      <a:gd name="connsiteY0" fmla="*/ 1802 h 794095"/>
                      <a:gd name="connsiteX1" fmla="*/ 711200 w 1964943"/>
                      <a:gd name="connsiteY1" fmla="*/ 92338 h 794095"/>
                      <a:gd name="connsiteX2" fmla="*/ 957912 w 1964943"/>
                      <a:gd name="connsiteY2" fmla="*/ 262370 h 794095"/>
                      <a:gd name="connsiteX3" fmla="*/ 970155 w 1964943"/>
                      <a:gd name="connsiteY3" fmla="*/ 254783 h 794095"/>
                      <a:gd name="connsiteX4" fmla="*/ 1249317 w 1964943"/>
                      <a:gd name="connsiteY4" fmla="*/ 257271 h 794095"/>
                      <a:gd name="connsiteX5" fmla="*/ 1371149 w 1964943"/>
                      <a:gd name="connsiteY5" fmla="*/ 361173 h 794095"/>
                      <a:gd name="connsiteX6" fmla="*/ 1371149 w 1964943"/>
                      <a:gd name="connsiteY6" fmla="*/ 366431 h 794095"/>
                      <a:gd name="connsiteX7" fmla="*/ 1254080 w 1964943"/>
                      <a:gd name="connsiteY7" fmla="*/ 460807 h 794095"/>
                      <a:gd name="connsiteX8" fmla="*/ 949715 w 1964943"/>
                      <a:gd name="connsiteY8" fmla="*/ 469960 h 794095"/>
                      <a:gd name="connsiteX9" fmla="*/ 810985 w 1964943"/>
                      <a:gd name="connsiteY9" fmla="*/ 459056 h 794095"/>
                      <a:gd name="connsiteX10" fmla="*/ 644270 w 1964943"/>
                      <a:gd name="connsiteY10" fmla="*/ 369611 h 794095"/>
                      <a:gd name="connsiteX11" fmla="*/ 632709 w 1964943"/>
                      <a:gd name="connsiteY11" fmla="*/ 362543 h 794095"/>
                      <a:gd name="connsiteX12" fmla="*/ 632690 w 1964943"/>
                      <a:gd name="connsiteY12" fmla="*/ 362411 h 794095"/>
                      <a:gd name="connsiteX13" fmla="*/ 632271 w 1964943"/>
                      <a:gd name="connsiteY13" fmla="*/ 362276 h 794095"/>
                      <a:gd name="connsiteX14" fmla="*/ 632709 w 1964943"/>
                      <a:gd name="connsiteY14" fmla="*/ 362543 h 794095"/>
                      <a:gd name="connsiteX15" fmla="*/ 638768 w 1964943"/>
                      <a:gd name="connsiteY15" fmla="*/ 406283 h 794095"/>
                      <a:gd name="connsiteX16" fmla="*/ 932854 w 1964943"/>
                      <a:gd name="connsiteY16" fmla="*/ 531605 h 794095"/>
                      <a:gd name="connsiteX17" fmla="*/ 1287408 w 1964943"/>
                      <a:gd name="connsiteY17" fmla="*/ 514937 h 794095"/>
                      <a:gd name="connsiteX18" fmla="*/ 1437553 w 1964943"/>
                      <a:gd name="connsiteY18" fmla="*/ 364792 h 794095"/>
                      <a:gd name="connsiteX19" fmla="*/ 1437553 w 1964943"/>
                      <a:gd name="connsiteY19" fmla="*/ 357194 h 794095"/>
                      <a:gd name="connsiteX20" fmla="*/ 1287408 w 1964943"/>
                      <a:gd name="connsiteY20" fmla="*/ 207049 h 794095"/>
                      <a:gd name="connsiteX21" fmla="*/ 1047181 w 1964943"/>
                      <a:gd name="connsiteY21" fmla="*/ 207049 h 794095"/>
                      <a:gd name="connsiteX22" fmla="*/ 1286933 w 1964943"/>
                      <a:gd name="connsiteY22" fmla="*/ 58471 h 794095"/>
                      <a:gd name="connsiteX23" fmla="*/ 1470891 w 1964943"/>
                      <a:gd name="connsiteY23" fmla="*/ 112157 h 794095"/>
                      <a:gd name="connsiteX24" fmla="*/ 1732828 w 1964943"/>
                      <a:gd name="connsiteY24" fmla="*/ 131208 h 794095"/>
                      <a:gd name="connsiteX25" fmla="*/ 1958398 w 1964943"/>
                      <a:gd name="connsiteY25" fmla="*/ 247191 h 794095"/>
                      <a:gd name="connsiteX26" fmla="*/ 1252561 w 1964943"/>
                      <a:gd name="connsiteY26" fmla="*/ 699845 h 794095"/>
                      <a:gd name="connsiteX27" fmla="*/ 761278 w 1964943"/>
                      <a:gd name="connsiteY27" fmla="*/ 709850 h 794095"/>
                      <a:gd name="connsiteX28" fmla="*/ 473148 w 1964943"/>
                      <a:gd name="connsiteY28" fmla="*/ 600312 h 794095"/>
                      <a:gd name="connsiteX29" fmla="*/ 213615 w 1964943"/>
                      <a:gd name="connsiteY29" fmla="*/ 649840 h 794095"/>
                      <a:gd name="connsiteX30" fmla="*/ 0 w 1964943"/>
                      <a:gd name="connsiteY30" fmla="*/ 174695 h 794095"/>
                      <a:gd name="connsiteX31" fmla="*/ 478415 w 1964943"/>
                      <a:gd name="connsiteY31" fmla="*/ 1802 h 794095"/>
                      <a:gd name="connsiteX0" fmla="*/ 478415 w 1964943"/>
                      <a:gd name="connsiteY0" fmla="*/ 1802 h 794095"/>
                      <a:gd name="connsiteX1" fmla="*/ 711200 w 1964943"/>
                      <a:gd name="connsiteY1" fmla="*/ 92338 h 794095"/>
                      <a:gd name="connsiteX2" fmla="*/ 957912 w 1964943"/>
                      <a:gd name="connsiteY2" fmla="*/ 262370 h 794095"/>
                      <a:gd name="connsiteX3" fmla="*/ 1249317 w 1964943"/>
                      <a:gd name="connsiteY3" fmla="*/ 257271 h 794095"/>
                      <a:gd name="connsiteX4" fmla="*/ 1371149 w 1964943"/>
                      <a:gd name="connsiteY4" fmla="*/ 361173 h 794095"/>
                      <a:gd name="connsiteX5" fmla="*/ 1371149 w 1964943"/>
                      <a:gd name="connsiteY5" fmla="*/ 366431 h 794095"/>
                      <a:gd name="connsiteX6" fmla="*/ 1254080 w 1964943"/>
                      <a:gd name="connsiteY6" fmla="*/ 460807 h 794095"/>
                      <a:gd name="connsiteX7" fmla="*/ 949715 w 1964943"/>
                      <a:gd name="connsiteY7" fmla="*/ 469960 h 794095"/>
                      <a:gd name="connsiteX8" fmla="*/ 810985 w 1964943"/>
                      <a:gd name="connsiteY8" fmla="*/ 459056 h 794095"/>
                      <a:gd name="connsiteX9" fmla="*/ 644270 w 1964943"/>
                      <a:gd name="connsiteY9" fmla="*/ 369611 h 794095"/>
                      <a:gd name="connsiteX10" fmla="*/ 632709 w 1964943"/>
                      <a:gd name="connsiteY10" fmla="*/ 362543 h 794095"/>
                      <a:gd name="connsiteX11" fmla="*/ 632690 w 1964943"/>
                      <a:gd name="connsiteY11" fmla="*/ 362411 h 794095"/>
                      <a:gd name="connsiteX12" fmla="*/ 632271 w 1964943"/>
                      <a:gd name="connsiteY12" fmla="*/ 362276 h 794095"/>
                      <a:gd name="connsiteX13" fmla="*/ 632709 w 1964943"/>
                      <a:gd name="connsiteY13" fmla="*/ 362543 h 794095"/>
                      <a:gd name="connsiteX14" fmla="*/ 638768 w 1964943"/>
                      <a:gd name="connsiteY14" fmla="*/ 406283 h 794095"/>
                      <a:gd name="connsiteX15" fmla="*/ 932854 w 1964943"/>
                      <a:gd name="connsiteY15" fmla="*/ 531605 h 794095"/>
                      <a:gd name="connsiteX16" fmla="*/ 1287408 w 1964943"/>
                      <a:gd name="connsiteY16" fmla="*/ 514937 h 794095"/>
                      <a:gd name="connsiteX17" fmla="*/ 1437553 w 1964943"/>
                      <a:gd name="connsiteY17" fmla="*/ 364792 h 794095"/>
                      <a:gd name="connsiteX18" fmla="*/ 1437553 w 1964943"/>
                      <a:gd name="connsiteY18" fmla="*/ 357194 h 794095"/>
                      <a:gd name="connsiteX19" fmla="*/ 1287408 w 1964943"/>
                      <a:gd name="connsiteY19" fmla="*/ 207049 h 794095"/>
                      <a:gd name="connsiteX20" fmla="*/ 1047181 w 1964943"/>
                      <a:gd name="connsiteY20" fmla="*/ 207049 h 794095"/>
                      <a:gd name="connsiteX21" fmla="*/ 1286933 w 1964943"/>
                      <a:gd name="connsiteY21" fmla="*/ 58471 h 794095"/>
                      <a:gd name="connsiteX22" fmla="*/ 1470891 w 1964943"/>
                      <a:gd name="connsiteY22" fmla="*/ 112157 h 794095"/>
                      <a:gd name="connsiteX23" fmla="*/ 1732828 w 1964943"/>
                      <a:gd name="connsiteY23" fmla="*/ 131208 h 794095"/>
                      <a:gd name="connsiteX24" fmla="*/ 1958398 w 1964943"/>
                      <a:gd name="connsiteY24" fmla="*/ 247191 h 794095"/>
                      <a:gd name="connsiteX25" fmla="*/ 1252561 w 1964943"/>
                      <a:gd name="connsiteY25" fmla="*/ 699845 h 794095"/>
                      <a:gd name="connsiteX26" fmla="*/ 761278 w 1964943"/>
                      <a:gd name="connsiteY26" fmla="*/ 709850 h 794095"/>
                      <a:gd name="connsiteX27" fmla="*/ 473148 w 1964943"/>
                      <a:gd name="connsiteY27" fmla="*/ 600312 h 794095"/>
                      <a:gd name="connsiteX28" fmla="*/ 213615 w 1964943"/>
                      <a:gd name="connsiteY28" fmla="*/ 649840 h 794095"/>
                      <a:gd name="connsiteX29" fmla="*/ 0 w 1964943"/>
                      <a:gd name="connsiteY29" fmla="*/ 174695 h 794095"/>
                      <a:gd name="connsiteX30" fmla="*/ 478415 w 1964943"/>
                      <a:gd name="connsiteY30" fmla="*/ 1802 h 794095"/>
                      <a:gd name="connsiteX0" fmla="*/ 478415 w 1964943"/>
                      <a:gd name="connsiteY0" fmla="*/ 1802 h 794095"/>
                      <a:gd name="connsiteX1" fmla="*/ 711200 w 1964943"/>
                      <a:gd name="connsiteY1" fmla="*/ 92338 h 794095"/>
                      <a:gd name="connsiteX2" fmla="*/ 957912 w 1964943"/>
                      <a:gd name="connsiteY2" fmla="*/ 258727 h 794095"/>
                      <a:gd name="connsiteX3" fmla="*/ 1249317 w 1964943"/>
                      <a:gd name="connsiteY3" fmla="*/ 257271 h 794095"/>
                      <a:gd name="connsiteX4" fmla="*/ 1371149 w 1964943"/>
                      <a:gd name="connsiteY4" fmla="*/ 361173 h 794095"/>
                      <a:gd name="connsiteX5" fmla="*/ 1371149 w 1964943"/>
                      <a:gd name="connsiteY5" fmla="*/ 366431 h 794095"/>
                      <a:gd name="connsiteX6" fmla="*/ 1254080 w 1964943"/>
                      <a:gd name="connsiteY6" fmla="*/ 460807 h 794095"/>
                      <a:gd name="connsiteX7" fmla="*/ 949715 w 1964943"/>
                      <a:gd name="connsiteY7" fmla="*/ 469960 h 794095"/>
                      <a:gd name="connsiteX8" fmla="*/ 810985 w 1964943"/>
                      <a:gd name="connsiteY8" fmla="*/ 459056 h 794095"/>
                      <a:gd name="connsiteX9" fmla="*/ 644270 w 1964943"/>
                      <a:gd name="connsiteY9" fmla="*/ 369611 h 794095"/>
                      <a:gd name="connsiteX10" fmla="*/ 632709 w 1964943"/>
                      <a:gd name="connsiteY10" fmla="*/ 362543 h 794095"/>
                      <a:gd name="connsiteX11" fmla="*/ 632690 w 1964943"/>
                      <a:gd name="connsiteY11" fmla="*/ 362411 h 794095"/>
                      <a:gd name="connsiteX12" fmla="*/ 632271 w 1964943"/>
                      <a:gd name="connsiteY12" fmla="*/ 362276 h 794095"/>
                      <a:gd name="connsiteX13" fmla="*/ 632709 w 1964943"/>
                      <a:gd name="connsiteY13" fmla="*/ 362543 h 794095"/>
                      <a:gd name="connsiteX14" fmla="*/ 638768 w 1964943"/>
                      <a:gd name="connsiteY14" fmla="*/ 406283 h 794095"/>
                      <a:gd name="connsiteX15" fmla="*/ 932854 w 1964943"/>
                      <a:gd name="connsiteY15" fmla="*/ 531605 h 794095"/>
                      <a:gd name="connsiteX16" fmla="*/ 1287408 w 1964943"/>
                      <a:gd name="connsiteY16" fmla="*/ 514937 h 794095"/>
                      <a:gd name="connsiteX17" fmla="*/ 1437553 w 1964943"/>
                      <a:gd name="connsiteY17" fmla="*/ 364792 h 794095"/>
                      <a:gd name="connsiteX18" fmla="*/ 1437553 w 1964943"/>
                      <a:gd name="connsiteY18" fmla="*/ 357194 h 794095"/>
                      <a:gd name="connsiteX19" fmla="*/ 1287408 w 1964943"/>
                      <a:gd name="connsiteY19" fmla="*/ 207049 h 794095"/>
                      <a:gd name="connsiteX20" fmla="*/ 1047181 w 1964943"/>
                      <a:gd name="connsiteY20" fmla="*/ 207049 h 794095"/>
                      <a:gd name="connsiteX21" fmla="*/ 1286933 w 1964943"/>
                      <a:gd name="connsiteY21" fmla="*/ 58471 h 794095"/>
                      <a:gd name="connsiteX22" fmla="*/ 1470891 w 1964943"/>
                      <a:gd name="connsiteY22" fmla="*/ 112157 h 794095"/>
                      <a:gd name="connsiteX23" fmla="*/ 1732828 w 1964943"/>
                      <a:gd name="connsiteY23" fmla="*/ 131208 h 794095"/>
                      <a:gd name="connsiteX24" fmla="*/ 1958398 w 1964943"/>
                      <a:gd name="connsiteY24" fmla="*/ 247191 h 794095"/>
                      <a:gd name="connsiteX25" fmla="*/ 1252561 w 1964943"/>
                      <a:gd name="connsiteY25" fmla="*/ 699845 h 794095"/>
                      <a:gd name="connsiteX26" fmla="*/ 761278 w 1964943"/>
                      <a:gd name="connsiteY26" fmla="*/ 709850 h 794095"/>
                      <a:gd name="connsiteX27" fmla="*/ 473148 w 1964943"/>
                      <a:gd name="connsiteY27" fmla="*/ 600312 h 794095"/>
                      <a:gd name="connsiteX28" fmla="*/ 213615 w 1964943"/>
                      <a:gd name="connsiteY28" fmla="*/ 649840 h 794095"/>
                      <a:gd name="connsiteX29" fmla="*/ 0 w 1964943"/>
                      <a:gd name="connsiteY29" fmla="*/ 174695 h 794095"/>
                      <a:gd name="connsiteX30" fmla="*/ 478415 w 1964943"/>
                      <a:gd name="connsiteY30" fmla="*/ 1802 h 7940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964943" h="794095">
                        <a:moveTo>
                          <a:pt x="478415" y="1802"/>
                        </a:moveTo>
                        <a:cubicBezTo>
                          <a:pt x="550911" y="8569"/>
                          <a:pt x="628843" y="35060"/>
                          <a:pt x="711200" y="92338"/>
                        </a:cubicBezTo>
                        <a:lnTo>
                          <a:pt x="957912" y="258727"/>
                        </a:lnTo>
                        <a:lnTo>
                          <a:pt x="1249317" y="257271"/>
                        </a:lnTo>
                        <a:cubicBezTo>
                          <a:pt x="1316603" y="257271"/>
                          <a:pt x="1371149" y="303789"/>
                          <a:pt x="1371149" y="361173"/>
                        </a:cubicBezTo>
                        <a:lnTo>
                          <a:pt x="1371149" y="366431"/>
                        </a:lnTo>
                        <a:cubicBezTo>
                          <a:pt x="1371149" y="423814"/>
                          <a:pt x="1326371" y="458526"/>
                          <a:pt x="1254080" y="460807"/>
                        </a:cubicBezTo>
                        <a:cubicBezTo>
                          <a:pt x="1160029" y="463774"/>
                          <a:pt x="1038529" y="469960"/>
                          <a:pt x="949715" y="469960"/>
                        </a:cubicBezTo>
                        <a:cubicBezTo>
                          <a:pt x="916072" y="474080"/>
                          <a:pt x="864672" y="478476"/>
                          <a:pt x="810985" y="459056"/>
                        </a:cubicBezTo>
                        <a:cubicBezTo>
                          <a:pt x="769869" y="444124"/>
                          <a:pt x="678711" y="390426"/>
                          <a:pt x="644270" y="369611"/>
                        </a:cubicBezTo>
                        <a:lnTo>
                          <a:pt x="632709" y="362543"/>
                        </a:lnTo>
                        <a:cubicBezTo>
                          <a:pt x="632703" y="362499"/>
                          <a:pt x="632696" y="362455"/>
                          <a:pt x="632690" y="362411"/>
                        </a:cubicBezTo>
                        <a:cubicBezTo>
                          <a:pt x="630151" y="360900"/>
                          <a:pt x="630176" y="360965"/>
                          <a:pt x="632271" y="362276"/>
                        </a:cubicBezTo>
                        <a:lnTo>
                          <a:pt x="632709" y="362543"/>
                        </a:lnTo>
                        <a:lnTo>
                          <a:pt x="638768" y="406283"/>
                        </a:lnTo>
                        <a:cubicBezTo>
                          <a:pt x="675786" y="500974"/>
                          <a:pt x="860297" y="542024"/>
                          <a:pt x="932854" y="531605"/>
                        </a:cubicBezTo>
                        <a:cubicBezTo>
                          <a:pt x="1042307" y="531605"/>
                          <a:pt x="1177955" y="514937"/>
                          <a:pt x="1287408" y="514937"/>
                        </a:cubicBezTo>
                        <a:cubicBezTo>
                          <a:pt x="1370331" y="514937"/>
                          <a:pt x="1437553" y="447715"/>
                          <a:pt x="1437553" y="364792"/>
                        </a:cubicBezTo>
                        <a:lnTo>
                          <a:pt x="1437553" y="357194"/>
                        </a:lnTo>
                        <a:cubicBezTo>
                          <a:pt x="1437553" y="274271"/>
                          <a:pt x="1370331" y="207049"/>
                          <a:pt x="1287408" y="207049"/>
                        </a:cubicBezTo>
                        <a:lnTo>
                          <a:pt x="1047181" y="207049"/>
                        </a:lnTo>
                        <a:lnTo>
                          <a:pt x="1286933" y="58471"/>
                        </a:lnTo>
                        <a:cubicBezTo>
                          <a:pt x="1317296" y="40647"/>
                          <a:pt x="1438147" y="8537"/>
                          <a:pt x="1470891" y="112157"/>
                        </a:cubicBezTo>
                        <a:cubicBezTo>
                          <a:pt x="1520103" y="87551"/>
                          <a:pt x="1638372" y="-27542"/>
                          <a:pt x="1732828" y="131208"/>
                        </a:cubicBezTo>
                        <a:cubicBezTo>
                          <a:pt x="1769918" y="69856"/>
                          <a:pt x="2007033" y="44223"/>
                          <a:pt x="1958398" y="247191"/>
                        </a:cubicBezTo>
                        <a:cubicBezTo>
                          <a:pt x="1784237" y="387757"/>
                          <a:pt x="1400528" y="602142"/>
                          <a:pt x="1252561" y="699845"/>
                        </a:cubicBezTo>
                        <a:cubicBezTo>
                          <a:pt x="1085982" y="804736"/>
                          <a:pt x="1045961" y="840739"/>
                          <a:pt x="761278" y="709850"/>
                        </a:cubicBezTo>
                        <a:cubicBezTo>
                          <a:pt x="659951" y="674211"/>
                          <a:pt x="518785" y="611900"/>
                          <a:pt x="473148" y="600312"/>
                        </a:cubicBezTo>
                        <a:cubicBezTo>
                          <a:pt x="361234" y="546653"/>
                          <a:pt x="280964" y="612032"/>
                          <a:pt x="213615" y="649840"/>
                        </a:cubicBezTo>
                        <a:cubicBezTo>
                          <a:pt x="140823" y="450649"/>
                          <a:pt x="10880" y="242917"/>
                          <a:pt x="0" y="174695"/>
                        </a:cubicBezTo>
                        <a:cubicBezTo>
                          <a:pt x="92364" y="138712"/>
                          <a:pt x="260927" y="-18499"/>
                          <a:pt x="478415" y="1802"/>
                        </a:cubicBezTo>
                        <a:close/>
                      </a:path>
                    </a:pathLst>
                  </a:custGeom>
                  <a:solidFill>
                    <a:schemeClr val="accent4">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grpSp>
          </p:grpSp>
          <p:grpSp>
            <p:nvGrpSpPr>
              <p:cNvPr id="13" name="Group 12"/>
              <p:cNvGrpSpPr/>
              <p:nvPr/>
            </p:nvGrpSpPr>
            <p:grpSpPr>
              <a:xfrm>
                <a:off x="2181214" y="1489052"/>
                <a:ext cx="1650559" cy="4124480"/>
                <a:chOff x="2242846" y="1683799"/>
                <a:chExt cx="1756117" cy="4388253"/>
              </a:xfrm>
            </p:grpSpPr>
            <p:grpSp>
              <p:nvGrpSpPr>
                <p:cNvPr id="14" name="Group 13"/>
                <p:cNvGrpSpPr/>
                <p:nvPr/>
              </p:nvGrpSpPr>
              <p:grpSpPr>
                <a:xfrm>
                  <a:off x="2313444" y="1683799"/>
                  <a:ext cx="605011" cy="871978"/>
                  <a:chOff x="2044504" y="1791375"/>
                  <a:chExt cx="605011" cy="871978"/>
                </a:xfrm>
              </p:grpSpPr>
              <p:sp>
                <p:nvSpPr>
                  <p:cNvPr id="24" name="Freeform 23"/>
                  <p:cNvSpPr/>
                  <p:nvPr/>
                </p:nvSpPr>
                <p:spPr>
                  <a:xfrm rot="1518107">
                    <a:off x="2044504" y="1791375"/>
                    <a:ext cx="554888" cy="871978"/>
                  </a:xfrm>
                  <a:custGeom>
                    <a:avLst/>
                    <a:gdLst>
                      <a:gd name="connsiteX0" fmla="*/ 221457 w 725190"/>
                      <a:gd name="connsiteY0" fmla="*/ 28494 h 1139601"/>
                      <a:gd name="connsiteX1" fmla="*/ 362595 w 725190"/>
                      <a:gd name="connsiteY1" fmla="*/ 0 h 1139601"/>
                      <a:gd name="connsiteX2" fmla="*/ 725190 w 725190"/>
                      <a:gd name="connsiteY2" fmla="*/ 362594 h 1139601"/>
                      <a:gd name="connsiteX3" fmla="*/ 503733 w 725190"/>
                      <a:gd name="connsiteY3" fmla="*/ 696694 h 1139601"/>
                      <a:gd name="connsiteX4" fmla="*/ 442675 w 725190"/>
                      <a:gd name="connsiteY4" fmla="*/ 715648 h 1139601"/>
                      <a:gd name="connsiteX5" fmla="*/ 379474 w 725190"/>
                      <a:gd name="connsiteY5" fmla="*/ 820045 h 1139601"/>
                      <a:gd name="connsiteX6" fmla="*/ 379474 w 725190"/>
                      <a:gd name="connsiteY6" fmla="*/ 910720 h 1139601"/>
                      <a:gd name="connsiteX7" fmla="*/ 387746 w 725190"/>
                      <a:gd name="connsiteY7" fmla="*/ 932219 h 1139601"/>
                      <a:gd name="connsiteX8" fmla="*/ 391603 w 725190"/>
                      <a:gd name="connsiteY8" fmla="*/ 952924 h 1139601"/>
                      <a:gd name="connsiteX9" fmla="*/ 395728 w 725190"/>
                      <a:gd name="connsiteY9" fmla="*/ 953870 h 1139601"/>
                      <a:gd name="connsiteX10" fmla="*/ 447717 w 725190"/>
                      <a:gd name="connsiteY10" fmla="*/ 1042937 h 1139601"/>
                      <a:gd name="connsiteX11" fmla="*/ 362595 w 725190"/>
                      <a:gd name="connsiteY11" fmla="*/ 1139601 h 1139601"/>
                      <a:gd name="connsiteX12" fmla="*/ 277472 w 725190"/>
                      <a:gd name="connsiteY12" fmla="*/ 1042937 h 1139601"/>
                      <a:gd name="connsiteX13" fmla="*/ 329462 w 725190"/>
                      <a:gd name="connsiteY13" fmla="*/ 953870 h 1139601"/>
                      <a:gd name="connsiteX14" fmla="*/ 330590 w 725190"/>
                      <a:gd name="connsiteY14" fmla="*/ 953611 h 1139601"/>
                      <a:gd name="connsiteX15" fmla="*/ 332285 w 725190"/>
                      <a:gd name="connsiteY15" fmla="*/ 936361 h 1139601"/>
                      <a:gd name="connsiteX16" fmla="*/ 345715 w 725190"/>
                      <a:gd name="connsiteY16" fmla="*/ 904226 h 1139601"/>
                      <a:gd name="connsiteX17" fmla="*/ 345715 w 725190"/>
                      <a:gd name="connsiteY17" fmla="*/ 820041 h 1139601"/>
                      <a:gd name="connsiteX18" fmla="*/ 282516 w 725190"/>
                      <a:gd name="connsiteY18" fmla="*/ 715648 h 1139601"/>
                      <a:gd name="connsiteX19" fmla="*/ 221457 w 725190"/>
                      <a:gd name="connsiteY19" fmla="*/ 696694 h 1139601"/>
                      <a:gd name="connsiteX20" fmla="*/ 0 w 725190"/>
                      <a:gd name="connsiteY20" fmla="*/ 362594 h 1139601"/>
                      <a:gd name="connsiteX21" fmla="*/ 221457 w 725190"/>
                      <a:gd name="connsiteY21" fmla="*/ 28494 h 11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5190" h="1139601">
                        <a:moveTo>
                          <a:pt x="221457" y="28494"/>
                        </a:moveTo>
                        <a:cubicBezTo>
                          <a:pt x="264837" y="10146"/>
                          <a:pt x="312531" y="0"/>
                          <a:pt x="362595" y="0"/>
                        </a:cubicBezTo>
                        <a:cubicBezTo>
                          <a:pt x="562851" y="0"/>
                          <a:pt x="725190" y="162339"/>
                          <a:pt x="725190" y="362594"/>
                        </a:cubicBezTo>
                        <a:cubicBezTo>
                          <a:pt x="725190" y="512786"/>
                          <a:pt x="633874" y="641649"/>
                          <a:pt x="503733" y="696694"/>
                        </a:cubicBezTo>
                        <a:lnTo>
                          <a:pt x="442675" y="715648"/>
                        </a:lnTo>
                        <a:lnTo>
                          <a:pt x="379474" y="820045"/>
                        </a:lnTo>
                        <a:lnTo>
                          <a:pt x="379474" y="910720"/>
                        </a:lnTo>
                        <a:lnTo>
                          <a:pt x="387746" y="932219"/>
                        </a:lnTo>
                        <a:lnTo>
                          <a:pt x="391603" y="952924"/>
                        </a:lnTo>
                        <a:lnTo>
                          <a:pt x="395728" y="953870"/>
                        </a:lnTo>
                        <a:cubicBezTo>
                          <a:pt x="426280" y="968545"/>
                          <a:pt x="447717" y="1002898"/>
                          <a:pt x="447717" y="1042937"/>
                        </a:cubicBezTo>
                        <a:cubicBezTo>
                          <a:pt x="447717" y="1096323"/>
                          <a:pt x="409607" y="1139601"/>
                          <a:pt x="362595" y="1139601"/>
                        </a:cubicBezTo>
                        <a:cubicBezTo>
                          <a:pt x="315583" y="1139601"/>
                          <a:pt x="277472" y="1096323"/>
                          <a:pt x="277472" y="1042937"/>
                        </a:cubicBezTo>
                        <a:cubicBezTo>
                          <a:pt x="277472" y="1002899"/>
                          <a:pt x="298910" y="968545"/>
                          <a:pt x="329462" y="953870"/>
                        </a:cubicBezTo>
                        <a:lnTo>
                          <a:pt x="330590" y="953611"/>
                        </a:lnTo>
                        <a:lnTo>
                          <a:pt x="332285" y="936361"/>
                        </a:lnTo>
                        <a:lnTo>
                          <a:pt x="345715" y="904226"/>
                        </a:lnTo>
                        <a:lnTo>
                          <a:pt x="345715" y="820041"/>
                        </a:lnTo>
                        <a:lnTo>
                          <a:pt x="282516" y="715648"/>
                        </a:lnTo>
                        <a:lnTo>
                          <a:pt x="221457" y="696694"/>
                        </a:lnTo>
                        <a:cubicBezTo>
                          <a:pt x="91316" y="641649"/>
                          <a:pt x="0" y="512786"/>
                          <a:pt x="0" y="362594"/>
                        </a:cubicBezTo>
                        <a:cubicBezTo>
                          <a:pt x="0" y="212403"/>
                          <a:pt x="91316" y="83539"/>
                          <a:pt x="221457" y="28494"/>
                        </a:cubicBezTo>
                        <a:close/>
                      </a:path>
                    </a:pathLst>
                  </a:custGeom>
                  <a:solidFill>
                    <a:srgbClr val="328CA8"/>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5" name="TextBox 24"/>
                  <p:cNvSpPr txBox="1"/>
                  <p:nvPr/>
                </p:nvSpPr>
                <p:spPr>
                  <a:xfrm>
                    <a:off x="2139057" y="1859025"/>
                    <a:ext cx="510458" cy="4700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01</a:t>
                    </a:r>
                  </a:p>
                </p:txBody>
              </p:sp>
            </p:grpSp>
            <p:grpSp>
              <p:nvGrpSpPr>
                <p:cNvPr id="15" name="Group 14"/>
                <p:cNvGrpSpPr/>
                <p:nvPr/>
              </p:nvGrpSpPr>
              <p:grpSpPr>
                <a:xfrm>
                  <a:off x="3126985" y="2866095"/>
                  <a:ext cx="871978" cy="671186"/>
                  <a:chOff x="2858045" y="2973671"/>
                  <a:chExt cx="871978" cy="671186"/>
                </a:xfrm>
              </p:grpSpPr>
              <p:sp>
                <p:nvSpPr>
                  <p:cNvPr id="22" name="Freeform 21"/>
                  <p:cNvSpPr/>
                  <p:nvPr/>
                </p:nvSpPr>
                <p:spPr>
                  <a:xfrm rot="4005201">
                    <a:off x="3016590" y="2931424"/>
                    <a:ext cx="554888" cy="871978"/>
                  </a:xfrm>
                  <a:custGeom>
                    <a:avLst/>
                    <a:gdLst>
                      <a:gd name="connsiteX0" fmla="*/ 221457 w 725190"/>
                      <a:gd name="connsiteY0" fmla="*/ 28494 h 1139601"/>
                      <a:gd name="connsiteX1" fmla="*/ 362595 w 725190"/>
                      <a:gd name="connsiteY1" fmla="*/ 0 h 1139601"/>
                      <a:gd name="connsiteX2" fmla="*/ 725190 w 725190"/>
                      <a:gd name="connsiteY2" fmla="*/ 362594 h 1139601"/>
                      <a:gd name="connsiteX3" fmla="*/ 503733 w 725190"/>
                      <a:gd name="connsiteY3" fmla="*/ 696694 h 1139601"/>
                      <a:gd name="connsiteX4" fmla="*/ 442675 w 725190"/>
                      <a:gd name="connsiteY4" fmla="*/ 715648 h 1139601"/>
                      <a:gd name="connsiteX5" fmla="*/ 379474 w 725190"/>
                      <a:gd name="connsiteY5" fmla="*/ 820045 h 1139601"/>
                      <a:gd name="connsiteX6" fmla="*/ 379474 w 725190"/>
                      <a:gd name="connsiteY6" fmla="*/ 910720 h 1139601"/>
                      <a:gd name="connsiteX7" fmla="*/ 387746 w 725190"/>
                      <a:gd name="connsiteY7" fmla="*/ 932219 h 1139601"/>
                      <a:gd name="connsiteX8" fmla="*/ 391603 w 725190"/>
                      <a:gd name="connsiteY8" fmla="*/ 952924 h 1139601"/>
                      <a:gd name="connsiteX9" fmla="*/ 395728 w 725190"/>
                      <a:gd name="connsiteY9" fmla="*/ 953870 h 1139601"/>
                      <a:gd name="connsiteX10" fmla="*/ 447717 w 725190"/>
                      <a:gd name="connsiteY10" fmla="*/ 1042937 h 1139601"/>
                      <a:gd name="connsiteX11" fmla="*/ 362595 w 725190"/>
                      <a:gd name="connsiteY11" fmla="*/ 1139601 h 1139601"/>
                      <a:gd name="connsiteX12" fmla="*/ 277472 w 725190"/>
                      <a:gd name="connsiteY12" fmla="*/ 1042937 h 1139601"/>
                      <a:gd name="connsiteX13" fmla="*/ 329462 w 725190"/>
                      <a:gd name="connsiteY13" fmla="*/ 953870 h 1139601"/>
                      <a:gd name="connsiteX14" fmla="*/ 330590 w 725190"/>
                      <a:gd name="connsiteY14" fmla="*/ 953611 h 1139601"/>
                      <a:gd name="connsiteX15" fmla="*/ 332285 w 725190"/>
                      <a:gd name="connsiteY15" fmla="*/ 936361 h 1139601"/>
                      <a:gd name="connsiteX16" fmla="*/ 345715 w 725190"/>
                      <a:gd name="connsiteY16" fmla="*/ 904226 h 1139601"/>
                      <a:gd name="connsiteX17" fmla="*/ 345715 w 725190"/>
                      <a:gd name="connsiteY17" fmla="*/ 820041 h 1139601"/>
                      <a:gd name="connsiteX18" fmla="*/ 282516 w 725190"/>
                      <a:gd name="connsiteY18" fmla="*/ 715648 h 1139601"/>
                      <a:gd name="connsiteX19" fmla="*/ 221457 w 725190"/>
                      <a:gd name="connsiteY19" fmla="*/ 696694 h 1139601"/>
                      <a:gd name="connsiteX20" fmla="*/ 0 w 725190"/>
                      <a:gd name="connsiteY20" fmla="*/ 362594 h 1139601"/>
                      <a:gd name="connsiteX21" fmla="*/ 221457 w 725190"/>
                      <a:gd name="connsiteY21" fmla="*/ 28494 h 11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5190" h="1139601">
                        <a:moveTo>
                          <a:pt x="221457" y="28494"/>
                        </a:moveTo>
                        <a:cubicBezTo>
                          <a:pt x="264837" y="10146"/>
                          <a:pt x="312531" y="0"/>
                          <a:pt x="362595" y="0"/>
                        </a:cubicBezTo>
                        <a:cubicBezTo>
                          <a:pt x="562851" y="0"/>
                          <a:pt x="725190" y="162339"/>
                          <a:pt x="725190" y="362594"/>
                        </a:cubicBezTo>
                        <a:cubicBezTo>
                          <a:pt x="725190" y="512786"/>
                          <a:pt x="633874" y="641649"/>
                          <a:pt x="503733" y="696694"/>
                        </a:cubicBezTo>
                        <a:lnTo>
                          <a:pt x="442675" y="715648"/>
                        </a:lnTo>
                        <a:lnTo>
                          <a:pt x="379474" y="820045"/>
                        </a:lnTo>
                        <a:lnTo>
                          <a:pt x="379474" y="910720"/>
                        </a:lnTo>
                        <a:lnTo>
                          <a:pt x="387746" y="932219"/>
                        </a:lnTo>
                        <a:lnTo>
                          <a:pt x="391603" y="952924"/>
                        </a:lnTo>
                        <a:lnTo>
                          <a:pt x="395728" y="953870"/>
                        </a:lnTo>
                        <a:cubicBezTo>
                          <a:pt x="426280" y="968545"/>
                          <a:pt x="447717" y="1002898"/>
                          <a:pt x="447717" y="1042937"/>
                        </a:cubicBezTo>
                        <a:cubicBezTo>
                          <a:pt x="447717" y="1096323"/>
                          <a:pt x="409607" y="1139601"/>
                          <a:pt x="362595" y="1139601"/>
                        </a:cubicBezTo>
                        <a:cubicBezTo>
                          <a:pt x="315583" y="1139601"/>
                          <a:pt x="277472" y="1096323"/>
                          <a:pt x="277472" y="1042937"/>
                        </a:cubicBezTo>
                        <a:cubicBezTo>
                          <a:pt x="277472" y="1002899"/>
                          <a:pt x="298910" y="968545"/>
                          <a:pt x="329462" y="953870"/>
                        </a:cubicBezTo>
                        <a:lnTo>
                          <a:pt x="330590" y="953611"/>
                        </a:lnTo>
                        <a:lnTo>
                          <a:pt x="332285" y="936361"/>
                        </a:lnTo>
                        <a:lnTo>
                          <a:pt x="345715" y="904226"/>
                        </a:lnTo>
                        <a:lnTo>
                          <a:pt x="345715" y="820041"/>
                        </a:lnTo>
                        <a:lnTo>
                          <a:pt x="282516" y="715648"/>
                        </a:lnTo>
                        <a:lnTo>
                          <a:pt x="221457" y="696694"/>
                        </a:lnTo>
                        <a:cubicBezTo>
                          <a:pt x="91316" y="641649"/>
                          <a:pt x="0" y="512786"/>
                          <a:pt x="0" y="362594"/>
                        </a:cubicBezTo>
                        <a:cubicBezTo>
                          <a:pt x="0" y="212403"/>
                          <a:pt x="91316" y="83539"/>
                          <a:pt x="221457" y="28494"/>
                        </a:cubicBezTo>
                        <a:close/>
                      </a:path>
                    </a:pathLst>
                  </a:custGeom>
                  <a:solidFill>
                    <a:srgbClr val="ED562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3" name="TextBox 22"/>
                  <p:cNvSpPr txBox="1"/>
                  <p:nvPr/>
                </p:nvSpPr>
                <p:spPr>
                  <a:xfrm>
                    <a:off x="3046376" y="2973671"/>
                    <a:ext cx="510458" cy="4700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02</a:t>
                    </a:r>
                  </a:p>
                </p:txBody>
              </p:sp>
            </p:grpSp>
            <p:grpSp>
              <p:nvGrpSpPr>
                <p:cNvPr id="16" name="Group 15"/>
                <p:cNvGrpSpPr/>
                <p:nvPr/>
              </p:nvGrpSpPr>
              <p:grpSpPr>
                <a:xfrm>
                  <a:off x="3104572" y="4291408"/>
                  <a:ext cx="871978" cy="581449"/>
                  <a:chOff x="3118019" y="4264514"/>
                  <a:chExt cx="871978" cy="581449"/>
                </a:xfrm>
              </p:grpSpPr>
              <p:sp>
                <p:nvSpPr>
                  <p:cNvPr id="20" name="Freeform 19"/>
                  <p:cNvSpPr/>
                  <p:nvPr/>
                </p:nvSpPr>
                <p:spPr>
                  <a:xfrm rot="17594799" flipV="1">
                    <a:off x="3276564" y="4105969"/>
                    <a:ext cx="554888" cy="871978"/>
                  </a:xfrm>
                  <a:custGeom>
                    <a:avLst/>
                    <a:gdLst>
                      <a:gd name="connsiteX0" fmla="*/ 221457 w 725190"/>
                      <a:gd name="connsiteY0" fmla="*/ 28494 h 1139601"/>
                      <a:gd name="connsiteX1" fmla="*/ 362595 w 725190"/>
                      <a:gd name="connsiteY1" fmla="*/ 0 h 1139601"/>
                      <a:gd name="connsiteX2" fmla="*/ 725190 w 725190"/>
                      <a:gd name="connsiteY2" fmla="*/ 362594 h 1139601"/>
                      <a:gd name="connsiteX3" fmla="*/ 503733 w 725190"/>
                      <a:gd name="connsiteY3" fmla="*/ 696694 h 1139601"/>
                      <a:gd name="connsiteX4" fmla="*/ 442675 w 725190"/>
                      <a:gd name="connsiteY4" fmla="*/ 715648 h 1139601"/>
                      <a:gd name="connsiteX5" fmla="*/ 379474 w 725190"/>
                      <a:gd name="connsiteY5" fmla="*/ 820045 h 1139601"/>
                      <a:gd name="connsiteX6" fmla="*/ 379474 w 725190"/>
                      <a:gd name="connsiteY6" fmla="*/ 910720 h 1139601"/>
                      <a:gd name="connsiteX7" fmla="*/ 387746 w 725190"/>
                      <a:gd name="connsiteY7" fmla="*/ 932219 h 1139601"/>
                      <a:gd name="connsiteX8" fmla="*/ 391603 w 725190"/>
                      <a:gd name="connsiteY8" fmla="*/ 952924 h 1139601"/>
                      <a:gd name="connsiteX9" fmla="*/ 395728 w 725190"/>
                      <a:gd name="connsiteY9" fmla="*/ 953870 h 1139601"/>
                      <a:gd name="connsiteX10" fmla="*/ 447717 w 725190"/>
                      <a:gd name="connsiteY10" fmla="*/ 1042937 h 1139601"/>
                      <a:gd name="connsiteX11" fmla="*/ 362595 w 725190"/>
                      <a:gd name="connsiteY11" fmla="*/ 1139601 h 1139601"/>
                      <a:gd name="connsiteX12" fmla="*/ 277472 w 725190"/>
                      <a:gd name="connsiteY12" fmla="*/ 1042937 h 1139601"/>
                      <a:gd name="connsiteX13" fmla="*/ 329462 w 725190"/>
                      <a:gd name="connsiteY13" fmla="*/ 953870 h 1139601"/>
                      <a:gd name="connsiteX14" fmla="*/ 330590 w 725190"/>
                      <a:gd name="connsiteY14" fmla="*/ 953611 h 1139601"/>
                      <a:gd name="connsiteX15" fmla="*/ 332285 w 725190"/>
                      <a:gd name="connsiteY15" fmla="*/ 936361 h 1139601"/>
                      <a:gd name="connsiteX16" fmla="*/ 345715 w 725190"/>
                      <a:gd name="connsiteY16" fmla="*/ 904226 h 1139601"/>
                      <a:gd name="connsiteX17" fmla="*/ 345715 w 725190"/>
                      <a:gd name="connsiteY17" fmla="*/ 820041 h 1139601"/>
                      <a:gd name="connsiteX18" fmla="*/ 282516 w 725190"/>
                      <a:gd name="connsiteY18" fmla="*/ 715648 h 1139601"/>
                      <a:gd name="connsiteX19" fmla="*/ 221457 w 725190"/>
                      <a:gd name="connsiteY19" fmla="*/ 696694 h 1139601"/>
                      <a:gd name="connsiteX20" fmla="*/ 0 w 725190"/>
                      <a:gd name="connsiteY20" fmla="*/ 362594 h 1139601"/>
                      <a:gd name="connsiteX21" fmla="*/ 221457 w 725190"/>
                      <a:gd name="connsiteY21" fmla="*/ 28494 h 11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5190" h="1139601">
                        <a:moveTo>
                          <a:pt x="221457" y="28494"/>
                        </a:moveTo>
                        <a:cubicBezTo>
                          <a:pt x="264837" y="10146"/>
                          <a:pt x="312531" y="0"/>
                          <a:pt x="362595" y="0"/>
                        </a:cubicBezTo>
                        <a:cubicBezTo>
                          <a:pt x="562851" y="0"/>
                          <a:pt x="725190" y="162339"/>
                          <a:pt x="725190" y="362594"/>
                        </a:cubicBezTo>
                        <a:cubicBezTo>
                          <a:pt x="725190" y="512786"/>
                          <a:pt x="633874" y="641649"/>
                          <a:pt x="503733" y="696694"/>
                        </a:cubicBezTo>
                        <a:lnTo>
                          <a:pt x="442675" y="715648"/>
                        </a:lnTo>
                        <a:lnTo>
                          <a:pt x="379474" y="820045"/>
                        </a:lnTo>
                        <a:lnTo>
                          <a:pt x="379474" y="910720"/>
                        </a:lnTo>
                        <a:lnTo>
                          <a:pt x="387746" y="932219"/>
                        </a:lnTo>
                        <a:lnTo>
                          <a:pt x="391603" y="952924"/>
                        </a:lnTo>
                        <a:lnTo>
                          <a:pt x="395728" y="953870"/>
                        </a:lnTo>
                        <a:cubicBezTo>
                          <a:pt x="426280" y="968545"/>
                          <a:pt x="447717" y="1002898"/>
                          <a:pt x="447717" y="1042937"/>
                        </a:cubicBezTo>
                        <a:cubicBezTo>
                          <a:pt x="447717" y="1096323"/>
                          <a:pt x="409607" y="1139601"/>
                          <a:pt x="362595" y="1139601"/>
                        </a:cubicBezTo>
                        <a:cubicBezTo>
                          <a:pt x="315583" y="1139601"/>
                          <a:pt x="277472" y="1096323"/>
                          <a:pt x="277472" y="1042937"/>
                        </a:cubicBezTo>
                        <a:cubicBezTo>
                          <a:pt x="277472" y="1002899"/>
                          <a:pt x="298910" y="968545"/>
                          <a:pt x="329462" y="953870"/>
                        </a:cubicBezTo>
                        <a:lnTo>
                          <a:pt x="330590" y="953611"/>
                        </a:lnTo>
                        <a:lnTo>
                          <a:pt x="332285" y="936361"/>
                        </a:lnTo>
                        <a:lnTo>
                          <a:pt x="345715" y="904226"/>
                        </a:lnTo>
                        <a:lnTo>
                          <a:pt x="345715" y="820041"/>
                        </a:lnTo>
                        <a:lnTo>
                          <a:pt x="282516" y="715648"/>
                        </a:lnTo>
                        <a:lnTo>
                          <a:pt x="221457" y="696694"/>
                        </a:lnTo>
                        <a:cubicBezTo>
                          <a:pt x="91316" y="641649"/>
                          <a:pt x="0" y="512786"/>
                          <a:pt x="0" y="362594"/>
                        </a:cubicBezTo>
                        <a:cubicBezTo>
                          <a:pt x="0" y="212403"/>
                          <a:pt x="91316" y="83539"/>
                          <a:pt x="221457" y="28494"/>
                        </a:cubicBezTo>
                        <a:close/>
                      </a:path>
                    </a:pathLst>
                  </a:custGeom>
                  <a:solidFill>
                    <a:srgbClr val="00918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3436652" y="4375913"/>
                    <a:ext cx="510458" cy="47005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03</a:t>
                    </a:r>
                  </a:p>
                </p:txBody>
              </p:sp>
            </p:grpSp>
            <p:grpSp>
              <p:nvGrpSpPr>
                <p:cNvPr id="17" name="Group 16"/>
                <p:cNvGrpSpPr/>
                <p:nvPr/>
              </p:nvGrpSpPr>
              <p:grpSpPr>
                <a:xfrm>
                  <a:off x="2242846" y="5200074"/>
                  <a:ext cx="586451" cy="871978"/>
                  <a:chOff x="2242846" y="5226968"/>
                  <a:chExt cx="586451" cy="871978"/>
                </a:xfrm>
              </p:grpSpPr>
              <p:sp>
                <p:nvSpPr>
                  <p:cNvPr id="18" name="Freeform 17"/>
                  <p:cNvSpPr/>
                  <p:nvPr/>
                </p:nvSpPr>
                <p:spPr>
                  <a:xfrm rot="20081893" flipV="1">
                    <a:off x="2242846" y="5226968"/>
                    <a:ext cx="554888" cy="871978"/>
                  </a:xfrm>
                  <a:custGeom>
                    <a:avLst/>
                    <a:gdLst>
                      <a:gd name="connsiteX0" fmla="*/ 221457 w 725190"/>
                      <a:gd name="connsiteY0" fmla="*/ 28494 h 1139601"/>
                      <a:gd name="connsiteX1" fmla="*/ 362595 w 725190"/>
                      <a:gd name="connsiteY1" fmla="*/ 0 h 1139601"/>
                      <a:gd name="connsiteX2" fmla="*/ 725190 w 725190"/>
                      <a:gd name="connsiteY2" fmla="*/ 362594 h 1139601"/>
                      <a:gd name="connsiteX3" fmla="*/ 503733 w 725190"/>
                      <a:gd name="connsiteY3" fmla="*/ 696694 h 1139601"/>
                      <a:gd name="connsiteX4" fmla="*/ 442675 w 725190"/>
                      <a:gd name="connsiteY4" fmla="*/ 715648 h 1139601"/>
                      <a:gd name="connsiteX5" fmla="*/ 379474 w 725190"/>
                      <a:gd name="connsiteY5" fmla="*/ 820045 h 1139601"/>
                      <a:gd name="connsiteX6" fmla="*/ 379474 w 725190"/>
                      <a:gd name="connsiteY6" fmla="*/ 910720 h 1139601"/>
                      <a:gd name="connsiteX7" fmla="*/ 387746 w 725190"/>
                      <a:gd name="connsiteY7" fmla="*/ 932219 h 1139601"/>
                      <a:gd name="connsiteX8" fmla="*/ 391603 w 725190"/>
                      <a:gd name="connsiteY8" fmla="*/ 952924 h 1139601"/>
                      <a:gd name="connsiteX9" fmla="*/ 395728 w 725190"/>
                      <a:gd name="connsiteY9" fmla="*/ 953870 h 1139601"/>
                      <a:gd name="connsiteX10" fmla="*/ 447717 w 725190"/>
                      <a:gd name="connsiteY10" fmla="*/ 1042937 h 1139601"/>
                      <a:gd name="connsiteX11" fmla="*/ 362595 w 725190"/>
                      <a:gd name="connsiteY11" fmla="*/ 1139601 h 1139601"/>
                      <a:gd name="connsiteX12" fmla="*/ 277472 w 725190"/>
                      <a:gd name="connsiteY12" fmla="*/ 1042937 h 1139601"/>
                      <a:gd name="connsiteX13" fmla="*/ 329462 w 725190"/>
                      <a:gd name="connsiteY13" fmla="*/ 953870 h 1139601"/>
                      <a:gd name="connsiteX14" fmla="*/ 330590 w 725190"/>
                      <a:gd name="connsiteY14" fmla="*/ 953611 h 1139601"/>
                      <a:gd name="connsiteX15" fmla="*/ 332285 w 725190"/>
                      <a:gd name="connsiteY15" fmla="*/ 936361 h 1139601"/>
                      <a:gd name="connsiteX16" fmla="*/ 345715 w 725190"/>
                      <a:gd name="connsiteY16" fmla="*/ 904226 h 1139601"/>
                      <a:gd name="connsiteX17" fmla="*/ 345715 w 725190"/>
                      <a:gd name="connsiteY17" fmla="*/ 820041 h 1139601"/>
                      <a:gd name="connsiteX18" fmla="*/ 282516 w 725190"/>
                      <a:gd name="connsiteY18" fmla="*/ 715648 h 1139601"/>
                      <a:gd name="connsiteX19" fmla="*/ 221457 w 725190"/>
                      <a:gd name="connsiteY19" fmla="*/ 696694 h 1139601"/>
                      <a:gd name="connsiteX20" fmla="*/ 0 w 725190"/>
                      <a:gd name="connsiteY20" fmla="*/ 362594 h 1139601"/>
                      <a:gd name="connsiteX21" fmla="*/ 221457 w 725190"/>
                      <a:gd name="connsiteY21" fmla="*/ 28494 h 1139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725190" h="1139601">
                        <a:moveTo>
                          <a:pt x="221457" y="28494"/>
                        </a:moveTo>
                        <a:cubicBezTo>
                          <a:pt x="264837" y="10146"/>
                          <a:pt x="312531" y="0"/>
                          <a:pt x="362595" y="0"/>
                        </a:cubicBezTo>
                        <a:cubicBezTo>
                          <a:pt x="562851" y="0"/>
                          <a:pt x="725190" y="162339"/>
                          <a:pt x="725190" y="362594"/>
                        </a:cubicBezTo>
                        <a:cubicBezTo>
                          <a:pt x="725190" y="512786"/>
                          <a:pt x="633874" y="641649"/>
                          <a:pt x="503733" y="696694"/>
                        </a:cubicBezTo>
                        <a:lnTo>
                          <a:pt x="442675" y="715648"/>
                        </a:lnTo>
                        <a:lnTo>
                          <a:pt x="379474" y="820045"/>
                        </a:lnTo>
                        <a:lnTo>
                          <a:pt x="379474" y="910720"/>
                        </a:lnTo>
                        <a:lnTo>
                          <a:pt x="387746" y="932219"/>
                        </a:lnTo>
                        <a:lnTo>
                          <a:pt x="391603" y="952924"/>
                        </a:lnTo>
                        <a:lnTo>
                          <a:pt x="395728" y="953870"/>
                        </a:lnTo>
                        <a:cubicBezTo>
                          <a:pt x="426280" y="968545"/>
                          <a:pt x="447717" y="1002898"/>
                          <a:pt x="447717" y="1042937"/>
                        </a:cubicBezTo>
                        <a:cubicBezTo>
                          <a:pt x="447717" y="1096323"/>
                          <a:pt x="409607" y="1139601"/>
                          <a:pt x="362595" y="1139601"/>
                        </a:cubicBezTo>
                        <a:cubicBezTo>
                          <a:pt x="315583" y="1139601"/>
                          <a:pt x="277472" y="1096323"/>
                          <a:pt x="277472" y="1042937"/>
                        </a:cubicBezTo>
                        <a:cubicBezTo>
                          <a:pt x="277472" y="1002899"/>
                          <a:pt x="298910" y="968545"/>
                          <a:pt x="329462" y="953870"/>
                        </a:cubicBezTo>
                        <a:lnTo>
                          <a:pt x="330590" y="953611"/>
                        </a:lnTo>
                        <a:lnTo>
                          <a:pt x="332285" y="936361"/>
                        </a:lnTo>
                        <a:lnTo>
                          <a:pt x="345715" y="904226"/>
                        </a:lnTo>
                        <a:lnTo>
                          <a:pt x="345715" y="820041"/>
                        </a:lnTo>
                        <a:lnTo>
                          <a:pt x="282516" y="715648"/>
                        </a:lnTo>
                        <a:lnTo>
                          <a:pt x="221457" y="696694"/>
                        </a:lnTo>
                        <a:cubicBezTo>
                          <a:pt x="91316" y="641649"/>
                          <a:pt x="0" y="512786"/>
                          <a:pt x="0" y="362594"/>
                        </a:cubicBezTo>
                        <a:cubicBezTo>
                          <a:pt x="0" y="212403"/>
                          <a:pt x="91316" y="83539"/>
                          <a:pt x="221457" y="28494"/>
                        </a:cubicBezTo>
                        <a:close/>
                      </a:path>
                    </a:pathLst>
                  </a:custGeom>
                  <a:solidFill>
                    <a:srgbClr val="084760"/>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318838" y="5583032"/>
                    <a:ext cx="510459" cy="470049"/>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white">
                            <a:lumMod val="95000"/>
                          </a:prstClr>
                        </a:solidFill>
                        <a:effectLst/>
                        <a:uLnTx/>
                        <a:uFillTx/>
                        <a:latin typeface="Arial" panose="020B0604020202020204" pitchFamily="34" charset="0"/>
                        <a:ea typeface="+mn-ea"/>
                        <a:cs typeface="Arial" panose="020B0604020202020204" pitchFamily="34" charset="0"/>
                      </a:rPr>
                      <a:t>04</a:t>
                    </a:r>
                  </a:p>
                </p:txBody>
              </p:sp>
            </p:grpSp>
          </p:grpSp>
        </p:grpSp>
        <p:grpSp>
          <p:nvGrpSpPr>
            <p:cNvPr id="7" name="Group 6"/>
            <p:cNvGrpSpPr/>
            <p:nvPr/>
          </p:nvGrpSpPr>
          <p:grpSpPr>
            <a:xfrm>
              <a:off x="3624509" y="2232203"/>
              <a:ext cx="6660523" cy="3289077"/>
              <a:chOff x="2469769" y="2469079"/>
              <a:chExt cx="5458593" cy="2777222"/>
            </a:xfrm>
          </p:grpSpPr>
          <p:sp>
            <p:nvSpPr>
              <p:cNvPr id="8" name="Rectangle 7"/>
              <p:cNvSpPr/>
              <p:nvPr/>
            </p:nvSpPr>
            <p:spPr>
              <a:xfrm>
                <a:off x="3478340" y="2469079"/>
                <a:ext cx="4448777" cy="35768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Cambria" panose="02040503050406030204" pitchFamily="18" charset="0"/>
                    <a:cs typeface="Arial" panose="020B0604020202020204" pitchFamily="34" charset="0"/>
                  </a:rPr>
                  <a:t>PROCUREMENT CYCLE</a:t>
                </a:r>
                <a:endParaRPr kumimoji="0" lang="en-US" sz="2400" b="0" i="0" u="none" strike="noStrike" kern="1200" cap="none" spc="0" normalizeH="0" baseline="0" noProof="0" dirty="0">
                  <a:ln>
                    <a:noFill/>
                  </a:ln>
                  <a:solidFill>
                    <a:prstClr val="white">
                      <a:lumMod val="50000"/>
                    </a:prst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
            <p:nvSpPr>
              <p:cNvPr id="10" name="Rectangle 9"/>
              <p:cNvSpPr/>
              <p:nvPr/>
            </p:nvSpPr>
            <p:spPr>
              <a:xfrm>
                <a:off x="3479585" y="3474253"/>
                <a:ext cx="4448777" cy="1030690"/>
              </a:xfrm>
              <a:prstGeom prst="rect">
                <a:avLst/>
              </a:prstGeom>
            </p:spPr>
            <p:txBody>
              <a:bodyPr wrap="square">
                <a:spAutoFit/>
              </a:bodyPr>
              <a:lstStyle/>
              <a:p>
                <a:pPr lvl="0">
                  <a:lnSpc>
                    <a:spcPct val="115000"/>
                  </a:lnSpc>
                  <a:spcAft>
                    <a:spcPts val="800"/>
                  </a:spcAft>
                </a:pPr>
                <a:r>
                  <a:rPr lang="en-US" sz="2400" dirty="0">
                    <a:solidFill>
                      <a:prstClr val="black">
                        <a:lumMod val="65000"/>
                        <a:lumOff val="35000"/>
                      </a:prstClr>
                    </a:solidFill>
                    <a:latin typeface="Cambria" panose="02040503050406030204" pitchFamily="18" charset="0"/>
                    <a:ea typeface="Cambria" panose="02040503050406030204" pitchFamily="18" charset="0"/>
                    <a:cs typeface="Arial" panose="020B0604020202020204" pitchFamily="34" charset="0"/>
                  </a:rPr>
                  <a:t>BANK PROCUREMENT OF GOODS, WORKS, NON-CONSULTING AND CONSULTING SERVICES</a:t>
                </a:r>
                <a:endParaRPr lang="en-ZW" sz="2400" dirty="0">
                  <a:solidFill>
                    <a:prstClr val="black">
                      <a:lumMod val="65000"/>
                      <a:lumOff val="35000"/>
                    </a:prstClr>
                  </a:solidFill>
                  <a:latin typeface="Cambria" panose="02040503050406030204" pitchFamily="18" charset="0"/>
                  <a:ea typeface="Cambria" panose="02040503050406030204" pitchFamily="18" charset="0"/>
                  <a:cs typeface="Arial" panose="020B0604020202020204" pitchFamily="34" charset="0"/>
                </a:endParaRPr>
              </a:p>
            </p:txBody>
          </p:sp>
          <p:sp>
            <p:nvSpPr>
              <p:cNvPr id="11" name="Rectangle 10"/>
              <p:cNvSpPr/>
              <p:nvPr/>
            </p:nvSpPr>
            <p:spPr>
              <a:xfrm>
                <a:off x="2469769" y="4873709"/>
                <a:ext cx="5246202" cy="372592"/>
              </a:xfrm>
              <a:prstGeom prst="rect">
                <a:avLst/>
              </a:prstGeom>
            </p:spPr>
            <p:txBody>
              <a:bodyPr wrap="square">
                <a:spAutoFit/>
              </a:bodyPr>
              <a:lstStyle/>
              <a:p>
                <a:pPr lvl="0">
                  <a:lnSpc>
                    <a:spcPct val="115000"/>
                  </a:lnSpc>
                  <a:spcAft>
                    <a:spcPts val="800"/>
                  </a:spcAft>
                </a:pPr>
                <a:r>
                  <a:rPr lang="en-US" sz="2400" dirty="0">
                    <a:solidFill>
                      <a:prstClr val="black">
                        <a:lumMod val="65000"/>
                        <a:lumOff val="35000"/>
                      </a:prstClr>
                    </a:solidFill>
                    <a:latin typeface="Cambria" panose="02040503050406030204" pitchFamily="18" charset="0"/>
                    <a:ea typeface="Cambria" panose="02040503050406030204" pitchFamily="18" charset="0"/>
                    <a:cs typeface="Arial" panose="020B0604020202020204" pitchFamily="34" charset="0"/>
                  </a:rPr>
                  <a:t>WINNING BID / PROPOSAL &amp; COMMON ISSUES</a:t>
                </a:r>
                <a:endParaRPr lang="en-ZW" sz="2400" dirty="0">
                  <a:solidFill>
                    <a:prstClr val="black">
                      <a:lumMod val="65000"/>
                      <a:lumOff val="35000"/>
                    </a:prstClr>
                  </a:solidFill>
                  <a:latin typeface="Cambria" panose="02040503050406030204" pitchFamily="18" charset="0"/>
                  <a:ea typeface="Cambria" panose="02040503050406030204" pitchFamily="18" charset="0"/>
                  <a:cs typeface="Arial" panose="020B0604020202020204" pitchFamily="34" charset="0"/>
                </a:endParaRPr>
              </a:p>
            </p:txBody>
          </p:sp>
        </p:grpSp>
      </p:grpSp>
      <p:sp>
        <p:nvSpPr>
          <p:cNvPr id="36" name="Rectangle 35"/>
          <p:cNvSpPr/>
          <p:nvPr/>
        </p:nvSpPr>
        <p:spPr>
          <a:xfrm>
            <a:off x="-6812" y="6398542"/>
            <a:ext cx="665019" cy="47105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 name="Rectangle 3">
            <a:extLst>
              <a:ext uri="{FF2B5EF4-FFF2-40B4-BE49-F238E27FC236}">
                <a16:creationId xmlns:a16="http://schemas.microsoft.com/office/drawing/2014/main" id="{2209E589-9B55-8BF5-AE3B-29FBAACB2610}"/>
              </a:ext>
            </a:extLst>
          </p:cNvPr>
          <p:cNvSpPr/>
          <p:nvPr/>
        </p:nvSpPr>
        <p:spPr>
          <a:xfrm>
            <a:off x="4141477" y="980755"/>
            <a:ext cx="5428355" cy="46166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lumMod val="65000"/>
                    <a:lumOff val="35000"/>
                  </a:prstClr>
                </a:solidFill>
                <a:effectLst/>
                <a:uLnTx/>
                <a:uFillTx/>
                <a:latin typeface="Cambria" panose="02040503050406030204" pitchFamily="18" charset="0"/>
                <a:ea typeface="Cambria" panose="02040503050406030204" pitchFamily="18" charset="0"/>
                <a:cs typeface="Arial" panose="020B0604020202020204" pitchFamily="34" charset="0"/>
              </a:rPr>
              <a:t>ABOUT IDBZ</a:t>
            </a:r>
            <a:endParaRPr kumimoji="0" lang="en-US" sz="2400" b="0" i="0" u="none" strike="noStrike" kern="1200" cap="none" spc="0" normalizeH="0" baseline="0" noProof="0" dirty="0">
              <a:ln>
                <a:noFill/>
              </a:ln>
              <a:solidFill>
                <a:prstClr val="white">
                  <a:lumMod val="50000"/>
                </a:prstClr>
              </a:solidFill>
              <a:effectLst/>
              <a:uLnTx/>
              <a:uFillTx/>
              <a:latin typeface="Cambria" panose="02040503050406030204" pitchFamily="18" charset="0"/>
              <a:ea typeface="Cambria" panose="02040503050406030204" pitchFamily="18" charset="0"/>
              <a:cs typeface="Arial" panose="020B0604020202020204" pitchFamily="34" charset="0"/>
            </a:endParaRPr>
          </a:p>
        </p:txBody>
      </p:sp>
    </p:spTree>
    <p:extLst>
      <p:ext uri="{BB962C8B-B14F-4D97-AF65-F5344CB8AC3E}">
        <p14:creationId xmlns:p14="http://schemas.microsoft.com/office/powerpoint/2010/main" val="289388278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E2B703B-46F9-481A-A605-82E2A828C4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838200" y="459863"/>
            <a:ext cx="10515600" cy="1004594"/>
          </a:xfrm>
          <a:prstGeom prst="rect">
            <a:avLst/>
          </a:prstGeom>
        </p:spPr>
        <p:txBody>
          <a:bodyPr vert="horz" lIns="91440" tIns="45720" rIns="91440" bIns="45720" rtlCol="0" anchor="ctr">
            <a:normAutofit/>
          </a:bodyPr>
          <a:lstStyle/>
          <a:p>
            <a:pPr algn="ctr" defTabSz="914400">
              <a:lnSpc>
                <a:spcPct val="90000"/>
              </a:lnSpc>
              <a:spcBef>
                <a:spcPct val="0"/>
              </a:spcBef>
              <a:spcAft>
                <a:spcPts val="800"/>
              </a:spcAft>
            </a:pPr>
            <a:r>
              <a:rPr lang="en-US" sz="4400" b="1" kern="1200">
                <a:solidFill>
                  <a:srgbClr val="FFFFFF"/>
                </a:solidFill>
                <a:effectLst/>
                <a:latin typeface="+mj-lt"/>
                <a:ea typeface="+mj-ea"/>
                <a:cs typeface="+mj-cs"/>
              </a:rPr>
              <a:t>COMMON ISSUES (CONTD..)</a:t>
            </a:r>
            <a:endParaRPr lang="en-US" sz="4400" kern="1200">
              <a:solidFill>
                <a:srgbClr val="FFFFFF"/>
              </a:solidFill>
              <a:effectLst/>
              <a:latin typeface="+mj-lt"/>
              <a:ea typeface="+mj-ea"/>
              <a:cs typeface="+mj-cs"/>
            </a:endParaRPr>
          </a:p>
        </p:txBody>
      </p:sp>
      <p:sp>
        <p:nvSpPr>
          <p:cNvPr id="13" name="Rectangle: Rounded Corners 12">
            <a:extLst>
              <a:ext uri="{FF2B5EF4-FFF2-40B4-BE49-F238E27FC236}">
                <a16:creationId xmlns:a16="http://schemas.microsoft.com/office/drawing/2014/main" id="{F13BE4D7-0C3D-4906-B230-A1C5B4665C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79496" y="1587970"/>
            <a:ext cx="11033008" cy="4768380"/>
          </a:xfrm>
          <a:prstGeom prst="roundRect">
            <a:avLst>
              <a:gd name="adj" fmla="val 3174"/>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7" name="TextBox 4">
            <a:extLst>
              <a:ext uri="{FF2B5EF4-FFF2-40B4-BE49-F238E27FC236}">
                <a16:creationId xmlns:a16="http://schemas.microsoft.com/office/drawing/2014/main" id="{85E50320-8F64-5EF6-9D06-1B0EDE631A68}"/>
              </a:ext>
            </a:extLst>
          </p:cNvPr>
          <p:cNvGraphicFramePr/>
          <p:nvPr>
            <p:extLst>
              <p:ext uri="{D42A27DB-BD31-4B8C-83A1-F6EECF244321}">
                <p14:modId xmlns:p14="http://schemas.microsoft.com/office/powerpoint/2010/main" val="643981885"/>
              </p:ext>
            </p:extLst>
          </p:nvPr>
        </p:nvGraphicFramePr>
        <p:xfrm>
          <a:off x="838200" y="1800911"/>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7029529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2" name="Rectangle 21">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466722" y="586855"/>
            <a:ext cx="3201366" cy="3387497"/>
          </a:xfrm>
          <a:prstGeom prst="rect">
            <a:avLst/>
          </a:prstGeom>
        </p:spPr>
        <p:txBody>
          <a:bodyPr vert="horz" lIns="91440" tIns="45720" rIns="91440" bIns="45720" rtlCol="0" anchor="b">
            <a:normAutofit/>
          </a:bodyPr>
          <a:lstStyle/>
          <a:p>
            <a:pPr algn="r" defTabSz="914400">
              <a:lnSpc>
                <a:spcPct val="90000"/>
              </a:lnSpc>
              <a:spcBef>
                <a:spcPct val="0"/>
              </a:spcBef>
              <a:spcAft>
                <a:spcPts val="800"/>
              </a:spcAft>
            </a:pPr>
            <a:r>
              <a:rPr lang="en-US" sz="4000" b="1" kern="1200">
                <a:solidFill>
                  <a:srgbClr val="FFFFFF"/>
                </a:solidFill>
                <a:effectLst/>
                <a:latin typeface="+mj-lt"/>
                <a:ea typeface="+mj-ea"/>
                <a:cs typeface="+mj-cs"/>
              </a:rPr>
              <a:t>COMMON ISSUES (CONTD..)</a:t>
            </a:r>
            <a:endParaRPr lang="en-US" sz="4000" kern="1200">
              <a:solidFill>
                <a:srgbClr val="FFFFFF"/>
              </a:solidFill>
              <a:effectLst/>
              <a:latin typeface="+mj-lt"/>
              <a:ea typeface="+mj-ea"/>
              <a:cs typeface="+mj-cs"/>
            </a:endParaRPr>
          </a:p>
        </p:txBody>
      </p:sp>
      <p:sp>
        <p:nvSpPr>
          <p:cNvPr id="5" name="TextBox 4">
            <a:extLst>
              <a:ext uri="{FF2B5EF4-FFF2-40B4-BE49-F238E27FC236}">
                <a16:creationId xmlns:a16="http://schemas.microsoft.com/office/drawing/2014/main" id="{FA90FCBA-2C42-8233-8865-E7F3429B646F}"/>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indent="-228600" defTabSz="914400">
              <a:lnSpc>
                <a:spcPct val="90000"/>
              </a:lnSpc>
              <a:spcAft>
                <a:spcPts val="800"/>
              </a:spcAft>
              <a:buFont typeface="Arial" panose="020B0604020202020204" pitchFamily="34" charset="0"/>
              <a:buChar char="•"/>
            </a:pPr>
            <a:r>
              <a:rPr lang="en-US" sz="2000" u="sng">
                <a:effectLst/>
              </a:rPr>
              <a:t>Confidentiality:</a:t>
            </a:r>
            <a:endParaRPr lang="en-US" sz="2000">
              <a:effectLst/>
            </a:endParaRPr>
          </a:p>
          <a:p>
            <a:pPr indent="-228600" defTabSz="914400">
              <a:lnSpc>
                <a:spcPct val="90000"/>
              </a:lnSpc>
              <a:spcAft>
                <a:spcPts val="800"/>
              </a:spcAft>
              <a:buFont typeface="Arial" panose="020B0604020202020204" pitchFamily="34" charset="0"/>
              <a:buChar char="•"/>
            </a:pPr>
            <a:r>
              <a:rPr lang="en-US" sz="2000">
                <a:effectLst/>
              </a:rPr>
              <a:t>The process of bid evaluation is confidential until publication of award</a:t>
            </a:r>
          </a:p>
          <a:p>
            <a:pPr indent="-228600" defTabSz="914400">
              <a:lnSpc>
                <a:spcPct val="90000"/>
              </a:lnSpc>
              <a:spcAft>
                <a:spcPts val="800"/>
              </a:spcAft>
              <a:buFont typeface="Arial" panose="020B0604020202020204" pitchFamily="34" charset="0"/>
              <a:buChar char="•"/>
            </a:pPr>
            <a:r>
              <a:rPr lang="en-US" sz="2000" u="sng">
                <a:effectLst/>
              </a:rPr>
              <a:t>Complaints Review: </a:t>
            </a:r>
            <a:endParaRPr lang="en-US" sz="2000">
              <a:effectLst/>
            </a:endParaRPr>
          </a:p>
          <a:p>
            <a:pPr indent="-228600" defTabSz="914400">
              <a:lnSpc>
                <a:spcPct val="90000"/>
              </a:lnSpc>
              <a:spcAft>
                <a:spcPts val="800"/>
              </a:spcAft>
              <a:buFont typeface="Arial" panose="020B0604020202020204" pitchFamily="34" charset="0"/>
              <a:buChar char="•"/>
            </a:pPr>
            <a:r>
              <a:rPr lang="en-US" sz="2000">
                <a:effectLst/>
              </a:rPr>
              <a:t>Bidders to contact the Procuring Entity if they wish to ascertain the grounds on which their bids were not selected for award.</a:t>
            </a:r>
          </a:p>
          <a:p>
            <a:pPr indent="-228600" defTabSz="914400">
              <a:lnSpc>
                <a:spcPct val="90000"/>
              </a:lnSpc>
              <a:spcAft>
                <a:spcPts val="800"/>
              </a:spcAft>
              <a:buFont typeface="Arial" panose="020B0604020202020204" pitchFamily="34" charset="0"/>
              <a:buChar char="•"/>
            </a:pPr>
            <a:r>
              <a:rPr lang="en-US" sz="2000" u="sng">
                <a:effectLst/>
              </a:rPr>
              <a:t>Joint Ventures between foreign firms and local firms: </a:t>
            </a:r>
            <a:endParaRPr lang="en-US" sz="2000">
              <a:effectLst/>
            </a:endParaRPr>
          </a:p>
          <a:p>
            <a:pPr indent="-228600" defTabSz="914400">
              <a:lnSpc>
                <a:spcPct val="90000"/>
              </a:lnSpc>
              <a:spcAft>
                <a:spcPts val="800"/>
              </a:spcAft>
              <a:buFont typeface="Arial" panose="020B0604020202020204" pitchFamily="34" charset="0"/>
              <a:buChar char="•"/>
            </a:pPr>
            <a:r>
              <a:rPr lang="en-US" sz="2000">
                <a:effectLst/>
              </a:rPr>
              <a:t>Local firms may establish Joint Ventures with foreign firms just for the purposes of short-listing or passing the qualification or post-qualification requirements. However, after signing the contracts, foreign firms delegate most of the tasks (civil works or consultancy) to local contractors or consultants although they are members in charge. This results in delays and sometimes poor quality of the deliverables.</a:t>
            </a:r>
          </a:p>
          <a:p>
            <a:pPr indent="-228600" defTabSz="914400">
              <a:lnSpc>
                <a:spcPct val="90000"/>
              </a:lnSpc>
              <a:spcAft>
                <a:spcPts val="800"/>
              </a:spcAft>
              <a:buFont typeface="Arial" panose="020B0604020202020204" pitchFamily="34" charset="0"/>
              <a:buChar char="•"/>
            </a:pPr>
            <a:r>
              <a:rPr lang="en-US" sz="2000">
                <a:effectLst/>
              </a:rPr>
              <a:t> </a:t>
            </a:r>
          </a:p>
          <a:p>
            <a:pPr marL="342900" lvl="0" indent="-228600" defTabSz="914400">
              <a:lnSpc>
                <a:spcPct val="90000"/>
              </a:lnSpc>
              <a:spcAft>
                <a:spcPts val="800"/>
              </a:spcAft>
              <a:buFont typeface="Arial" panose="020B0604020202020204" pitchFamily="34" charset="0"/>
              <a:buChar char="•"/>
            </a:pPr>
            <a:endParaRPr lang="en-US" sz="2000">
              <a:effectLst/>
            </a:endParaRPr>
          </a:p>
        </p:txBody>
      </p:sp>
    </p:spTree>
    <p:extLst>
      <p:ext uri="{BB962C8B-B14F-4D97-AF65-F5344CB8AC3E}">
        <p14:creationId xmlns:p14="http://schemas.microsoft.com/office/powerpoint/2010/main" val="83704988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Picture 2" descr="A close up of leaves&#10;&#10;Description automatically generated">
            <a:extLst>
              <a:ext uri="{FF2B5EF4-FFF2-40B4-BE49-F238E27FC236}">
                <a16:creationId xmlns:a16="http://schemas.microsoft.com/office/drawing/2014/main" id="{226C12DD-C667-8AFE-ACC4-A638B8168FCA}"/>
              </a:ext>
            </a:extLst>
          </p:cNvPr>
          <p:cNvPicPr>
            <a:picLocks noChangeAspect="1"/>
          </p:cNvPicPr>
          <p:nvPr/>
        </p:nvPicPr>
        <p:blipFill rotWithShape="1">
          <a:blip r:embed="rId2"/>
          <a:srcRect l="1808"/>
          <a:stretch/>
        </p:blipFill>
        <p:spPr>
          <a:xfrm>
            <a:off x="457200" y="457200"/>
            <a:ext cx="11277600" cy="5943600"/>
          </a:xfrm>
          <a:prstGeom prst="rect">
            <a:avLst/>
          </a:prstGeom>
        </p:spPr>
      </p:pic>
    </p:spTree>
    <p:extLst>
      <p:ext uri="{BB962C8B-B14F-4D97-AF65-F5344CB8AC3E}">
        <p14:creationId xmlns:p14="http://schemas.microsoft.com/office/powerpoint/2010/main" val="3390494336"/>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39EFA3C3-C6F4-4B0F-2B39-93260A1C0E5A}"/>
              </a:ext>
            </a:extLst>
          </p:cNvPr>
          <p:cNvPicPr>
            <a:picLocks noChangeAspect="1"/>
          </p:cNvPicPr>
          <p:nvPr/>
        </p:nvPicPr>
        <p:blipFill>
          <a:blip r:embed="rId2">
            <a:duotone>
              <a:schemeClr val="bg2">
                <a:shade val="45000"/>
                <a:satMod val="135000"/>
              </a:schemeClr>
              <a:prstClr val="white"/>
            </a:duotone>
          </a:blip>
          <a:srcRect t="15730"/>
          <a:stretch/>
        </p:blipFill>
        <p:spPr>
          <a:xfrm>
            <a:off x="20" y="10"/>
            <a:ext cx="12191980" cy="6857990"/>
          </a:xfrm>
          <a:prstGeom prst="rect">
            <a:avLst/>
          </a:prstGeom>
        </p:spPr>
      </p:pic>
      <p:sp>
        <p:nvSpPr>
          <p:cNvPr id="29" name="Rectangle 28">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F1C8C714-F166-90FF-BA3A-6122F9B3A8FE}"/>
              </a:ext>
            </a:extLst>
          </p:cNvPr>
          <p:cNvSpPr txBox="1"/>
          <p:nvPr/>
        </p:nvSpPr>
        <p:spPr>
          <a:xfrm>
            <a:off x="838200" y="365125"/>
            <a:ext cx="10515600" cy="1325563"/>
          </a:xfrm>
          <a:prstGeom prst="rect">
            <a:avLst/>
          </a:prstGeom>
        </p:spPr>
        <p:txBody>
          <a:bodyPr vert="horz" lIns="91440" tIns="45720" rIns="91440" bIns="45720" rtlCol="0" anchor="ctr">
            <a:normAutofit/>
          </a:bodyPr>
          <a:lstStyle/>
          <a:p>
            <a:pPr defTabSz="914400">
              <a:lnSpc>
                <a:spcPct val="90000"/>
              </a:lnSpc>
              <a:spcBef>
                <a:spcPct val="0"/>
              </a:spcBef>
              <a:spcAft>
                <a:spcPts val="800"/>
              </a:spcAft>
            </a:pPr>
            <a:r>
              <a:rPr lang="en-US" sz="4400" b="1">
                <a:effectLst/>
                <a:latin typeface="+mj-lt"/>
                <a:ea typeface="+mj-ea"/>
                <a:cs typeface="+mj-cs"/>
              </a:rPr>
              <a:t>ABOUT IDBZ</a:t>
            </a:r>
            <a:endParaRPr lang="en-US" sz="4400">
              <a:effectLst/>
              <a:latin typeface="+mj-lt"/>
              <a:ea typeface="+mj-ea"/>
              <a:cs typeface="+mj-cs"/>
            </a:endParaRPr>
          </a:p>
        </p:txBody>
      </p:sp>
      <p:sp>
        <p:nvSpPr>
          <p:cNvPr id="5" name="TextBox 4">
            <a:extLst>
              <a:ext uri="{FF2B5EF4-FFF2-40B4-BE49-F238E27FC236}">
                <a16:creationId xmlns:a16="http://schemas.microsoft.com/office/drawing/2014/main" id="{FA90FCBA-2C42-8233-8865-E7F3429B646F}"/>
              </a:ext>
            </a:extLst>
          </p:cNvPr>
          <p:cNvSpPr txBox="1"/>
          <p:nvPr/>
        </p:nvSpPr>
        <p:spPr>
          <a:xfrm>
            <a:off x="4810259" y="649480"/>
            <a:ext cx="6555347" cy="5546047"/>
          </a:xfrm>
          <a:prstGeom prst="rect">
            <a:avLst/>
          </a:prstGeom>
        </p:spPr>
        <p:txBody>
          <a:bodyPr vert="horz" lIns="91440" tIns="45720" rIns="91440" bIns="45720" rtlCol="0" anchor="ctr">
            <a:normAutofit/>
          </a:bodyPr>
          <a:lstStyle/>
          <a:p>
            <a:pPr marL="114300" lvl="0" defTabSz="914400">
              <a:lnSpc>
                <a:spcPct val="90000"/>
              </a:lnSpc>
              <a:spcAft>
                <a:spcPts val="800"/>
              </a:spcAft>
            </a:pPr>
            <a:endParaRPr lang="en-US" sz="2000" dirty="0">
              <a:effectLst/>
            </a:endParaRPr>
          </a:p>
        </p:txBody>
      </p:sp>
      <p:graphicFrame>
        <p:nvGraphicFramePr>
          <p:cNvPr id="24" name="TextBox 3">
            <a:extLst>
              <a:ext uri="{FF2B5EF4-FFF2-40B4-BE49-F238E27FC236}">
                <a16:creationId xmlns:a16="http://schemas.microsoft.com/office/drawing/2014/main" id="{F94C5E89-0CC1-C8D8-92F1-8A63A013CEEA}"/>
              </a:ext>
            </a:extLst>
          </p:cNvPr>
          <p:cNvGraphicFramePr/>
          <p:nvPr>
            <p:extLst>
              <p:ext uri="{D42A27DB-BD31-4B8C-83A1-F6EECF244321}">
                <p14:modId xmlns:p14="http://schemas.microsoft.com/office/powerpoint/2010/main" val="3366822980"/>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751619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BC1BADC-299F-B146-9D68-74A9DDE89F08}"/>
              </a:ext>
            </a:extLst>
          </p:cNvPr>
          <p:cNvSpPr txBox="1"/>
          <p:nvPr/>
        </p:nvSpPr>
        <p:spPr>
          <a:xfrm>
            <a:off x="3299272" y="176417"/>
            <a:ext cx="5593454" cy="769441"/>
          </a:xfrm>
          <a:prstGeom prst="rect">
            <a:avLst/>
          </a:prstGeom>
          <a:noFill/>
        </p:spPr>
        <p:txBody>
          <a:bodyPr wrap="none" rtlCol="0">
            <a:spAutoFit/>
          </a:bodyPr>
          <a:lstStyle/>
          <a:p>
            <a:pPr algn="ctr" defTabSz="914217"/>
            <a:r>
              <a:rPr lang="en-US" sz="4000" b="1" dirty="0">
                <a:solidFill>
                  <a:schemeClr val="tx1">
                    <a:lumMod val="65000"/>
                    <a:lumOff val="35000"/>
                  </a:schemeClr>
                </a:solidFill>
                <a:latin typeface="Cambria" panose="02040503050406030204" pitchFamily="18" charset="0"/>
                <a:ea typeface="+mj-ea"/>
                <a:cs typeface="Arial" panose="020B0604020202020204" pitchFamily="34" charset="0"/>
              </a:rPr>
              <a:t>PROCUREMENT</a:t>
            </a:r>
            <a:r>
              <a:rPr lang="en-US" sz="4400" b="1" dirty="0">
                <a:solidFill>
                  <a:schemeClr val="tx1">
                    <a:lumMod val="65000"/>
                    <a:lumOff val="35000"/>
                  </a:schemeClr>
                </a:solidFill>
                <a:latin typeface="Cambria" panose="02040503050406030204" pitchFamily="18" charset="0"/>
                <a:ea typeface="+mj-ea"/>
                <a:cs typeface="Arial" panose="020B0604020202020204" pitchFamily="34" charset="0"/>
              </a:rPr>
              <a:t> CYCLE</a:t>
            </a:r>
          </a:p>
        </p:txBody>
      </p:sp>
      <p:sp>
        <p:nvSpPr>
          <p:cNvPr id="3" name="TextBox 2">
            <a:extLst>
              <a:ext uri="{FF2B5EF4-FFF2-40B4-BE49-F238E27FC236}">
                <a16:creationId xmlns:a16="http://schemas.microsoft.com/office/drawing/2014/main" id="{3E537574-62A9-6442-9F39-CCA2543FF594}"/>
              </a:ext>
            </a:extLst>
          </p:cNvPr>
          <p:cNvSpPr txBox="1"/>
          <p:nvPr/>
        </p:nvSpPr>
        <p:spPr>
          <a:xfrm>
            <a:off x="479535" y="1063480"/>
            <a:ext cx="6118791" cy="1330621"/>
          </a:xfrm>
          <a:prstGeom prst="rect">
            <a:avLst/>
          </a:prstGeom>
          <a:noFill/>
        </p:spPr>
        <p:txBody>
          <a:bodyPr wrap="none" rtlCol="0">
            <a:spAutoFit/>
          </a:bodyPr>
          <a:lstStyle/>
          <a:p>
            <a:pPr defTabSz="914217">
              <a:lnSpc>
                <a:spcPct val="115000"/>
              </a:lnSpc>
              <a:spcAft>
                <a:spcPts val="400"/>
              </a:spcAft>
            </a:pPr>
            <a:r>
              <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Procurement Best Practices:</a:t>
            </a:r>
          </a:p>
          <a:p>
            <a:pPr marL="485775" indent="-257175" defTabSz="914217">
              <a:buFont typeface="+mj-lt"/>
              <a:buAutoNum type="romanLcPeriod"/>
            </a:pPr>
            <a:r>
              <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Transparency – openness and clarity in procurement processes and decisions</a:t>
            </a:r>
          </a:p>
          <a:p>
            <a:pPr marL="485775" indent="-257175" defTabSz="914217">
              <a:buFont typeface="+mj-lt"/>
              <a:buAutoNum type="romanLcPeriod"/>
            </a:pPr>
            <a:r>
              <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Fairness – equal treatment of all bidders and suppliers</a:t>
            </a:r>
          </a:p>
          <a:p>
            <a:pPr marL="485775" indent="-257175" defTabSz="914217">
              <a:buFont typeface="+mj-lt"/>
              <a:buAutoNum type="romanLcPeriod"/>
            </a:pPr>
            <a:r>
              <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Competition – encouraging multiple qualified bidders to participate</a:t>
            </a:r>
          </a:p>
          <a:p>
            <a:pPr marL="485775" indent="-257175" defTabSz="914217">
              <a:spcAft>
                <a:spcPts val="400"/>
              </a:spcAft>
              <a:buFont typeface="+mj-lt"/>
              <a:buAutoNum type="romanLcPeriod"/>
            </a:pPr>
            <a:r>
              <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Accountability – responsibility for procurement decisions and actions</a:t>
            </a:r>
          </a:p>
          <a:p>
            <a:pPr marL="485775" indent="-257175" defTabSz="914217">
              <a:spcAft>
                <a:spcPts val="400"/>
              </a:spcAft>
              <a:buFont typeface="+mj-lt"/>
              <a:buAutoNum type="romanLcPeriod"/>
            </a:pPr>
            <a:r>
              <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Documentation – accurate </a:t>
            </a:r>
            <a:r>
              <a:rPr lang="en-ZW" sz="1200" b="1" dirty="0">
                <a:solidFill>
                  <a:srgbClr val="000000"/>
                </a:solidFill>
                <a:latin typeface="Cambria" panose="02040503050406030204" pitchFamily="18" charset="0"/>
                <a:ea typeface="Cambria" panose="02040503050406030204" pitchFamily="18" charset="0"/>
              </a:rPr>
              <a:t>and complete record keeping</a:t>
            </a:r>
            <a:endParaRPr lang="en-US" sz="1200" b="1" spc="150" dirty="0">
              <a:solidFill>
                <a:srgbClr val="000000"/>
              </a:solidFill>
              <a:latin typeface="Cambria" panose="02040503050406030204" pitchFamily="18" charset="0"/>
              <a:ea typeface="Cambria" panose="02040503050406030204" pitchFamily="18" charset="0"/>
              <a:cs typeface="Poppins Light" pitchFamily="2" charset="77"/>
            </a:endParaRPr>
          </a:p>
        </p:txBody>
      </p:sp>
      <p:sp>
        <p:nvSpPr>
          <p:cNvPr id="5" name="Фигура">
            <a:extLst>
              <a:ext uri="{FF2B5EF4-FFF2-40B4-BE49-F238E27FC236}">
                <a16:creationId xmlns:a16="http://schemas.microsoft.com/office/drawing/2014/main" id="{9F8C159D-A042-124E-8E05-A554A30D5D44}"/>
              </a:ext>
            </a:extLst>
          </p:cNvPr>
          <p:cNvSpPr>
            <a:spLocks/>
          </p:cNvSpPr>
          <p:nvPr/>
        </p:nvSpPr>
        <p:spPr bwMode="auto">
          <a:xfrm>
            <a:off x="9797563" y="1875672"/>
            <a:ext cx="1959283" cy="1716291"/>
          </a:xfrm>
          <a:custGeom>
            <a:avLst/>
            <a:gdLst>
              <a:gd name="T0" fmla="*/ 1879601 w 21600"/>
              <a:gd name="T1" fmla="*/ 1646436 h 21600"/>
              <a:gd name="T2" fmla="*/ 1879601 w 21600"/>
              <a:gd name="T3" fmla="*/ 1646436 h 21600"/>
              <a:gd name="T4" fmla="*/ 1879601 w 21600"/>
              <a:gd name="T5" fmla="*/ 1646436 h 21600"/>
              <a:gd name="T6" fmla="*/ 1879601 w 21600"/>
              <a:gd name="T7" fmla="*/ 1646436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03" y="0"/>
                </a:moveTo>
                <a:lnTo>
                  <a:pt x="3979" y="7443"/>
                </a:lnTo>
                <a:lnTo>
                  <a:pt x="0" y="15084"/>
                </a:lnTo>
                <a:cubicBezTo>
                  <a:pt x="3156" y="15274"/>
                  <a:pt x="6264" y="16731"/>
                  <a:pt x="8675" y="19483"/>
                </a:cubicBezTo>
                <a:cubicBezTo>
                  <a:pt x="9242" y="20132"/>
                  <a:pt x="9736" y="20829"/>
                  <a:pt x="10180" y="21556"/>
                </a:cubicBezTo>
                <a:lnTo>
                  <a:pt x="17913" y="21600"/>
                </a:lnTo>
                <a:lnTo>
                  <a:pt x="21600" y="13933"/>
                </a:lnTo>
                <a:cubicBezTo>
                  <a:pt x="20586" y="12125"/>
                  <a:pt x="19393" y="10409"/>
                  <a:pt x="18008" y="8828"/>
                </a:cubicBezTo>
                <a:cubicBezTo>
                  <a:pt x="13046" y="3163"/>
                  <a:pt x="6604" y="225"/>
                  <a:pt x="103" y="0"/>
                </a:cubicBezTo>
                <a:close/>
              </a:path>
            </a:pathLst>
          </a:custGeom>
          <a:solidFill>
            <a:schemeClr val="accent2"/>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algn="ctr" defTabSz="914217"/>
            <a:r>
              <a:rPr lang="en-US" sz="3600" dirty="0">
                <a:solidFill>
                  <a:srgbClr val="FFFFFF"/>
                </a:solidFill>
                <a:latin typeface="Lato Light" panose="020F0502020204030203" pitchFamily="34" charset="0"/>
              </a:rPr>
              <a:t>2</a:t>
            </a:r>
          </a:p>
        </p:txBody>
      </p:sp>
      <p:sp>
        <p:nvSpPr>
          <p:cNvPr id="6" name="Фигура">
            <a:extLst>
              <a:ext uri="{FF2B5EF4-FFF2-40B4-BE49-F238E27FC236}">
                <a16:creationId xmlns:a16="http://schemas.microsoft.com/office/drawing/2014/main" id="{06C9DA7C-214D-D046-AC09-2AC2F02EF69A}"/>
              </a:ext>
            </a:extLst>
          </p:cNvPr>
          <p:cNvSpPr>
            <a:spLocks/>
          </p:cNvSpPr>
          <p:nvPr/>
        </p:nvSpPr>
        <p:spPr bwMode="auto">
          <a:xfrm rot="20836193">
            <a:off x="7448942" y="2068669"/>
            <a:ext cx="2279073" cy="1758904"/>
          </a:xfrm>
          <a:custGeom>
            <a:avLst/>
            <a:gdLst>
              <a:gd name="T0" fmla="*/ 2186385 w 21600"/>
              <a:gd name="T1" fmla="*/ 1687315 h 21600"/>
              <a:gd name="T2" fmla="*/ 2186385 w 21600"/>
              <a:gd name="T3" fmla="*/ 1687315 h 21600"/>
              <a:gd name="T4" fmla="*/ 2186385 w 21600"/>
              <a:gd name="T5" fmla="*/ 1687315 h 21600"/>
              <a:gd name="T6" fmla="*/ 2186385 w 21600"/>
              <a:gd name="T7" fmla="*/ 1687315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600" h="21600" extrusionOk="0">
                <a:moveTo>
                  <a:pt x="18271" y="0"/>
                </a:moveTo>
                <a:cubicBezTo>
                  <a:pt x="12793" y="316"/>
                  <a:pt x="7386" y="3184"/>
                  <a:pt x="3203" y="8604"/>
                </a:cubicBezTo>
                <a:cubicBezTo>
                  <a:pt x="1960" y="10215"/>
                  <a:pt x="895" y="11970"/>
                  <a:pt x="0" y="13822"/>
                </a:cubicBezTo>
                <a:lnTo>
                  <a:pt x="6413" y="13850"/>
                </a:lnTo>
                <a:lnTo>
                  <a:pt x="9636" y="21600"/>
                </a:lnTo>
                <a:cubicBezTo>
                  <a:pt x="10083" y="20678"/>
                  <a:pt x="10606" y="19804"/>
                  <a:pt x="11225" y="19001"/>
                </a:cubicBezTo>
                <a:cubicBezTo>
                  <a:pt x="13164" y="16489"/>
                  <a:pt x="15627" y="15072"/>
                  <a:pt x="18157" y="14746"/>
                </a:cubicBezTo>
                <a:lnTo>
                  <a:pt x="21600" y="7252"/>
                </a:lnTo>
                <a:lnTo>
                  <a:pt x="18271" y="0"/>
                </a:lnTo>
                <a:close/>
              </a:path>
            </a:pathLst>
          </a:custGeom>
          <a:solidFill>
            <a:schemeClr val="accent1"/>
          </a:solidFill>
          <a:ln>
            <a:noFill/>
          </a:ln>
          <a:extLst>
            <a:ext uri="{91240B29-F687-4F45-9708-019B960494DF}">
              <a14:hiddenLine xmlns:a14="http://schemas.microsoft.com/office/drawing/2010/main" w="12700" cap="flat">
                <a:solidFill>
                  <a:srgbClr val="000000"/>
                </a:solidFill>
                <a:miter lim="400000"/>
                <a:headEnd/>
                <a:tailEnd/>
              </a14:hiddenLine>
            </a:ext>
          </a:extLst>
        </p:spPr>
        <p:txBody>
          <a:bodyPr lIns="19045" tIns="19045" rIns="19045" bIns="19045" anchor="ctr"/>
          <a:lstStyle/>
          <a:p>
            <a:pPr algn="ctr" defTabSz="914217"/>
            <a:r>
              <a:rPr lang="en-US" sz="3600" dirty="0">
                <a:solidFill>
                  <a:srgbClr val="FFFFFF"/>
                </a:solidFill>
                <a:latin typeface="Lato Light" panose="020F0502020204030203" pitchFamily="34" charset="0"/>
              </a:rPr>
              <a:t>1</a:t>
            </a:r>
            <a:endParaRPr lang="en-US" sz="3000" dirty="0">
              <a:solidFill>
                <a:srgbClr val="FFFFFF"/>
              </a:solidFill>
              <a:latin typeface="Lato Light" panose="020F0502020204030203" pitchFamily="34" charset="0"/>
            </a:endParaRPr>
          </a:p>
        </p:txBody>
      </p:sp>
      <p:sp>
        <p:nvSpPr>
          <p:cNvPr id="7" name="Фигура">
            <a:extLst>
              <a:ext uri="{FF2B5EF4-FFF2-40B4-BE49-F238E27FC236}">
                <a16:creationId xmlns:a16="http://schemas.microsoft.com/office/drawing/2014/main" id="{0136CC09-87B0-2843-8B92-CA0295CE4D04}"/>
              </a:ext>
            </a:extLst>
          </p:cNvPr>
          <p:cNvSpPr/>
          <p:nvPr/>
        </p:nvSpPr>
        <p:spPr bwMode="auto">
          <a:xfrm rot="841411">
            <a:off x="10525888" y="3450040"/>
            <a:ext cx="1320537" cy="2257158"/>
          </a:xfrm>
          <a:custGeom>
            <a:avLst/>
            <a:gdLst/>
            <a:ahLst/>
            <a:cxnLst>
              <a:cxn ang="0">
                <a:pos x="wd2" y="hd2"/>
              </a:cxn>
              <a:cxn ang="5400000">
                <a:pos x="wd2" y="hd2"/>
              </a:cxn>
              <a:cxn ang="10800000">
                <a:pos x="wd2" y="hd2"/>
              </a:cxn>
              <a:cxn ang="16200000">
                <a:pos x="wd2" y="hd2"/>
              </a:cxn>
            </a:cxnLst>
            <a:rect l="0" t="0" r="r" b="b"/>
            <a:pathLst>
              <a:path w="21561" h="21600" extrusionOk="0">
                <a:moveTo>
                  <a:pt x="16907" y="0"/>
                </a:moveTo>
                <a:lnTo>
                  <a:pt x="11447" y="5826"/>
                </a:lnTo>
                <a:lnTo>
                  <a:pt x="0" y="5795"/>
                </a:lnTo>
                <a:cubicBezTo>
                  <a:pt x="2637" y="8942"/>
                  <a:pt x="2668" y="12639"/>
                  <a:pt x="105" y="15801"/>
                </a:cubicBezTo>
                <a:lnTo>
                  <a:pt x="5730" y="21600"/>
                </a:lnTo>
                <a:lnTo>
                  <a:pt x="17146" y="21467"/>
                </a:lnTo>
                <a:cubicBezTo>
                  <a:pt x="20129" y="18110"/>
                  <a:pt x="21600" y="14414"/>
                  <a:pt x="21560" y="10721"/>
                </a:cubicBezTo>
                <a:cubicBezTo>
                  <a:pt x="21519" y="7028"/>
                  <a:pt x="19968" y="3339"/>
                  <a:pt x="16907" y="0"/>
                </a:cubicBezTo>
                <a:close/>
              </a:path>
            </a:pathLst>
          </a:custGeom>
          <a:solidFill>
            <a:schemeClr val="accent3"/>
          </a:solidFill>
          <a:ln w="12700" cap="flat">
            <a:noFill/>
            <a:miter lim="400000"/>
          </a:ln>
          <a:effectLst/>
        </p:spPr>
        <p:txBody>
          <a:bodyPr lIns="19045" tIns="19045" rIns="19045" bIns="19045" anchor="ctr"/>
          <a:lstStyle/>
          <a:p>
            <a:pPr algn="ctr" defTabSz="914217">
              <a:defRPr sz="3200">
                <a:solidFill>
                  <a:srgbClr val="FFFFFF"/>
                </a:solidFill>
              </a:defRPr>
            </a:pPr>
            <a:r>
              <a:rPr lang="en-ZW" sz="36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rPr>
              <a:t>3</a:t>
            </a:r>
            <a:endParaRPr sz="36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8" name="Фигура">
            <a:extLst>
              <a:ext uri="{FF2B5EF4-FFF2-40B4-BE49-F238E27FC236}">
                <a16:creationId xmlns:a16="http://schemas.microsoft.com/office/drawing/2014/main" id="{12B0CAC7-74D5-7543-BA35-2560321D92EC}"/>
              </a:ext>
            </a:extLst>
          </p:cNvPr>
          <p:cNvSpPr>
            <a:spLocks/>
          </p:cNvSpPr>
          <p:nvPr/>
        </p:nvSpPr>
        <p:spPr bwMode="auto">
          <a:xfrm rot="20665286">
            <a:off x="7499696" y="3583261"/>
            <a:ext cx="1334408" cy="2249568"/>
          </a:xfrm>
          <a:custGeom>
            <a:avLst/>
            <a:gdLst>
              <a:gd name="T0" fmla="*/ 1280138 w 21576"/>
              <a:gd name="T1" fmla="*/ 2158009 h 21600"/>
              <a:gd name="T2" fmla="*/ 1280138 w 21576"/>
              <a:gd name="T3" fmla="*/ 2158009 h 21600"/>
              <a:gd name="T4" fmla="*/ 1280138 w 21576"/>
              <a:gd name="T5" fmla="*/ 2158009 h 21600"/>
              <a:gd name="T6" fmla="*/ 1280138 w 21576"/>
              <a:gd name="T7" fmla="*/ 2158009 h 21600"/>
              <a:gd name="T8" fmla="*/ 0 60000 65536"/>
              <a:gd name="T9" fmla="*/ 5898240 60000 65536"/>
              <a:gd name="T10" fmla="*/ 11796480 60000 65536"/>
              <a:gd name="T11" fmla="*/ 17694720 60000 65536"/>
            </a:gdLst>
            <a:ahLst/>
            <a:cxnLst>
              <a:cxn ang="T8">
                <a:pos x="T0" y="T1"/>
              </a:cxn>
              <a:cxn ang="T9">
                <a:pos x="T2" y="T3"/>
              </a:cxn>
              <a:cxn ang="T10">
                <a:pos x="T4" y="T5"/>
              </a:cxn>
              <a:cxn ang="T11">
                <a:pos x="T6" y="T7"/>
              </a:cxn>
            </a:cxnLst>
            <a:rect l="0" t="0" r="r" b="b"/>
            <a:pathLst>
              <a:path w="21576" h="21600" extrusionOk="0">
                <a:moveTo>
                  <a:pt x="4445" y="0"/>
                </a:moveTo>
                <a:cubicBezTo>
                  <a:pt x="1458" y="3372"/>
                  <a:pt x="-24" y="7090"/>
                  <a:pt x="0" y="10807"/>
                </a:cubicBezTo>
                <a:cubicBezTo>
                  <a:pt x="24" y="14524"/>
                  <a:pt x="1554" y="18238"/>
                  <a:pt x="4585" y="21600"/>
                </a:cubicBezTo>
                <a:lnTo>
                  <a:pt x="9967" y="15967"/>
                </a:lnTo>
                <a:lnTo>
                  <a:pt x="21576" y="16094"/>
                </a:lnTo>
                <a:cubicBezTo>
                  <a:pt x="18852" y="13014"/>
                  <a:pt x="18647" y="9361"/>
                  <a:pt x="20930" y="6187"/>
                </a:cubicBezTo>
                <a:lnTo>
                  <a:pt x="15332" y="20"/>
                </a:lnTo>
                <a:lnTo>
                  <a:pt x="4445" y="0"/>
                </a:lnTo>
                <a:close/>
              </a:path>
            </a:pathLst>
          </a:custGeom>
          <a:solidFill>
            <a:schemeClr val="accent6"/>
          </a:solidFill>
          <a:ln>
            <a:noFill/>
          </a:ln>
        </p:spPr>
        <p:txBody>
          <a:bodyPr lIns="19045" tIns="19045" rIns="19045" bIns="19045" anchor="ctr"/>
          <a:lstStyle/>
          <a:p>
            <a:pPr algn="ctr" defTabSz="914217"/>
            <a:r>
              <a:rPr lang="en-US" sz="3600" dirty="0">
                <a:solidFill>
                  <a:srgbClr val="FFFFFF"/>
                </a:solidFill>
                <a:latin typeface="Lato Light" panose="020F0502020204030203" pitchFamily="34" charset="0"/>
              </a:rPr>
              <a:t>5</a:t>
            </a:r>
          </a:p>
        </p:txBody>
      </p:sp>
      <p:sp>
        <p:nvSpPr>
          <p:cNvPr id="10" name="Фигура">
            <a:extLst>
              <a:ext uri="{FF2B5EF4-FFF2-40B4-BE49-F238E27FC236}">
                <a16:creationId xmlns:a16="http://schemas.microsoft.com/office/drawing/2014/main" id="{ECDE4191-55C5-CC49-BA87-39CFC69686DF}"/>
              </a:ext>
            </a:extLst>
          </p:cNvPr>
          <p:cNvSpPr/>
          <p:nvPr/>
        </p:nvSpPr>
        <p:spPr bwMode="auto">
          <a:xfrm rot="19442800">
            <a:off x="8818299" y="5039340"/>
            <a:ext cx="1735547" cy="1702326"/>
          </a:xfrm>
          <a:custGeom>
            <a:avLst/>
            <a:gdLst/>
            <a:ahLst/>
            <a:cxnLst>
              <a:cxn ang="0">
                <a:pos x="wd2" y="hd2"/>
              </a:cxn>
              <a:cxn ang="5400000">
                <a:pos x="wd2" y="hd2"/>
              </a:cxn>
              <a:cxn ang="10800000">
                <a:pos x="wd2" y="hd2"/>
              </a:cxn>
              <a:cxn ang="16200000">
                <a:pos x="wd2" y="hd2"/>
              </a:cxn>
            </a:cxnLst>
            <a:rect l="0" t="0" r="r" b="b"/>
            <a:pathLst>
              <a:path w="21600" h="21600" extrusionOk="0">
                <a:moveTo>
                  <a:pt x="3658" y="0"/>
                </a:moveTo>
                <a:lnTo>
                  <a:pt x="0" y="7445"/>
                </a:lnTo>
                <a:cubicBezTo>
                  <a:pt x="1020" y="9295"/>
                  <a:pt x="2224" y="11051"/>
                  <a:pt x="3621" y="12666"/>
                </a:cubicBezTo>
                <a:cubicBezTo>
                  <a:pt x="8560" y="18373"/>
                  <a:pt x="14964" y="21347"/>
                  <a:pt x="21434" y="21600"/>
                </a:cubicBezTo>
                <a:lnTo>
                  <a:pt x="17586" y="14126"/>
                </a:lnTo>
                <a:lnTo>
                  <a:pt x="21600" y="6330"/>
                </a:lnTo>
                <a:cubicBezTo>
                  <a:pt x="18454" y="6130"/>
                  <a:pt x="15356" y="4657"/>
                  <a:pt x="12953" y="1879"/>
                </a:cubicBezTo>
                <a:cubicBezTo>
                  <a:pt x="12487" y="1341"/>
                  <a:pt x="12080" y="764"/>
                  <a:pt x="11698" y="171"/>
                </a:cubicBezTo>
                <a:lnTo>
                  <a:pt x="3658" y="0"/>
                </a:lnTo>
                <a:close/>
              </a:path>
            </a:pathLst>
          </a:custGeom>
          <a:solidFill>
            <a:schemeClr val="accent5"/>
          </a:solidFill>
          <a:ln w="12700" cap="flat">
            <a:noFill/>
            <a:miter lim="400000"/>
          </a:ln>
          <a:effectLst/>
        </p:spPr>
        <p:txBody>
          <a:bodyPr lIns="19045" tIns="19045" rIns="19045" bIns="19045" anchor="ctr"/>
          <a:lstStyle/>
          <a:p>
            <a:pPr algn="ctr" defTabSz="914217">
              <a:defRPr sz="3200">
                <a:solidFill>
                  <a:srgbClr val="FFFFFF"/>
                </a:solidFill>
              </a:defRPr>
            </a:pPr>
            <a:r>
              <a:rPr lang="en-ZW" sz="36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rPr>
              <a:t>4</a:t>
            </a:r>
            <a:endParaRPr sz="3600" kern="0" dirty="0">
              <a:solidFill>
                <a:srgbClr val="FFFFFF"/>
              </a:solidFill>
              <a:latin typeface="Lato Light" panose="020F0502020204030203" pitchFamily="34" charset="0"/>
              <a:ea typeface="Lato Light" panose="020F0502020204030203" pitchFamily="34" charset="0"/>
              <a:cs typeface="Lato Light" panose="020F0502020204030203" pitchFamily="34" charset="0"/>
              <a:sym typeface="Arial"/>
            </a:endParaRPr>
          </a:p>
        </p:txBody>
      </p:sp>
      <p:sp>
        <p:nvSpPr>
          <p:cNvPr id="18" name="Subtitle 2">
            <a:extLst>
              <a:ext uri="{FF2B5EF4-FFF2-40B4-BE49-F238E27FC236}">
                <a16:creationId xmlns:a16="http://schemas.microsoft.com/office/drawing/2014/main" id="{508CCCF5-62DF-494E-A736-8091830EDD8B}"/>
              </a:ext>
            </a:extLst>
          </p:cNvPr>
          <p:cNvSpPr txBox="1">
            <a:spLocks/>
          </p:cNvSpPr>
          <p:nvPr/>
        </p:nvSpPr>
        <p:spPr>
          <a:xfrm>
            <a:off x="623932" y="2895055"/>
            <a:ext cx="2511015" cy="1357551"/>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2875" lvl="2" indent="-142875" algn="l" defTabSz="154782">
              <a:lnSpc>
                <a:spcPct val="100000"/>
              </a:lnSpc>
              <a:buFont typeface="Arial" panose="020B0604020202020204" pitchFamily="34" charset="0"/>
              <a:buChar char="•"/>
              <a:tabLst>
                <a:tab pos="308769" algn="l"/>
              </a:tabLst>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Needs assessment: Identify requirements and goals.</a:t>
            </a:r>
          </a:p>
          <a:p>
            <a:pPr marL="142875" lvl="2" indent="-142875" algn="l" defTabSz="89694">
              <a:lnSpc>
                <a:spcPct val="100000"/>
              </a:lnSpc>
              <a:buFont typeface="Arial" panose="020B0604020202020204" pitchFamily="34" charset="0"/>
              <a:buChar char="•"/>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Project definition: Define scope, timeline, and budget.</a:t>
            </a:r>
            <a:endParaRPr lang="en-ZW"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42875" lvl="2" indent="-142875" algn="l" defTabSz="89694">
              <a:lnSpc>
                <a:spcPct val="100000"/>
              </a:lnSpc>
              <a:buFont typeface="Arial" panose="020B0604020202020204" pitchFamily="34" charset="0"/>
              <a:buChar char="•"/>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Tender strategy: Determine procurement approach.</a:t>
            </a:r>
            <a:endParaRPr lang="en-ZW"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42875" lvl="2" indent="-142875" algn="l" defTabSz="89694">
              <a:lnSpc>
                <a:spcPct val="100000"/>
              </a:lnSpc>
              <a:buFont typeface="Arial" panose="020B0604020202020204" pitchFamily="34" charset="0"/>
              <a:buChar char="•"/>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Tender documentation: Prepare tender documents</a:t>
            </a: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a:p>
            <a:pPr marL="142875" lvl="2" indent="-142875" algn="l" defTabSz="89694">
              <a:lnSpc>
                <a:spcPct val="100000"/>
              </a:lnSpc>
              <a:buFont typeface="Arial" panose="020B0604020202020204" pitchFamily="34" charset="0"/>
              <a:buChar char="•"/>
            </a:pPr>
            <a:endParaRPr lang="en-ZW"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ct val="115000"/>
              </a:lnSpc>
              <a:spcAft>
                <a:spcPts val="400"/>
              </a:spcAft>
            </a:pPr>
            <a:r>
              <a:rPr lang="en-ZW" sz="8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Bidders’ responsibilities include market research to understand the needs and requirements, attending tender briefings and post queries</a:t>
            </a:r>
            <a:r>
              <a:rPr lang="en-ZW" sz="800"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endParaRPr lang="en-ZW"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19" name="TextBox 18">
            <a:extLst>
              <a:ext uri="{FF2B5EF4-FFF2-40B4-BE49-F238E27FC236}">
                <a16:creationId xmlns:a16="http://schemas.microsoft.com/office/drawing/2014/main" id="{A7204BEF-2A90-6A48-AAB3-F0A9E3C77611}"/>
              </a:ext>
            </a:extLst>
          </p:cNvPr>
          <p:cNvSpPr txBox="1"/>
          <p:nvPr/>
        </p:nvSpPr>
        <p:spPr>
          <a:xfrm>
            <a:off x="526866" y="2671101"/>
            <a:ext cx="1760675" cy="286617"/>
          </a:xfrm>
          <a:prstGeom prst="rect">
            <a:avLst/>
          </a:prstGeom>
          <a:noFill/>
        </p:spPr>
        <p:txBody>
          <a:bodyPr wrap="none" rtlCol="0" anchor="t" anchorCtr="0">
            <a:spAutoFit/>
          </a:bodyPr>
          <a:lstStyle/>
          <a:p>
            <a:pPr marL="171450" indent="-171450" defTabSz="914217">
              <a:lnSpc>
                <a:spcPct val="115000"/>
              </a:lnSpc>
              <a:spcAft>
                <a:spcPts val="400"/>
              </a:spcAft>
              <a:buFont typeface="+mj-lt"/>
              <a:buAutoNum type="arabicPeriod"/>
            </a:pPr>
            <a:r>
              <a:rPr lang="en-US"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PRE-TENDER STAGE</a:t>
            </a:r>
            <a:endParaRPr lang="en-ZW" sz="12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0" name="Subtitle 2">
            <a:extLst>
              <a:ext uri="{FF2B5EF4-FFF2-40B4-BE49-F238E27FC236}">
                <a16:creationId xmlns:a16="http://schemas.microsoft.com/office/drawing/2014/main" id="{A959CF1E-1506-1945-A493-D7F2C8D0F0CB}"/>
              </a:ext>
            </a:extLst>
          </p:cNvPr>
          <p:cNvSpPr txBox="1">
            <a:spLocks/>
          </p:cNvSpPr>
          <p:nvPr/>
        </p:nvSpPr>
        <p:spPr>
          <a:xfrm>
            <a:off x="575866" y="4533842"/>
            <a:ext cx="2650111" cy="2114425"/>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2875" indent="-142875" algn="l" defTabSz="543818">
              <a:lnSpc>
                <a:spcPct val="100000"/>
              </a:lnSpc>
              <a:buFont typeface="Arial" panose="020B0604020202020204" pitchFamily="34" charset="0"/>
              <a:buChar char="•"/>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Tender invitation: Issue tender notice and documents.</a:t>
            </a:r>
          </a:p>
          <a:p>
            <a:pPr marL="142875" indent="-142875" algn="l" defTabSz="543818">
              <a:lnSpc>
                <a:spcPct val="100000"/>
              </a:lnSpc>
              <a:buFont typeface="Arial" panose="020B0604020202020204" pitchFamily="34" charset="0"/>
              <a:buChar char="•"/>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Supplier registration: Potential bidders register interest.</a:t>
            </a:r>
          </a:p>
          <a:p>
            <a:pPr marL="142875" indent="-142875" algn="l" defTabSz="543818">
              <a:lnSpc>
                <a:spcPct val="100000"/>
              </a:lnSpc>
              <a:buFont typeface="Arial" panose="020B0604020202020204" pitchFamily="34" charset="0"/>
              <a:buChar char="•"/>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Clarification period: Bidders ask questions and seek clarification.</a:t>
            </a:r>
          </a:p>
          <a:p>
            <a:pPr marL="142875" indent="-142875" algn="l" defTabSz="543818">
              <a:lnSpc>
                <a:spcPct val="100000"/>
              </a:lnSpc>
              <a:buFont typeface="Arial" panose="020B0604020202020204" pitchFamily="34" charset="0"/>
              <a:buChar char="•"/>
            </a:pPr>
            <a:r>
              <a:rPr lang="en-US" sz="8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Bid submission: Bidders submit proposals.</a:t>
            </a:r>
          </a:p>
          <a:p>
            <a:pPr algn="l" defTabSz="543818">
              <a:lnSpc>
                <a:spcPct val="100000"/>
              </a:lnSpc>
            </a:pPr>
            <a:endParaRPr lang="en-US" sz="800"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ct val="100000"/>
              </a:lnSpc>
            </a:pPr>
            <a:r>
              <a:rPr lang="en-US" sz="8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Bidders should. Promptly register interest: Respond to tender notices.</a:t>
            </a:r>
          </a:p>
          <a:p>
            <a:pPr algn="l" defTabSz="543818">
              <a:lnSpc>
                <a:spcPct val="100000"/>
              </a:lnSpc>
            </a:pPr>
            <a:r>
              <a:rPr lang="en-US" sz="8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 Promptly obtain tender documents to have sufficient time to prepare bids: Download or collect documents.</a:t>
            </a:r>
          </a:p>
          <a:p>
            <a:pPr algn="l" defTabSz="543818">
              <a:lnSpc>
                <a:spcPct val="100000"/>
              </a:lnSpc>
            </a:pPr>
            <a:r>
              <a:rPr lang="en-US" sz="8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 Seek clarifications, and </a:t>
            </a:r>
          </a:p>
          <a:p>
            <a:pPr algn="l" defTabSz="543818">
              <a:lnSpc>
                <a:spcPct val="100000"/>
              </a:lnSpc>
            </a:pPr>
            <a:r>
              <a:rPr lang="en-US" sz="8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d. Submit bids on time. Late bids (even half a minute late) are always rejected.</a:t>
            </a:r>
          </a:p>
          <a:p>
            <a:pPr algn="l" defTabSz="543818">
              <a:lnSpc>
                <a:spcPct val="100000"/>
              </a:lnSpc>
            </a:pPr>
            <a:r>
              <a:rPr lang="en-US" sz="800"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t>
            </a:r>
          </a:p>
        </p:txBody>
      </p:sp>
      <p:sp>
        <p:nvSpPr>
          <p:cNvPr id="21" name="TextBox 20">
            <a:extLst>
              <a:ext uri="{FF2B5EF4-FFF2-40B4-BE49-F238E27FC236}">
                <a16:creationId xmlns:a16="http://schemas.microsoft.com/office/drawing/2014/main" id="{27881DF6-8EAF-7244-A30A-3BB8B8EF84ED}"/>
              </a:ext>
            </a:extLst>
          </p:cNvPr>
          <p:cNvSpPr txBox="1"/>
          <p:nvPr/>
        </p:nvSpPr>
        <p:spPr>
          <a:xfrm>
            <a:off x="575866" y="4268585"/>
            <a:ext cx="1545423" cy="287643"/>
          </a:xfrm>
          <a:prstGeom prst="rect">
            <a:avLst/>
          </a:prstGeom>
          <a:noFill/>
        </p:spPr>
        <p:txBody>
          <a:bodyPr wrap="none" rtlCol="0" anchor="t" anchorCtr="0">
            <a:spAutoFit/>
          </a:bodyPr>
          <a:lstStyle/>
          <a:p>
            <a:pPr marL="171450" indent="-171450" defTabSz="914217">
              <a:lnSpc>
                <a:spcPct val="115000"/>
              </a:lnSpc>
              <a:spcAft>
                <a:spcPts val="400"/>
              </a:spcAft>
              <a:buFont typeface="+mj-lt"/>
              <a:buAutoNum type="arabicPeriod" startAt="2"/>
            </a:pPr>
            <a:r>
              <a:rPr lang="en-US"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TENDER</a:t>
            </a:r>
            <a:r>
              <a:rPr lang="en-US" sz="1200" b="1" kern="100" dirty="0">
                <a:solidFill>
                  <a:srgbClr val="000000"/>
                </a:solidFill>
                <a:latin typeface="Times New Roman" panose="02020603050405020304" pitchFamily="18" charset="0"/>
                <a:cs typeface="Times New Roman" panose="02020603050405020304" pitchFamily="18" charset="0"/>
              </a:rPr>
              <a:t> STAGE</a:t>
            </a:r>
            <a:endParaRPr lang="en-ZW" sz="1200" b="1" kern="100" dirty="0">
              <a:solidFill>
                <a:srgbClr val="000000"/>
              </a:solidFill>
              <a:latin typeface="Times New Roman" panose="02020603050405020304" pitchFamily="18" charset="0"/>
              <a:cs typeface="Times New Roman" panose="02020603050405020304" pitchFamily="18" charset="0"/>
            </a:endParaRPr>
          </a:p>
        </p:txBody>
      </p:sp>
      <p:sp>
        <p:nvSpPr>
          <p:cNvPr id="24" name="Subtitle 2">
            <a:extLst>
              <a:ext uri="{FF2B5EF4-FFF2-40B4-BE49-F238E27FC236}">
                <a16:creationId xmlns:a16="http://schemas.microsoft.com/office/drawing/2014/main" id="{30C3623D-1FB6-1640-ACE3-612948D7E379}"/>
              </a:ext>
            </a:extLst>
          </p:cNvPr>
          <p:cNvSpPr txBox="1">
            <a:spLocks/>
          </p:cNvSpPr>
          <p:nvPr/>
        </p:nvSpPr>
        <p:spPr>
          <a:xfrm>
            <a:off x="3584118" y="2744782"/>
            <a:ext cx="3054335" cy="1780680"/>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42875" indent="-142875" algn="l" defTabSz="543818">
              <a:lnSpc>
                <a:spcPct val="115000"/>
              </a:lnSpc>
              <a:buFont typeface="Arial" panose="020B0604020202020204" pitchFamily="34" charset="0"/>
              <a:buChar char="•"/>
              <a:tabLst>
                <a:tab pos="495300" algn="l"/>
              </a:tabLst>
            </a:pP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Bid opening: Tender committee opens and verifies bids.</a:t>
            </a:r>
            <a:endParaRPr lang="en-ZW"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42875" indent="-142875" algn="l" defTabSz="543818">
              <a:lnSpc>
                <a:spcPct val="115000"/>
              </a:lnSpc>
              <a:buFont typeface="Arial" panose="020B0604020202020204" pitchFamily="34" charset="0"/>
              <a:buChar char="•"/>
              <a:tabLst>
                <a:tab pos="495300" algn="l"/>
              </a:tabLst>
            </a:pP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Technical evaluation</a:t>
            </a:r>
            <a:endParaRPr lang="en-ZW"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42875" indent="-142875" algn="l" defTabSz="543818">
              <a:lnSpc>
                <a:spcPct val="115000"/>
              </a:lnSpc>
              <a:buFont typeface="Arial" panose="020B0604020202020204" pitchFamily="34" charset="0"/>
              <a:buChar char="•"/>
              <a:tabLst>
                <a:tab pos="495300" algn="l"/>
              </a:tabLst>
            </a:pP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Commercial evaluation</a:t>
            </a:r>
          </a:p>
          <a:p>
            <a:pPr marL="142875" indent="-142875" algn="l" defTabSz="543818">
              <a:lnSpc>
                <a:spcPct val="115000"/>
              </a:lnSpc>
              <a:buFont typeface="Arial" panose="020B0604020202020204" pitchFamily="34" charset="0"/>
              <a:buChar char="•"/>
              <a:tabLst>
                <a:tab pos="495300" algn="l"/>
              </a:tabLst>
            </a:pP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Shortlisting</a:t>
            </a:r>
          </a:p>
          <a:p>
            <a:pPr algn="l" defTabSz="543818">
              <a:lnSpc>
                <a:spcPct val="115000"/>
              </a:lnSpc>
              <a:tabLst>
                <a:tab pos="495300" algn="l"/>
              </a:tabLst>
            </a:pPr>
            <a:r>
              <a:rPr lang="en-US" sz="9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Bidders should, </a:t>
            </a:r>
          </a:p>
          <a:p>
            <a:pPr marL="171450" indent="-171450" algn="l" defTabSz="543818">
              <a:lnSpc>
                <a:spcPct val="115000"/>
              </a:lnSpc>
              <a:buFont typeface="+mj-lt"/>
              <a:buAutoNum type="alphaLcPeriod"/>
              <a:tabLst>
                <a:tab pos="495300" algn="l"/>
              </a:tabLst>
            </a:pPr>
            <a:r>
              <a:rPr lang="en-ZW" sz="9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Wait for evaluation outcome.</a:t>
            </a:r>
            <a:endParaRPr lang="en-ZW" sz="9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71450" indent="-171450" algn="l" defTabSz="543818">
              <a:lnSpc>
                <a:spcPct val="115000"/>
              </a:lnSpc>
              <a:spcAft>
                <a:spcPts val="400"/>
              </a:spcAft>
              <a:buFont typeface="+mj-lt"/>
              <a:buAutoNum type="alphaLcPeriod"/>
            </a:pPr>
            <a:r>
              <a:rPr lang="en-ZW" sz="9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Respond to evaluation queries within the stipulated timeframes for responses.</a:t>
            </a:r>
            <a:endParaRPr lang="en-ZW" sz="9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ts val="1750"/>
              </a:lnSpc>
            </a:pPr>
            <a:r>
              <a:rPr lang="en-US" sz="1200" dirty="0">
                <a:solidFill>
                  <a:srgbClr val="7F7F7F"/>
                </a:solidFill>
                <a:latin typeface="Cambria" panose="02040503050406030204" pitchFamily="18" charset="0"/>
                <a:ea typeface="Cambria" panose="02040503050406030204" pitchFamily="18" charset="0"/>
                <a:cs typeface="Mukta ExtraLight" panose="020B0000000000000000" pitchFamily="34" charset="77"/>
              </a:rPr>
              <a:t>.</a:t>
            </a:r>
          </a:p>
        </p:txBody>
      </p:sp>
      <p:sp>
        <p:nvSpPr>
          <p:cNvPr id="25" name="TextBox 24">
            <a:extLst>
              <a:ext uri="{FF2B5EF4-FFF2-40B4-BE49-F238E27FC236}">
                <a16:creationId xmlns:a16="http://schemas.microsoft.com/office/drawing/2014/main" id="{E7D48984-8900-A944-BF80-8F3BBBDD37B6}"/>
              </a:ext>
            </a:extLst>
          </p:cNvPr>
          <p:cNvSpPr txBox="1"/>
          <p:nvPr/>
        </p:nvSpPr>
        <p:spPr>
          <a:xfrm>
            <a:off x="3556676" y="2498176"/>
            <a:ext cx="1793953" cy="286617"/>
          </a:xfrm>
          <a:prstGeom prst="rect">
            <a:avLst/>
          </a:prstGeom>
          <a:noFill/>
        </p:spPr>
        <p:txBody>
          <a:bodyPr wrap="none" rtlCol="0" anchor="t" anchorCtr="0">
            <a:spAutoFit/>
          </a:bodyPr>
          <a:lstStyle/>
          <a:p>
            <a:pPr marL="228600" indent="-228600" defTabSz="914217">
              <a:lnSpc>
                <a:spcPct val="115000"/>
              </a:lnSpc>
              <a:spcAft>
                <a:spcPts val="400"/>
              </a:spcAft>
              <a:buFont typeface="+mj-lt"/>
              <a:buAutoNum type="arabicPeriod" startAt="3"/>
            </a:pPr>
            <a:r>
              <a:rPr lang="en-US"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EVALUATION STAGE</a:t>
            </a:r>
            <a:endPar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6" name="Subtitle 2">
            <a:extLst>
              <a:ext uri="{FF2B5EF4-FFF2-40B4-BE49-F238E27FC236}">
                <a16:creationId xmlns:a16="http://schemas.microsoft.com/office/drawing/2014/main" id="{9B5DB2BB-E69C-CE45-9763-D66DD7F37670}"/>
              </a:ext>
            </a:extLst>
          </p:cNvPr>
          <p:cNvSpPr txBox="1">
            <a:spLocks/>
          </p:cNvSpPr>
          <p:nvPr/>
        </p:nvSpPr>
        <p:spPr>
          <a:xfrm>
            <a:off x="3712614" y="4485629"/>
            <a:ext cx="3375010" cy="1280607"/>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marL="171450" indent="-171450" algn="l" defTabSz="543818">
              <a:lnSpc>
                <a:spcPct val="115000"/>
              </a:lnSpc>
              <a:buFont typeface="Arial" panose="020B0604020202020204" pitchFamily="34" charset="0"/>
              <a:buChar char="•"/>
              <a:tabLst>
                <a:tab pos="495300" algn="l"/>
              </a:tabLst>
            </a:pP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Contract negotiation: Negotiate terms with preferred bidder.</a:t>
            </a:r>
            <a:endParaRPr lang="en-ZW"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71450" indent="-171450" algn="l" defTabSz="543818">
              <a:lnSpc>
                <a:spcPct val="115000"/>
              </a:lnSpc>
              <a:buFont typeface="Arial" panose="020B0604020202020204" pitchFamily="34" charset="0"/>
              <a:buChar char="•"/>
              <a:tabLst>
                <a:tab pos="495300" algn="l"/>
              </a:tabLst>
            </a:pP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Contract award: Formalize contract with successful bidder.</a:t>
            </a:r>
            <a:endParaRPr lang="en-ZW"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71450" indent="-171450" algn="l" defTabSz="543818">
              <a:lnSpc>
                <a:spcPct val="115000"/>
              </a:lnSpc>
              <a:spcAft>
                <a:spcPts val="400"/>
              </a:spcAft>
              <a:buFont typeface="Arial" panose="020B0604020202020204" pitchFamily="34" charset="0"/>
              <a:buChar char="•"/>
              <a:tabLst>
                <a:tab pos="495300" algn="l"/>
              </a:tabLst>
            </a:pPr>
            <a:r>
              <a:rPr lang="en-US"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Debriefing: Inform unsuccessful bidders.</a:t>
            </a:r>
            <a:endParaRPr lang="en-ZW" sz="900"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ct val="115000"/>
              </a:lnSpc>
              <a:spcAft>
                <a:spcPts val="400"/>
              </a:spcAft>
              <a:tabLst>
                <a:tab pos="495300" algn="l"/>
              </a:tabLst>
            </a:pPr>
            <a:endParaRPr lang="en-ZW" sz="900"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ct val="115000"/>
              </a:lnSpc>
              <a:spcAft>
                <a:spcPts val="400"/>
              </a:spcAft>
              <a:tabLst>
                <a:tab pos="495300" algn="l"/>
              </a:tabLst>
            </a:pPr>
            <a:endParaRPr lang="en-ZW" sz="900"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ct val="115000"/>
              </a:lnSpc>
              <a:spcAft>
                <a:spcPts val="400"/>
              </a:spcAft>
              <a:tabLst>
                <a:tab pos="495300" algn="l"/>
              </a:tabLst>
            </a:pPr>
            <a:endParaRPr lang="en-ZW" sz="900"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7" name="TextBox 26">
            <a:extLst>
              <a:ext uri="{FF2B5EF4-FFF2-40B4-BE49-F238E27FC236}">
                <a16:creationId xmlns:a16="http://schemas.microsoft.com/office/drawing/2014/main" id="{4572F472-0224-1D46-B592-8C2005DF92CC}"/>
              </a:ext>
            </a:extLst>
          </p:cNvPr>
          <p:cNvSpPr txBox="1"/>
          <p:nvPr/>
        </p:nvSpPr>
        <p:spPr>
          <a:xfrm>
            <a:off x="3570824" y="4258797"/>
            <a:ext cx="1431354" cy="286617"/>
          </a:xfrm>
          <a:prstGeom prst="rect">
            <a:avLst/>
          </a:prstGeom>
          <a:noFill/>
        </p:spPr>
        <p:txBody>
          <a:bodyPr wrap="none" rtlCol="0" anchor="t" anchorCtr="0">
            <a:spAutoFit/>
          </a:bodyPr>
          <a:lstStyle/>
          <a:p>
            <a:pPr marL="228600" indent="-228600" defTabSz="914217">
              <a:lnSpc>
                <a:spcPct val="115000"/>
              </a:lnSpc>
              <a:spcAft>
                <a:spcPts val="400"/>
              </a:spcAft>
              <a:buFont typeface="+mj-lt"/>
              <a:buAutoNum type="arabicPeriod" startAt="4"/>
            </a:pPr>
            <a:r>
              <a:rPr lang="en-US"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AWARD STAGE</a:t>
            </a:r>
            <a:endPar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
        <p:nvSpPr>
          <p:cNvPr id="28" name="Subtitle 2">
            <a:extLst>
              <a:ext uri="{FF2B5EF4-FFF2-40B4-BE49-F238E27FC236}">
                <a16:creationId xmlns:a16="http://schemas.microsoft.com/office/drawing/2014/main" id="{04C29F0C-7273-CA4F-81FF-292D60A6B6B1}"/>
              </a:ext>
            </a:extLst>
          </p:cNvPr>
          <p:cNvSpPr txBox="1">
            <a:spLocks/>
          </p:cNvSpPr>
          <p:nvPr/>
        </p:nvSpPr>
        <p:spPr>
          <a:xfrm>
            <a:off x="3672921" y="5420411"/>
            <a:ext cx="4810952" cy="1054648"/>
          </a:xfrm>
          <a:prstGeom prst="rect">
            <a:avLst/>
          </a:prstGeom>
        </p:spPr>
        <p:txBody>
          <a:bodyPr vert="horz" wrap="square" lIns="45720" tIns="22860" rIns="45720" bIns="22860" rtlCol="0" anchor="t">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defTabSz="543818">
              <a:lnSpc>
                <a:spcPct val="100000"/>
              </a:lnSpc>
              <a:spcAft>
                <a:spcPts val="400"/>
              </a:spcAft>
            </a:pPr>
            <a:r>
              <a:rPr lang="en-ZW" sz="9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If Potential Bidder is unsuccessful:</a:t>
            </a:r>
          </a:p>
          <a:p>
            <a:pPr algn="l" defTabSz="543818">
              <a:lnSpc>
                <a:spcPct val="100000"/>
              </a:lnSpc>
              <a:spcAft>
                <a:spcPts val="400"/>
              </a:spcAft>
            </a:pPr>
            <a:r>
              <a:rPr lang="en-ZW" sz="9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Debriefing: Request feedback on bid submission.</a:t>
            </a:r>
            <a:endParaRPr lang="en-ZW" sz="9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marL="171450" indent="-171450" algn="l" defTabSz="543818">
              <a:lnSpc>
                <a:spcPct val="100000"/>
              </a:lnSpc>
              <a:spcAft>
                <a:spcPts val="400"/>
              </a:spcAft>
              <a:buFont typeface="+mj-lt"/>
              <a:buAutoNum type="alphaLcPeriod"/>
            </a:pPr>
            <a:r>
              <a:rPr lang="en-ZW" sz="9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Lessons learned: Analyze bid outcome for improvement.</a:t>
            </a:r>
            <a:endParaRPr lang="en-ZW" sz="9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ct val="100000"/>
              </a:lnSpc>
              <a:spcAft>
                <a:spcPts val="400"/>
              </a:spcAft>
            </a:pPr>
            <a:r>
              <a:rPr lang="en-ZW" sz="900" b="1" i="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If Potential Bidder is Successful:</a:t>
            </a:r>
            <a:endParaRPr lang="en-ZW" sz="9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a:p>
            <a:pPr algn="l" defTabSz="543818">
              <a:lnSpc>
                <a:spcPct val="100000"/>
              </a:lnSpc>
            </a:pPr>
            <a:r>
              <a:rPr lang="en-ZW" sz="900" b="1" i="1" dirty="0">
                <a:solidFill>
                  <a:srgbClr val="000000"/>
                </a:solidFill>
                <a:latin typeface="Cambria" panose="02040503050406030204" pitchFamily="18" charset="0"/>
                <a:ea typeface="Cambria" panose="02040503050406030204" pitchFamily="18" charset="0"/>
              </a:rPr>
              <a:t>Contract execution in line with the terms and conditions. </a:t>
            </a:r>
            <a:endParaRPr lang="en-US" sz="900" b="1" dirty="0">
              <a:solidFill>
                <a:srgbClr val="7F7F7F"/>
              </a:solidFill>
              <a:latin typeface="Cambria" panose="02040503050406030204" pitchFamily="18" charset="0"/>
              <a:ea typeface="Cambria" panose="02040503050406030204" pitchFamily="18" charset="0"/>
              <a:cs typeface="Mukta ExtraLight" panose="020B0000000000000000" pitchFamily="34" charset="77"/>
            </a:endParaRPr>
          </a:p>
        </p:txBody>
      </p:sp>
      <p:sp>
        <p:nvSpPr>
          <p:cNvPr id="29" name="TextBox 28">
            <a:extLst>
              <a:ext uri="{FF2B5EF4-FFF2-40B4-BE49-F238E27FC236}">
                <a16:creationId xmlns:a16="http://schemas.microsoft.com/office/drawing/2014/main" id="{DA0BB99F-063B-DF4A-B228-3FB4E30796EB}"/>
              </a:ext>
            </a:extLst>
          </p:cNvPr>
          <p:cNvSpPr txBox="1"/>
          <p:nvPr/>
        </p:nvSpPr>
        <p:spPr>
          <a:xfrm>
            <a:off x="3615432" y="5186280"/>
            <a:ext cx="1858073" cy="286617"/>
          </a:xfrm>
          <a:prstGeom prst="rect">
            <a:avLst/>
          </a:prstGeom>
          <a:noFill/>
        </p:spPr>
        <p:txBody>
          <a:bodyPr wrap="none" rtlCol="0" anchor="t" anchorCtr="0">
            <a:spAutoFit/>
          </a:bodyPr>
          <a:lstStyle/>
          <a:p>
            <a:pPr marL="228600" indent="-228600" defTabSz="914217">
              <a:lnSpc>
                <a:spcPct val="115000"/>
              </a:lnSpc>
              <a:spcAft>
                <a:spcPts val="400"/>
              </a:spcAft>
              <a:buFont typeface="+mj-lt"/>
              <a:buAutoNum type="arabicPeriod" startAt="4"/>
            </a:pPr>
            <a:r>
              <a:rPr lang="en-US"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rPr>
              <a:t>POST-AWARD STAGE</a:t>
            </a:r>
            <a:endParaRPr lang="en-ZW" sz="1200" b="1" kern="100" dirty="0">
              <a:solidFill>
                <a:srgbClr val="000000"/>
              </a:solidFill>
              <a:latin typeface="Cambria" panose="02040503050406030204" pitchFamily="18" charset="0"/>
              <a:ea typeface="Cambria" panose="02040503050406030204" pitchFamily="18" charset="0"/>
              <a:cs typeface="Times New Roman" panose="02020603050405020304" pitchFamily="18" charset="0"/>
            </a:endParaRPr>
          </a:p>
        </p:txBody>
      </p:sp>
    </p:spTree>
    <p:extLst>
      <p:ext uri="{BB962C8B-B14F-4D97-AF65-F5344CB8AC3E}">
        <p14:creationId xmlns:p14="http://schemas.microsoft.com/office/powerpoint/2010/main" val="362241109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F85130-985B-C427-18DC-846EA9D48F53}"/>
              </a:ext>
            </a:extLst>
          </p:cNvPr>
          <p:cNvPicPr>
            <a:picLocks noChangeAspect="1"/>
          </p:cNvPicPr>
          <p:nvPr/>
        </p:nvPicPr>
        <p:blipFill>
          <a:blip r:embed="rId2"/>
          <a:srcRect r="20689"/>
          <a:stretch/>
        </p:blipFill>
        <p:spPr>
          <a:xfrm>
            <a:off x="1" y="10"/>
            <a:ext cx="9669642"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BC1BADC-299F-B146-9D68-74A9DDE89F08}"/>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a:effectLst/>
                <a:latin typeface="+mj-lt"/>
                <a:ea typeface="+mj-ea"/>
                <a:cs typeface="+mj-cs"/>
              </a:rPr>
              <a:t>BANK PROCUREMENT OF GOODS, WORKS, </a:t>
            </a:r>
          </a:p>
          <a:p>
            <a:pPr defTabSz="914400">
              <a:lnSpc>
                <a:spcPct val="90000"/>
              </a:lnSpc>
              <a:spcBef>
                <a:spcPct val="0"/>
              </a:spcBef>
              <a:spcAft>
                <a:spcPts val="600"/>
              </a:spcAft>
            </a:pPr>
            <a:r>
              <a:rPr lang="en-US" sz="2800" b="1">
                <a:effectLst/>
                <a:latin typeface="+mj-lt"/>
                <a:ea typeface="+mj-ea"/>
                <a:cs typeface="+mj-cs"/>
              </a:rPr>
              <a:t>NON-CONSULTING AND CONSULTING SERVICES </a:t>
            </a:r>
            <a:endParaRPr lang="en-US" sz="2800" b="1">
              <a:latin typeface="+mj-lt"/>
              <a:ea typeface="+mj-ea"/>
              <a:cs typeface="+mj-cs"/>
            </a:endParaRPr>
          </a:p>
        </p:txBody>
      </p:sp>
      <p:sp>
        <p:nvSpPr>
          <p:cNvPr id="3" name="TextBox 2">
            <a:extLst>
              <a:ext uri="{FF2B5EF4-FFF2-40B4-BE49-F238E27FC236}">
                <a16:creationId xmlns:a16="http://schemas.microsoft.com/office/drawing/2014/main" id="{3E537574-62A9-6442-9F39-CCA2543FF594}"/>
              </a:ext>
            </a:extLst>
          </p:cNvPr>
          <p:cNvSpPr txBox="1"/>
          <p:nvPr/>
        </p:nvSpPr>
        <p:spPr>
          <a:xfrm>
            <a:off x="7531610" y="2434201"/>
            <a:ext cx="3822189" cy="3742762"/>
          </a:xfrm>
          <a:prstGeom prst="rect">
            <a:avLst/>
          </a:prstGeom>
        </p:spPr>
        <p:txBody>
          <a:bodyPr vert="horz" lIns="91440" tIns="45720" rIns="91440" bIns="45720" rtlCol="0">
            <a:normAutofit/>
          </a:bodyPr>
          <a:lstStyle/>
          <a:p>
            <a:pPr marL="342900" lvl="0" indent="-228600" defTabSz="914400">
              <a:lnSpc>
                <a:spcPct val="90000"/>
              </a:lnSpc>
              <a:buFont typeface="Arial" panose="020B0604020202020204" pitchFamily="34" charset="0"/>
              <a:buChar char="•"/>
            </a:pPr>
            <a:endParaRPr lang="en-US" sz="2000" dirty="0">
              <a:effectLst/>
            </a:endParaRPr>
          </a:p>
          <a:p>
            <a:pPr marL="342900" lvl="0" indent="-228600" defTabSz="914400">
              <a:lnSpc>
                <a:spcPct val="90000"/>
              </a:lnSpc>
              <a:buFont typeface="Arial" panose="020B0604020202020204" pitchFamily="34" charset="0"/>
              <a:buChar char="•"/>
            </a:pPr>
            <a:r>
              <a:rPr lang="en-US" sz="2000" dirty="0">
                <a:effectLst/>
              </a:rPr>
              <a:t>FRAUD AND CORRUPTION PROVISIONS</a:t>
            </a:r>
          </a:p>
          <a:p>
            <a:pPr marL="114300" lvl="0" defTabSz="914400">
              <a:lnSpc>
                <a:spcPct val="90000"/>
              </a:lnSpc>
            </a:pPr>
            <a:endParaRPr lang="en-US" sz="2000" dirty="0">
              <a:effectLst/>
            </a:endParaRPr>
          </a:p>
          <a:p>
            <a:pPr marL="342900" lvl="0" indent="-228600" defTabSz="914400">
              <a:lnSpc>
                <a:spcPct val="90000"/>
              </a:lnSpc>
              <a:spcAft>
                <a:spcPts val="800"/>
              </a:spcAft>
              <a:buFont typeface="Arial" panose="020B0604020202020204" pitchFamily="34" charset="0"/>
              <a:buChar char="•"/>
            </a:pPr>
            <a:r>
              <a:rPr lang="en-US" sz="2000" dirty="0">
                <a:effectLst/>
              </a:rPr>
              <a:t>PROCUREMENT PROCEDURES</a:t>
            </a:r>
          </a:p>
          <a:p>
            <a:pPr indent="-228600" defTabSz="914400">
              <a:lnSpc>
                <a:spcPct val="90000"/>
              </a:lnSpc>
              <a:spcAft>
                <a:spcPts val="400"/>
              </a:spcAft>
              <a:buFont typeface="Arial" panose="020B0604020202020204" pitchFamily="34" charset="0"/>
              <a:buChar char="•"/>
            </a:pPr>
            <a:endParaRPr lang="en-US" sz="2000" b="1" spc="150" dirty="0"/>
          </a:p>
        </p:txBody>
      </p:sp>
    </p:spTree>
    <p:extLst>
      <p:ext uri="{BB962C8B-B14F-4D97-AF65-F5344CB8AC3E}">
        <p14:creationId xmlns:p14="http://schemas.microsoft.com/office/powerpoint/2010/main" val="28193388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F85130-985B-C427-18DC-846EA9D48F53}"/>
              </a:ext>
            </a:extLst>
          </p:cNvPr>
          <p:cNvPicPr>
            <a:picLocks noChangeAspect="1"/>
          </p:cNvPicPr>
          <p:nvPr/>
        </p:nvPicPr>
        <p:blipFill>
          <a:blip r:embed="rId2"/>
          <a:srcRect r="20689"/>
          <a:stretch/>
        </p:blipFill>
        <p:spPr>
          <a:xfrm>
            <a:off x="1" y="10"/>
            <a:ext cx="6430944"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BC1BADC-299F-B146-9D68-74A9DDE89F08}"/>
              </a:ext>
            </a:extLst>
          </p:cNvPr>
          <p:cNvSpPr txBox="1"/>
          <p:nvPr/>
        </p:nvSpPr>
        <p:spPr>
          <a:xfrm>
            <a:off x="7398853" y="-268919"/>
            <a:ext cx="3822189" cy="189991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dirty="0">
                <a:effectLst/>
                <a:latin typeface="+mj-lt"/>
                <a:ea typeface="+mj-ea"/>
                <a:cs typeface="+mj-cs"/>
              </a:rPr>
              <a:t>FRAUD AND CORRUPTION  </a:t>
            </a:r>
            <a:endParaRPr lang="en-US" sz="2800" b="1" dirty="0">
              <a:latin typeface="+mj-lt"/>
              <a:ea typeface="+mj-ea"/>
              <a:cs typeface="+mj-cs"/>
            </a:endParaRPr>
          </a:p>
        </p:txBody>
      </p:sp>
      <p:graphicFrame>
        <p:nvGraphicFramePr>
          <p:cNvPr id="13" name="TextBox 2">
            <a:extLst>
              <a:ext uri="{FF2B5EF4-FFF2-40B4-BE49-F238E27FC236}">
                <a16:creationId xmlns:a16="http://schemas.microsoft.com/office/drawing/2014/main" id="{7642E11C-63F4-EE7C-0765-8FE9340E86DE}"/>
              </a:ext>
            </a:extLst>
          </p:cNvPr>
          <p:cNvGraphicFramePr/>
          <p:nvPr/>
        </p:nvGraphicFramePr>
        <p:xfrm>
          <a:off x="6591720" y="1617785"/>
          <a:ext cx="4762080" cy="45591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294219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F13C74B1-5B17-4795-BED0-7140497B44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C1BADC-299F-B146-9D68-74A9DDE89F08}"/>
              </a:ext>
            </a:extLst>
          </p:cNvPr>
          <p:cNvSpPr txBox="1"/>
          <p:nvPr/>
        </p:nvSpPr>
        <p:spPr>
          <a:xfrm>
            <a:off x="640080" y="325369"/>
            <a:ext cx="4368602" cy="1956841"/>
          </a:xfrm>
          <a:prstGeom prst="rect">
            <a:avLst/>
          </a:prstGeom>
        </p:spPr>
        <p:txBody>
          <a:bodyPr vert="horz" lIns="91440" tIns="45720" rIns="91440" bIns="45720" rtlCol="0" anchor="b">
            <a:normAutofit/>
          </a:bodyPr>
          <a:lstStyle/>
          <a:p>
            <a:pPr defTabSz="914400">
              <a:lnSpc>
                <a:spcPct val="90000"/>
              </a:lnSpc>
              <a:spcBef>
                <a:spcPct val="0"/>
              </a:spcBef>
              <a:spcAft>
                <a:spcPts val="600"/>
              </a:spcAft>
            </a:pPr>
            <a:r>
              <a:rPr lang="en-US" sz="5400" b="1">
                <a:effectLst/>
                <a:latin typeface="+mj-lt"/>
                <a:ea typeface="+mj-ea"/>
                <a:cs typeface="+mj-cs"/>
              </a:rPr>
              <a:t>FRAUD AND CORRUPTION  </a:t>
            </a:r>
            <a:endParaRPr lang="en-US" sz="5400" b="1">
              <a:latin typeface="+mj-lt"/>
              <a:ea typeface="+mj-ea"/>
              <a:cs typeface="+mj-cs"/>
            </a:endParaRPr>
          </a:p>
        </p:txBody>
      </p:sp>
      <p:sp>
        <p:nvSpPr>
          <p:cNvPr id="18" name="sketchy line">
            <a:extLst>
              <a:ext uri="{FF2B5EF4-FFF2-40B4-BE49-F238E27FC236}">
                <a16:creationId xmlns:a16="http://schemas.microsoft.com/office/drawing/2014/main" id="{D4974D33-8DC5-464E-8C6D-BE58F0669C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0080" y="2586994"/>
            <a:ext cx="3474720" cy="18288"/>
          </a:xfrm>
          <a:custGeom>
            <a:avLst/>
            <a:gdLst>
              <a:gd name="connsiteX0" fmla="*/ 0 w 3474720"/>
              <a:gd name="connsiteY0" fmla="*/ 0 h 18288"/>
              <a:gd name="connsiteX1" fmla="*/ 694944 w 3474720"/>
              <a:gd name="connsiteY1" fmla="*/ 0 h 18288"/>
              <a:gd name="connsiteX2" fmla="*/ 1355141 w 3474720"/>
              <a:gd name="connsiteY2" fmla="*/ 0 h 18288"/>
              <a:gd name="connsiteX3" fmla="*/ 2015338 w 3474720"/>
              <a:gd name="connsiteY3" fmla="*/ 0 h 18288"/>
              <a:gd name="connsiteX4" fmla="*/ 2779776 w 3474720"/>
              <a:gd name="connsiteY4" fmla="*/ 0 h 18288"/>
              <a:gd name="connsiteX5" fmla="*/ 3474720 w 3474720"/>
              <a:gd name="connsiteY5" fmla="*/ 0 h 18288"/>
              <a:gd name="connsiteX6" fmla="*/ 3474720 w 3474720"/>
              <a:gd name="connsiteY6" fmla="*/ 18288 h 18288"/>
              <a:gd name="connsiteX7" fmla="*/ 2779776 w 3474720"/>
              <a:gd name="connsiteY7" fmla="*/ 18288 h 18288"/>
              <a:gd name="connsiteX8" fmla="*/ 2189074 w 3474720"/>
              <a:gd name="connsiteY8" fmla="*/ 18288 h 18288"/>
              <a:gd name="connsiteX9" fmla="*/ 1528877 w 3474720"/>
              <a:gd name="connsiteY9" fmla="*/ 18288 h 18288"/>
              <a:gd name="connsiteX10" fmla="*/ 868680 w 3474720"/>
              <a:gd name="connsiteY10" fmla="*/ 18288 h 18288"/>
              <a:gd name="connsiteX11" fmla="*/ 0 w 3474720"/>
              <a:gd name="connsiteY11" fmla="*/ 18288 h 18288"/>
              <a:gd name="connsiteX12" fmla="*/ 0 w 3474720"/>
              <a:gd name="connsiteY12"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474720" h="18288" fill="none" extrusionOk="0">
                <a:moveTo>
                  <a:pt x="0" y="0"/>
                </a:moveTo>
                <a:cubicBezTo>
                  <a:pt x="224454" y="-14544"/>
                  <a:pt x="495407" y="26540"/>
                  <a:pt x="694944" y="0"/>
                </a:cubicBezTo>
                <a:cubicBezTo>
                  <a:pt x="894481" y="-26540"/>
                  <a:pt x="1130063" y="24713"/>
                  <a:pt x="1355141" y="0"/>
                </a:cubicBezTo>
                <a:cubicBezTo>
                  <a:pt x="1580219" y="-24713"/>
                  <a:pt x="1820099" y="26695"/>
                  <a:pt x="2015338" y="0"/>
                </a:cubicBezTo>
                <a:cubicBezTo>
                  <a:pt x="2210577" y="-26695"/>
                  <a:pt x="2402045" y="165"/>
                  <a:pt x="2779776" y="0"/>
                </a:cubicBezTo>
                <a:cubicBezTo>
                  <a:pt x="3157507" y="-165"/>
                  <a:pt x="3286859" y="-15571"/>
                  <a:pt x="3474720" y="0"/>
                </a:cubicBezTo>
                <a:cubicBezTo>
                  <a:pt x="3474286" y="7551"/>
                  <a:pt x="3474253" y="9822"/>
                  <a:pt x="3474720" y="18288"/>
                </a:cubicBezTo>
                <a:cubicBezTo>
                  <a:pt x="3233904" y="29845"/>
                  <a:pt x="2945134" y="-5256"/>
                  <a:pt x="2779776" y="18288"/>
                </a:cubicBezTo>
                <a:cubicBezTo>
                  <a:pt x="2614418" y="41832"/>
                  <a:pt x="2339768" y="22709"/>
                  <a:pt x="2189074" y="18288"/>
                </a:cubicBezTo>
                <a:cubicBezTo>
                  <a:pt x="2038380" y="13867"/>
                  <a:pt x="1817434" y="-4947"/>
                  <a:pt x="1528877" y="18288"/>
                </a:cubicBezTo>
                <a:cubicBezTo>
                  <a:pt x="1240320" y="41523"/>
                  <a:pt x="1042447" y="37198"/>
                  <a:pt x="868680" y="18288"/>
                </a:cubicBezTo>
                <a:cubicBezTo>
                  <a:pt x="694913" y="-622"/>
                  <a:pt x="233232" y="44909"/>
                  <a:pt x="0" y="18288"/>
                </a:cubicBezTo>
                <a:cubicBezTo>
                  <a:pt x="60" y="11696"/>
                  <a:pt x="66" y="3758"/>
                  <a:pt x="0" y="0"/>
                </a:cubicBezTo>
                <a:close/>
              </a:path>
              <a:path w="3474720" h="18288" stroke="0" extrusionOk="0">
                <a:moveTo>
                  <a:pt x="0" y="0"/>
                </a:moveTo>
                <a:cubicBezTo>
                  <a:pt x="202328" y="-14716"/>
                  <a:pt x="332722" y="-11499"/>
                  <a:pt x="625450" y="0"/>
                </a:cubicBezTo>
                <a:cubicBezTo>
                  <a:pt x="918178" y="11499"/>
                  <a:pt x="1096688" y="5123"/>
                  <a:pt x="1389888" y="0"/>
                </a:cubicBezTo>
                <a:cubicBezTo>
                  <a:pt x="1683088" y="-5123"/>
                  <a:pt x="1835981" y="-14038"/>
                  <a:pt x="1980590" y="0"/>
                </a:cubicBezTo>
                <a:cubicBezTo>
                  <a:pt x="2125199" y="14038"/>
                  <a:pt x="2396099" y="-7203"/>
                  <a:pt x="2571293" y="0"/>
                </a:cubicBezTo>
                <a:cubicBezTo>
                  <a:pt x="2746487" y="7203"/>
                  <a:pt x="3041609" y="-12036"/>
                  <a:pt x="3474720" y="0"/>
                </a:cubicBezTo>
                <a:cubicBezTo>
                  <a:pt x="3474638" y="4406"/>
                  <a:pt x="3474631" y="9982"/>
                  <a:pt x="3474720" y="18288"/>
                </a:cubicBezTo>
                <a:cubicBezTo>
                  <a:pt x="3324873" y="21876"/>
                  <a:pt x="3136771" y="12587"/>
                  <a:pt x="2814523" y="18288"/>
                </a:cubicBezTo>
                <a:cubicBezTo>
                  <a:pt x="2492275" y="23989"/>
                  <a:pt x="2294402" y="47111"/>
                  <a:pt x="2154326" y="18288"/>
                </a:cubicBezTo>
                <a:cubicBezTo>
                  <a:pt x="2014250" y="-10535"/>
                  <a:pt x="1820317" y="33903"/>
                  <a:pt x="1494130" y="18288"/>
                </a:cubicBezTo>
                <a:cubicBezTo>
                  <a:pt x="1167943" y="2673"/>
                  <a:pt x="948432" y="14868"/>
                  <a:pt x="729691" y="18288"/>
                </a:cubicBezTo>
                <a:cubicBezTo>
                  <a:pt x="510950" y="21708"/>
                  <a:pt x="264032" y="24354"/>
                  <a:pt x="0" y="18288"/>
                </a:cubicBezTo>
                <a:cubicBezTo>
                  <a:pt x="189" y="14288"/>
                  <a:pt x="-703" y="3747"/>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863741219">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3E537574-62A9-6442-9F39-CCA2543FF594}"/>
              </a:ext>
            </a:extLst>
          </p:cNvPr>
          <p:cNvSpPr txBox="1"/>
          <p:nvPr/>
        </p:nvSpPr>
        <p:spPr>
          <a:xfrm>
            <a:off x="640080" y="2872899"/>
            <a:ext cx="4243589" cy="3320668"/>
          </a:xfrm>
          <a:prstGeom prst="rect">
            <a:avLst/>
          </a:prstGeom>
        </p:spPr>
        <p:txBody>
          <a:bodyPr vert="horz" lIns="91440" tIns="45720" rIns="91440" bIns="45720" rtlCol="0">
            <a:normAutofit lnSpcReduction="10000"/>
          </a:bodyPr>
          <a:lstStyle/>
          <a:p>
            <a:pPr marL="342900" lvl="0" indent="-228600" defTabSz="914400">
              <a:lnSpc>
                <a:spcPct val="90000"/>
              </a:lnSpc>
              <a:buFont typeface="Arial" panose="020B0604020202020204" pitchFamily="34" charset="0"/>
              <a:buChar char="•"/>
            </a:pPr>
            <a:endParaRPr lang="en-US" sz="1700" dirty="0">
              <a:effectLst/>
            </a:endParaRPr>
          </a:p>
          <a:p>
            <a:pPr marL="90488" lvl="0" indent="-228600" defTabSz="914400">
              <a:lnSpc>
                <a:spcPct val="90000"/>
              </a:lnSpc>
              <a:buFont typeface="Arial" panose="020B0604020202020204" pitchFamily="34" charset="0"/>
              <a:buChar char="•"/>
            </a:pPr>
            <a:r>
              <a:rPr lang="en-US" sz="1700" dirty="0">
                <a:effectLst/>
              </a:rPr>
              <a:t>Debarment</a:t>
            </a:r>
          </a:p>
          <a:p>
            <a:pPr lvl="0" defTabSz="914400">
              <a:lnSpc>
                <a:spcPct val="90000"/>
              </a:lnSpc>
            </a:pPr>
            <a:endParaRPr lang="en-US" sz="1700" dirty="0">
              <a:effectLst/>
            </a:endParaRPr>
          </a:p>
          <a:p>
            <a:pPr lvl="0" defTabSz="914400">
              <a:lnSpc>
                <a:spcPct val="90000"/>
              </a:lnSpc>
            </a:pPr>
            <a:r>
              <a:rPr lang="en-US" sz="1700" dirty="0">
                <a:effectLst/>
              </a:rPr>
              <a:t>Upon establishing evidence of fraudulent and corrupt activities, the Bank will,</a:t>
            </a:r>
          </a:p>
          <a:p>
            <a:pPr marL="114300" lvl="0" indent="-228600" defTabSz="914400">
              <a:lnSpc>
                <a:spcPct val="90000"/>
              </a:lnSpc>
              <a:buFont typeface="Arial" panose="020B0604020202020204" pitchFamily="34" charset="0"/>
              <a:buChar char="•"/>
            </a:pPr>
            <a:endParaRPr lang="en-US" sz="1700" dirty="0">
              <a:effectLst/>
            </a:endParaRPr>
          </a:p>
          <a:p>
            <a:pPr marL="600075" indent="-285750" defTabSz="914400">
              <a:lnSpc>
                <a:spcPct val="90000"/>
              </a:lnSpc>
              <a:buFont typeface="Courier New" panose="02070309020205020404" pitchFamily="49" charset="0"/>
              <a:buChar char="o"/>
            </a:pPr>
            <a:r>
              <a:rPr lang="en-US" sz="1700" dirty="0"/>
              <a:t>reject proposal for award.</a:t>
            </a:r>
          </a:p>
          <a:p>
            <a:pPr marL="600075" lvl="0" indent="-285750" defTabSz="914400">
              <a:lnSpc>
                <a:spcPct val="90000"/>
              </a:lnSpc>
              <a:buFont typeface="Courier New" panose="02070309020205020404" pitchFamily="49" charset="0"/>
              <a:buChar char="o"/>
            </a:pPr>
            <a:r>
              <a:rPr lang="en-US" sz="1700" dirty="0">
                <a:effectLst/>
              </a:rPr>
              <a:t>cancel the procurement proceedings.</a:t>
            </a:r>
          </a:p>
          <a:p>
            <a:pPr marL="600075" lvl="0" indent="-285750" defTabSz="914400">
              <a:lnSpc>
                <a:spcPct val="90000"/>
              </a:lnSpc>
              <a:buFont typeface="Courier New" panose="02070309020205020404" pitchFamily="49" charset="0"/>
              <a:buChar char="o"/>
            </a:pPr>
            <a:r>
              <a:rPr lang="en-US" sz="1700" dirty="0"/>
              <a:t>s</a:t>
            </a:r>
            <a:r>
              <a:rPr lang="en-US" sz="1700" dirty="0">
                <a:effectLst/>
              </a:rPr>
              <a:t>anction the firm as ineligible for at least two (2) years or indefinitely.</a:t>
            </a:r>
          </a:p>
          <a:p>
            <a:pPr marL="600075" lvl="0" indent="-285750" defTabSz="914400">
              <a:lnSpc>
                <a:spcPct val="90000"/>
              </a:lnSpc>
              <a:buFont typeface="Courier New" panose="02070309020205020404" pitchFamily="49" charset="0"/>
              <a:buChar char="o"/>
            </a:pPr>
            <a:r>
              <a:rPr lang="en-US" sz="1700" dirty="0">
                <a:effectLst/>
              </a:rPr>
              <a:t>submit the name of the firm to the Procurement Regulatory Authority of Zimbabwe (PRAZ) for inclusion onto the List of debarred firms. </a:t>
            </a:r>
          </a:p>
          <a:p>
            <a:pPr indent="-228600" defTabSz="914400">
              <a:lnSpc>
                <a:spcPct val="90000"/>
              </a:lnSpc>
              <a:spcAft>
                <a:spcPts val="400"/>
              </a:spcAft>
              <a:buFont typeface="Arial" panose="020B0604020202020204" pitchFamily="34" charset="0"/>
              <a:buChar char="•"/>
            </a:pPr>
            <a:endParaRPr lang="en-US" sz="1700" b="1" spc="150" dirty="0"/>
          </a:p>
        </p:txBody>
      </p:sp>
      <p:pic>
        <p:nvPicPr>
          <p:cNvPr id="5" name="Picture 4">
            <a:extLst>
              <a:ext uri="{FF2B5EF4-FFF2-40B4-BE49-F238E27FC236}">
                <a16:creationId xmlns:a16="http://schemas.microsoft.com/office/drawing/2014/main" id="{36F85130-985B-C427-18DC-846EA9D48F53}"/>
              </a:ext>
            </a:extLst>
          </p:cNvPr>
          <p:cNvPicPr>
            <a:picLocks noChangeAspect="1"/>
          </p:cNvPicPr>
          <p:nvPr/>
        </p:nvPicPr>
        <p:blipFill>
          <a:blip r:embed="rId2"/>
          <a:srcRect l="10354" r="33225"/>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4620638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F85130-985B-C427-18DC-846EA9D48F53}"/>
              </a:ext>
            </a:extLst>
          </p:cNvPr>
          <p:cNvPicPr>
            <a:picLocks noChangeAspect="1"/>
          </p:cNvPicPr>
          <p:nvPr/>
        </p:nvPicPr>
        <p:blipFill>
          <a:blip r:embed="rId2"/>
          <a:srcRect r="20689"/>
          <a:stretch/>
        </p:blipFill>
        <p:spPr>
          <a:xfrm>
            <a:off x="1" y="10"/>
            <a:ext cx="5948854" cy="6857990"/>
          </a:xfrm>
          <a:prstGeom prst="rect">
            <a:avLst/>
          </a:prstGeom>
        </p:spPr>
      </p:pic>
      <p:sp>
        <p:nvSpPr>
          <p:cNvPr id="11" name="Rectangle 10">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extBox 1">
            <a:extLst>
              <a:ext uri="{FF2B5EF4-FFF2-40B4-BE49-F238E27FC236}">
                <a16:creationId xmlns:a16="http://schemas.microsoft.com/office/drawing/2014/main" id="{BBC1BADC-299F-B146-9D68-74A9DDE89F08}"/>
              </a:ext>
            </a:extLst>
          </p:cNvPr>
          <p:cNvSpPr txBox="1"/>
          <p:nvPr/>
        </p:nvSpPr>
        <p:spPr>
          <a:xfrm>
            <a:off x="6096000" y="365125"/>
            <a:ext cx="5538952" cy="189991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b="1" dirty="0">
                <a:effectLst/>
                <a:latin typeface="+mj-lt"/>
                <a:ea typeface="+mj-ea"/>
                <a:cs typeface="+mj-cs"/>
              </a:rPr>
              <a:t>FRAUD AND CORRUPTION (CONTD..)  </a:t>
            </a:r>
            <a:endParaRPr lang="en-US" sz="3200" b="1" dirty="0">
              <a:latin typeface="+mj-lt"/>
              <a:ea typeface="+mj-ea"/>
              <a:cs typeface="+mj-cs"/>
            </a:endParaRPr>
          </a:p>
        </p:txBody>
      </p:sp>
      <p:graphicFrame>
        <p:nvGraphicFramePr>
          <p:cNvPr id="13" name="TextBox 2">
            <a:extLst>
              <a:ext uri="{FF2B5EF4-FFF2-40B4-BE49-F238E27FC236}">
                <a16:creationId xmlns:a16="http://schemas.microsoft.com/office/drawing/2014/main" id="{BBEA43D5-5460-354B-F8DF-17087B2D7867}"/>
              </a:ext>
            </a:extLst>
          </p:cNvPr>
          <p:cNvGraphicFramePr/>
          <p:nvPr>
            <p:extLst>
              <p:ext uri="{D42A27DB-BD31-4B8C-83A1-F6EECF244321}">
                <p14:modId xmlns:p14="http://schemas.microsoft.com/office/powerpoint/2010/main" val="2224244097"/>
              </p:ext>
            </p:extLst>
          </p:nvPr>
        </p:nvGraphicFramePr>
        <p:xfrm>
          <a:off x="5948856" y="1292772"/>
          <a:ext cx="5686096" cy="52001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88037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04812C46-200A-4DEB-A05E-3ED6C68C23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36F85130-985B-C427-18DC-846EA9D48F53}"/>
              </a:ext>
            </a:extLst>
          </p:cNvPr>
          <p:cNvPicPr>
            <a:picLocks noChangeAspect="1"/>
          </p:cNvPicPr>
          <p:nvPr/>
        </p:nvPicPr>
        <p:blipFill>
          <a:blip r:embed="rId2"/>
          <a:srcRect r="20689"/>
          <a:stretch/>
        </p:blipFill>
        <p:spPr>
          <a:xfrm>
            <a:off x="1" y="10"/>
            <a:ext cx="6240025" cy="6857990"/>
          </a:xfrm>
          <a:prstGeom prst="rect">
            <a:avLst/>
          </a:prstGeom>
        </p:spPr>
      </p:pic>
      <p:sp>
        <p:nvSpPr>
          <p:cNvPr id="36" name="Rectangle 35">
            <a:extLst>
              <a:ext uri="{FF2B5EF4-FFF2-40B4-BE49-F238E27FC236}">
                <a16:creationId xmlns:a16="http://schemas.microsoft.com/office/drawing/2014/main" id="{D1EA859B-E555-4109-94F3-6700E046E00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5125019"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BC1BADC-299F-B146-9D68-74A9DDE89F08}"/>
              </a:ext>
            </a:extLst>
          </p:cNvPr>
          <p:cNvSpPr txBox="1"/>
          <p:nvPr/>
        </p:nvSpPr>
        <p:spPr>
          <a:xfrm>
            <a:off x="7531610" y="365125"/>
            <a:ext cx="3822189" cy="1899912"/>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800" b="1">
                <a:effectLst/>
                <a:latin typeface="+mj-lt"/>
                <a:ea typeface="+mj-ea"/>
                <a:cs typeface="+mj-cs"/>
              </a:rPr>
              <a:t>DEFINITIONS FOR FRAUD AND CORRUPTION</a:t>
            </a:r>
            <a:endParaRPr lang="en-US" sz="2800" b="1" dirty="0">
              <a:latin typeface="+mj-lt"/>
              <a:ea typeface="+mj-ea"/>
              <a:cs typeface="+mj-cs"/>
            </a:endParaRPr>
          </a:p>
        </p:txBody>
      </p:sp>
      <p:graphicFrame>
        <p:nvGraphicFramePr>
          <p:cNvPr id="37" name="TextBox 2">
            <a:extLst>
              <a:ext uri="{FF2B5EF4-FFF2-40B4-BE49-F238E27FC236}">
                <a16:creationId xmlns:a16="http://schemas.microsoft.com/office/drawing/2014/main" id="{A4BA00F7-2EA1-3E1C-2E74-EE5152E0A2AE}"/>
              </a:ext>
            </a:extLst>
          </p:cNvPr>
          <p:cNvGraphicFramePr/>
          <p:nvPr/>
        </p:nvGraphicFramePr>
        <p:xfrm>
          <a:off x="6581670" y="1868992"/>
          <a:ext cx="5345723" cy="451171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64413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 /></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Custom 1">
      <a:dk1>
        <a:srgbClr val="7F7F7F"/>
      </a:dk1>
      <a:lt1>
        <a:srgbClr val="FFFFFF"/>
      </a:lt1>
      <a:dk2>
        <a:srgbClr val="000000"/>
      </a:dk2>
      <a:lt2>
        <a:srgbClr val="FFFFFF"/>
      </a:lt2>
      <a:accent1>
        <a:srgbClr val="3E8E99"/>
      </a:accent1>
      <a:accent2>
        <a:srgbClr val="4A63A2"/>
      </a:accent2>
      <a:accent3>
        <a:srgbClr val="437DB2"/>
      </a:accent3>
      <a:accent4>
        <a:srgbClr val="54B8A8"/>
      </a:accent4>
      <a:accent5>
        <a:srgbClr val="62CD7F"/>
      </a:accent5>
      <a:accent6>
        <a:srgbClr val="C4C8CE"/>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Ion Boardroom</Template>
  <TotalTime>1257</TotalTime>
  <Words>2344</Words>
  <Application>Microsoft Office PowerPoint</Application>
  <PresentationFormat>Widescreen</PresentationFormat>
  <Paragraphs>218</Paragraphs>
  <Slides>22</Slides>
  <Notes>0</Notes>
  <HiddenSlides>0</HiddenSlides>
  <MMClips>0</MMClips>
  <ScaleCrop>false</ScaleCrop>
  <HeadingPairs>
    <vt:vector size="4" baseType="variant">
      <vt:variant>
        <vt:lpstr>Theme</vt:lpstr>
      </vt:variant>
      <vt:variant>
        <vt:i4>4</vt:i4>
      </vt:variant>
      <vt:variant>
        <vt:lpstr>Slide Titles</vt:lpstr>
      </vt:variant>
      <vt:variant>
        <vt:i4>22</vt:i4>
      </vt:variant>
    </vt:vector>
  </HeadingPairs>
  <TitlesOfParts>
    <vt:vector size="26" baseType="lpstr">
      <vt:lpstr>Ion Boardroom</vt:lpstr>
      <vt:lpstr>2_Office Theme</vt:lpstr>
      <vt:lpstr>1_Office Theme</vt:lpstr>
      <vt:lpstr>Office Theme</vt:lpstr>
      <vt:lpstr>PowerPoint Presentation</vt:lpstr>
      <vt:lpstr>OUTLINE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HP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Mashonganyika Alexio</dc:creator>
  <cp:lastModifiedBy>Masuka Fredy</cp:lastModifiedBy>
  <cp:revision>53</cp:revision>
  <dcterms:created xsi:type="dcterms:W3CDTF">2024-05-22T09:29:11Z</dcterms:created>
  <dcterms:modified xsi:type="dcterms:W3CDTF">2024-10-04T06:15:43Z</dcterms:modified>
</cp:coreProperties>
</file>