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565" r:id="rId3"/>
    <p:sldId id="566" r:id="rId4"/>
    <p:sldId id="1025" r:id="rId5"/>
    <p:sldId id="1026" r:id="rId6"/>
    <p:sldId id="1027" r:id="rId7"/>
    <p:sldId id="963" r:id="rId8"/>
    <p:sldId id="975" r:id="rId9"/>
    <p:sldId id="467" r:id="rId10"/>
    <p:sldId id="493" r:id="rId11"/>
    <p:sldId id="494" r:id="rId12"/>
    <p:sldId id="495" r:id="rId13"/>
    <p:sldId id="496" r:id="rId14"/>
    <p:sldId id="294" r:id="rId15"/>
  </p:sldIdLst>
  <p:sldSz cx="9144000" cy="6858000" type="screen4x3"/>
  <p:notesSz cx="6954838" cy="9247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6DA"/>
    <a:srgbClr val="33CC33"/>
    <a:srgbClr val="E0F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88309" autoAdjust="0"/>
  </p:normalViewPr>
  <p:slideViewPr>
    <p:cSldViewPr snapToGrid="0">
      <p:cViewPr varScale="1">
        <p:scale>
          <a:sx n="56" d="100"/>
          <a:sy n="56" d="100"/>
        </p:scale>
        <p:origin x="1564" y="40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F6194-B141-4566-90C2-F7D0033F72E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AB3161-138D-4780-99B1-4BA0CF76111F}">
      <dgm:prSet phldrT="[Text]"/>
      <dgm:spPr/>
      <dgm:t>
        <a:bodyPr/>
        <a:lstStyle/>
        <a:p>
          <a:r>
            <a:rPr lang="en-GB" dirty="0"/>
            <a:t>Government – Provides Land to UDCORP</a:t>
          </a:r>
          <a:endParaRPr lang="en-US" dirty="0"/>
        </a:p>
      </dgm:t>
    </dgm:pt>
    <dgm:pt modelId="{9DB38347-C331-4F04-A89B-2F8233631D45}" type="parTrans" cxnId="{562E8DD6-0BC8-4A3B-A581-857CEE9A9CD7}">
      <dgm:prSet/>
      <dgm:spPr/>
      <dgm:t>
        <a:bodyPr/>
        <a:lstStyle/>
        <a:p>
          <a:endParaRPr lang="en-US"/>
        </a:p>
      </dgm:t>
    </dgm:pt>
    <dgm:pt modelId="{75FFC431-22D0-43A1-9A80-0606C0C10673}" type="sibTrans" cxnId="{562E8DD6-0BC8-4A3B-A581-857CEE9A9CD7}">
      <dgm:prSet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AA7458B7-3952-4ECB-ABD7-61860607995C}">
      <dgm:prSet phldrT="[Text]"/>
      <dgm:spPr/>
      <dgm:t>
        <a:bodyPr/>
        <a:lstStyle/>
        <a:p>
          <a:r>
            <a:rPr lang="en-GB" dirty="0"/>
            <a:t>UDCORP</a:t>
          </a:r>
        </a:p>
        <a:p>
          <a:r>
            <a:rPr lang="en-GB" dirty="0"/>
            <a:t>Provides  Resources Mobilisation, Technical Services Project Management Services</a:t>
          </a:r>
          <a:endParaRPr lang="en-US" dirty="0"/>
        </a:p>
      </dgm:t>
    </dgm:pt>
    <dgm:pt modelId="{C2A9FD5E-F698-463F-8C29-6F5EC2DF4D8D}" type="parTrans" cxnId="{BA84791D-8020-4DBB-A62E-FF6B99C5A3AC}">
      <dgm:prSet/>
      <dgm:spPr/>
      <dgm:t>
        <a:bodyPr/>
        <a:lstStyle/>
        <a:p>
          <a:endParaRPr lang="en-US"/>
        </a:p>
      </dgm:t>
    </dgm:pt>
    <dgm:pt modelId="{4ACB1142-A6CB-401D-A7CF-1E162FFAC276}" type="sibTrans" cxnId="{BA84791D-8020-4DBB-A62E-FF6B99C5A3AC}">
      <dgm:prSet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BB1A6C49-E4D2-4CAA-8456-634439C632F2}">
      <dgm:prSet phldrT="[Text]"/>
      <dgm:spPr/>
      <dgm:t>
        <a:bodyPr/>
        <a:lstStyle/>
        <a:p>
          <a:r>
            <a:rPr lang="en-GB" dirty="0"/>
            <a:t>Local &amp; Regional Financial Institutions</a:t>
          </a:r>
        </a:p>
        <a:p>
          <a:r>
            <a:rPr lang="en-GB" dirty="0"/>
            <a:t>Pension Funds</a:t>
          </a:r>
        </a:p>
        <a:p>
          <a:r>
            <a:rPr lang="en-GB" dirty="0"/>
            <a:t>Land Developers</a:t>
          </a:r>
        </a:p>
        <a:p>
          <a:r>
            <a:rPr lang="en-GB" dirty="0"/>
            <a:t>Private Sector</a:t>
          </a:r>
        </a:p>
        <a:p>
          <a:endParaRPr lang="en-US" dirty="0"/>
        </a:p>
      </dgm:t>
    </dgm:pt>
    <dgm:pt modelId="{6EB1E2C2-C2F1-4FC9-8118-565E54825899}" type="parTrans" cxnId="{4AB93196-BE09-4975-92F2-E9EC77A78369}">
      <dgm:prSet/>
      <dgm:spPr/>
      <dgm:t>
        <a:bodyPr/>
        <a:lstStyle/>
        <a:p>
          <a:endParaRPr lang="en-US"/>
        </a:p>
      </dgm:t>
    </dgm:pt>
    <dgm:pt modelId="{2A76AAEE-3FEB-4BD9-8E95-C021AD761607}" type="sibTrans" cxnId="{4AB93196-BE09-4975-92F2-E9EC77A78369}">
      <dgm:prSet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061CE5AA-C0D5-4869-A4AD-5AE60C6A054C}" type="pres">
      <dgm:prSet presAssocID="{519F6194-B141-4566-90C2-F7D0033F72EC}" presName="Name0" presStyleCnt="0">
        <dgm:presLayoutVars>
          <dgm:dir/>
          <dgm:resizeHandles val="exact"/>
        </dgm:presLayoutVars>
      </dgm:prSet>
      <dgm:spPr/>
    </dgm:pt>
    <dgm:pt modelId="{B4F2832C-5C39-4E45-92C0-0D028D6D52B9}" type="pres">
      <dgm:prSet presAssocID="{15AB3161-138D-4780-99B1-4BA0CF76111F}" presName="node" presStyleLbl="node1" presStyleIdx="0" presStyleCnt="3" custScaleX="157621" custScaleY="96525" custRadScaleRad="88991" custRadScaleInc="-1970">
        <dgm:presLayoutVars>
          <dgm:bulletEnabled val="1"/>
        </dgm:presLayoutVars>
      </dgm:prSet>
      <dgm:spPr/>
    </dgm:pt>
    <dgm:pt modelId="{540FDAFB-1409-47B6-B116-191A320627D3}" type="pres">
      <dgm:prSet presAssocID="{75FFC431-22D0-43A1-9A80-0606C0C10673}" presName="sibTrans" presStyleLbl="sibTrans2D1" presStyleIdx="0" presStyleCnt="3" custAng="237970" custScaleX="132919" custScaleY="87784"/>
      <dgm:spPr/>
    </dgm:pt>
    <dgm:pt modelId="{10F1C85E-0AD6-42CE-92A0-254B3EDB7F14}" type="pres">
      <dgm:prSet presAssocID="{75FFC431-22D0-43A1-9A80-0606C0C10673}" presName="connectorText" presStyleLbl="sibTrans2D1" presStyleIdx="0" presStyleCnt="3"/>
      <dgm:spPr/>
    </dgm:pt>
    <dgm:pt modelId="{60E9183A-7005-436D-AC26-BCEFEDF30AF8}" type="pres">
      <dgm:prSet presAssocID="{AA7458B7-3952-4ECB-ABD7-61860607995C}" presName="node" presStyleLbl="node1" presStyleIdx="1" presStyleCnt="3" custScaleX="111984" custScaleY="155747" custRadScaleRad="105064" custRadScaleInc="-16044">
        <dgm:presLayoutVars>
          <dgm:bulletEnabled val="1"/>
        </dgm:presLayoutVars>
      </dgm:prSet>
      <dgm:spPr/>
    </dgm:pt>
    <dgm:pt modelId="{EDB11D57-2B9A-4DB9-9B32-F250796D1ABB}" type="pres">
      <dgm:prSet presAssocID="{4ACB1142-A6CB-401D-A7CF-1E162FFAC276}" presName="sibTrans" presStyleLbl="sibTrans2D1" presStyleIdx="1" presStyleCnt="3" custScaleX="126116" custScaleY="138456"/>
      <dgm:spPr/>
    </dgm:pt>
    <dgm:pt modelId="{BE75A7A0-7B56-4B05-9340-A1BD7BF3D543}" type="pres">
      <dgm:prSet presAssocID="{4ACB1142-A6CB-401D-A7CF-1E162FFAC276}" presName="connectorText" presStyleLbl="sibTrans2D1" presStyleIdx="1" presStyleCnt="3"/>
      <dgm:spPr/>
    </dgm:pt>
    <dgm:pt modelId="{F697E59C-F29D-488A-8CC2-EC4CB6FD5DAC}" type="pres">
      <dgm:prSet presAssocID="{BB1A6C49-E4D2-4CAA-8456-634439C632F2}" presName="node" presStyleLbl="node1" presStyleIdx="2" presStyleCnt="3" custScaleX="149539" custScaleY="137410" custRadScaleRad="106271" custRadScaleInc="13235">
        <dgm:presLayoutVars>
          <dgm:bulletEnabled val="1"/>
        </dgm:presLayoutVars>
      </dgm:prSet>
      <dgm:spPr/>
    </dgm:pt>
    <dgm:pt modelId="{7A564624-050A-41BE-8FBF-674FB8857FD1}" type="pres">
      <dgm:prSet presAssocID="{2A76AAEE-3FEB-4BD9-8E95-C021AD761607}" presName="sibTrans" presStyleLbl="sibTrans2D1" presStyleIdx="2" presStyleCnt="3" custScaleX="196061" custScaleY="79990" custLinFactNeighborX="1582" custLinFactNeighborY="-2000"/>
      <dgm:spPr/>
    </dgm:pt>
    <dgm:pt modelId="{2E773BB0-C6AA-4B7E-ACE7-BC836E60EA77}" type="pres">
      <dgm:prSet presAssocID="{2A76AAEE-3FEB-4BD9-8E95-C021AD761607}" presName="connectorText" presStyleLbl="sibTrans2D1" presStyleIdx="2" presStyleCnt="3"/>
      <dgm:spPr/>
    </dgm:pt>
  </dgm:ptLst>
  <dgm:cxnLst>
    <dgm:cxn modelId="{78C86A0C-CAD9-4AF0-A1C9-397D23FB24E0}" type="presOf" srcId="{75FFC431-22D0-43A1-9A80-0606C0C10673}" destId="{10F1C85E-0AD6-42CE-92A0-254B3EDB7F14}" srcOrd="1" destOrd="0" presId="urn:microsoft.com/office/officeart/2005/8/layout/cycle7"/>
    <dgm:cxn modelId="{BA84791D-8020-4DBB-A62E-FF6B99C5A3AC}" srcId="{519F6194-B141-4566-90C2-F7D0033F72EC}" destId="{AA7458B7-3952-4ECB-ABD7-61860607995C}" srcOrd="1" destOrd="0" parTransId="{C2A9FD5E-F698-463F-8C29-6F5EC2DF4D8D}" sibTransId="{4ACB1142-A6CB-401D-A7CF-1E162FFAC276}"/>
    <dgm:cxn modelId="{D268FE37-B32A-41A1-B7B5-D4382696A1C5}" type="presOf" srcId="{519F6194-B141-4566-90C2-F7D0033F72EC}" destId="{061CE5AA-C0D5-4869-A4AD-5AE60C6A054C}" srcOrd="0" destOrd="0" presId="urn:microsoft.com/office/officeart/2005/8/layout/cycle7"/>
    <dgm:cxn modelId="{C2E3B13E-E289-4272-BF26-CAE045FB01D2}" type="presOf" srcId="{15AB3161-138D-4780-99B1-4BA0CF76111F}" destId="{B4F2832C-5C39-4E45-92C0-0D028D6D52B9}" srcOrd="0" destOrd="0" presId="urn:microsoft.com/office/officeart/2005/8/layout/cycle7"/>
    <dgm:cxn modelId="{E1BC7966-AD14-4D22-8972-FB71DC4EAE9A}" type="presOf" srcId="{2A76AAEE-3FEB-4BD9-8E95-C021AD761607}" destId="{2E773BB0-C6AA-4B7E-ACE7-BC836E60EA77}" srcOrd="1" destOrd="0" presId="urn:microsoft.com/office/officeart/2005/8/layout/cycle7"/>
    <dgm:cxn modelId="{4AB93196-BE09-4975-92F2-E9EC77A78369}" srcId="{519F6194-B141-4566-90C2-F7D0033F72EC}" destId="{BB1A6C49-E4D2-4CAA-8456-634439C632F2}" srcOrd="2" destOrd="0" parTransId="{6EB1E2C2-C2F1-4FC9-8118-565E54825899}" sibTransId="{2A76AAEE-3FEB-4BD9-8E95-C021AD761607}"/>
    <dgm:cxn modelId="{1DBCB7AC-9637-41A9-A7B6-6B66760CEF3B}" type="presOf" srcId="{4ACB1142-A6CB-401D-A7CF-1E162FFAC276}" destId="{BE75A7A0-7B56-4B05-9340-A1BD7BF3D543}" srcOrd="1" destOrd="0" presId="urn:microsoft.com/office/officeart/2005/8/layout/cycle7"/>
    <dgm:cxn modelId="{679859C1-BC64-4C26-8E73-05910809C6D1}" type="presOf" srcId="{2A76AAEE-3FEB-4BD9-8E95-C021AD761607}" destId="{7A564624-050A-41BE-8FBF-674FB8857FD1}" srcOrd="0" destOrd="0" presId="urn:microsoft.com/office/officeart/2005/8/layout/cycle7"/>
    <dgm:cxn modelId="{4E3E94D3-CA69-4EAF-904A-30D2F289E2AD}" type="presOf" srcId="{BB1A6C49-E4D2-4CAA-8456-634439C632F2}" destId="{F697E59C-F29D-488A-8CC2-EC4CB6FD5DAC}" srcOrd="0" destOrd="0" presId="urn:microsoft.com/office/officeart/2005/8/layout/cycle7"/>
    <dgm:cxn modelId="{562E8DD6-0BC8-4A3B-A581-857CEE9A9CD7}" srcId="{519F6194-B141-4566-90C2-F7D0033F72EC}" destId="{15AB3161-138D-4780-99B1-4BA0CF76111F}" srcOrd="0" destOrd="0" parTransId="{9DB38347-C331-4F04-A89B-2F8233631D45}" sibTransId="{75FFC431-22D0-43A1-9A80-0606C0C10673}"/>
    <dgm:cxn modelId="{146952DF-BDD2-4628-A6B8-366419D6811B}" type="presOf" srcId="{4ACB1142-A6CB-401D-A7CF-1E162FFAC276}" destId="{EDB11D57-2B9A-4DB9-9B32-F250796D1ABB}" srcOrd="0" destOrd="0" presId="urn:microsoft.com/office/officeart/2005/8/layout/cycle7"/>
    <dgm:cxn modelId="{21012BE9-2AB3-4E5D-8E05-31F050966970}" type="presOf" srcId="{75FFC431-22D0-43A1-9A80-0606C0C10673}" destId="{540FDAFB-1409-47B6-B116-191A320627D3}" srcOrd="0" destOrd="0" presId="urn:microsoft.com/office/officeart/2005/8/layout/cycle7"/>
    <dgm:cxn modelId="{6D6651EA-3C7A-439C-97E9-9F490B7E03CA}" type="presOf" srcId="{AA7458B7-3952-4ECB-ABD7-61860607995C}" destId="{60E9183A-7005-436D-AC26-BCEFEDF30AF8}" srcOrd="0" destOrd="0" presId="urn:microsoft.com/office/officeart/2005/8/layout/cycle7"/>
    <dgm:cxn modelId="{3731A69C-5BD2-4B2F-B440-4110106C29BA}" type="presParOf" srcId="{061CE5AA-C0D5-4869-A4AD-5AE60C6A054C}" destId="{B4F2832C-5C39-4E45-92C0-0D028D6D52B9}" srcOrd="0" destOrd="0" presId="urn:microsoft.com/office/officeart/2005/8/layout/cycle7"/>
    <dgm:cxn modelId="{58BED643-62F3-470B-A56F-E32E81233625}" type="presParOf" srcId="{061CE5AA-C0D5-4869-A4AD-5AE60C6A054C}" destId="{540FDAFB-1409-47B6-B116-191A320627D3}" srcOrd="1" destOrd="0" presId="urn:microsoft.com/office/officeart/2005/8/layout/cycle7"/>
    <dgm:cxn modelId="{B1FF791C-963F-4390-AD35-63D0F79A5EB9}" type="presParOf" srcId="{540FDAFB-1409-47B6-B116-191A320627D3}" destId="{10F1C85E-0AD6-42CE-92A0-254B3EDB7F14}" srcOrd="0" destOrd="0" presId="urn:microsoft.com/office/officeart/2005/8/layout/cycle7"/>
    <dgm:cxn modelId="{506EC199-B33E-45FA-AECB-D7E42BDC7A52}" type="presParOf" srcId="{061CE5AA-C0D5-4869-A4AD-5AE60C6A054C}" destId="{60E9183A-7005-436D-AC26-BCEFEDF30AF8}" srcOrd="2" destOrd="0" presId="urn:microsoft.com/office/officeart/2005/8/layout/cycle7"/>
    <dgm:cxn modelId="{60B794AA-4D31-435A-85F3-B31ADBC97794}" type="presParOf" srcId="{061CE5AA-C0D5-4869-A4AD-5AE60C6A054C}" destId="{EDB11D57-2B9A-4DB9-9B32-F250796D1ABB}" srcOrd="3" destOrd="0" presId="urn:microsoft.com/office/officeart/2005/8/layout/cycle7"/>
    <dgm:cxn modelId="{ABC14C81-0D6E-43B3-BCB2-CA8569040081}" type="presParOf" srcId="{EDB11D57-2B9A-4DB9-9B32-F250796D1ABB}" destId="{BE75A7A0-7B56-4B05-9340-A1BD7BF3D543}" srcOrd="0" destOrd="0" presId="urn:microsoft.com/office/officeart/2005/8/layout/cycle7"/>
    <dgm:cxn modelId="{B7480C0D-0A50-4A5E-9698-3A6039DF86D2}" type="presParOf" srcId="{061CE5AA-C0D5-4869-A4AD-5AE60C6A054C}" destId="{F697E59C-F29D-488A-8CC2-EC4CB6FD5DAC}" srcOrd="4" destOrd="0" presId="urn:microsoft.com/office/officeart/2005/8/layout/cycle7"/>
    <dgm:cxn modelId="{2E9A7F41-7D3A-4C6B-A5CD-8A485F38D3B1}" type="presParOf" srcId="{061CE5AA-C0D5-4869-A4AD-5AE60C6A054C}" destId="{7A564624-050A-41BE-8FBF-674FB8857FD1}" srcOrd="5" destOrd="0" presId="urn:microsoft.com/office/officeart/2005/8/layout/cycle7"/>
    <dgm:cxn modelId="{C72062F2-6AA5-4CCC-B874-4908A0385A9E}" type="presParOf" srcId="{7A564624-050A-41BE-8FBF-674FB8857FD1}" destId="{2E773BB0-C6AA-4B7E-ACE7-BC836E60EA77}" srcOrd="0" destOrd="0" presId="urn:microsoft.com/office/officeart/2005/8/layout/cycle7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2832C-5C39-4E45-92C0-0D028D6D52B9}">
      <dsp:nvSpPr>
        <dsp:cNvPr id="0" name=""/>
        <dsp:cNvSpPr/>
      </dsp:nvSpPr>
      <dsp:spPr>
        <a:xfrm>
          <a:off x="2528744" y="128078"/>
          <a:ext cx="4525132" cy="1385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Government – Provides Land to UDCORP</a:t>
          </a:r>
          <a:endParaRPr lang="en-US" sz="1900" kern="1200" dirty="0"/>
        </a:p>
      </dsp:txBody>
      <dsp:txXfrm>
        <a:off x="2569326" y="168660"/>
        <a:ext cx="4443968" cy="1304401"/>
      </dsp:txXfrm>
    </dsp:sp>
    <dsp:sp modelId="{540FDAFB-1409-47B6-B116-191A320627D3}">
      <dsp:nvSpPr>
        <dsp:cNvPr id="0" name=""/>
        <dsp:cNvSpPr/>
      </dsp:nvSpPr>
      <dsp:spPr>
        <a:xfrm rot="3320253">
          <a:off x="5124169" y="2105498"/>
          <a:ext cx="1739840" cy="441032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256479" y="2193704"/>
        <a:ext cx="1475220" cy="264620"/>
      </dsp:txXfrm>
    </dsp:sp>
    <dsp:sp modelId="{60E9183A-7005-436D-AC26-BCEFEDF30AF8}">
      <dsp:nvSpPr>
        <dsp:cNvPr id="0" name=""/>
        <dsp:cNvSpPr/>
      </dsp:nvSpPr>
      <dsp:spPr>
        <a:xfrm>
          <a:off x="5929057" y="3138384"/>
          <a:ext cx="3214942" cy="2235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UDCORP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Provides  Resources Mobilisation, Technical Services Project Management Services</a:t>
          </a:r>
          <a:endParaRPr lang="en-US" sz="1900" kern="1200" dirty="0"/>
        </a:p>
      </dsp:txBody>
      <dsp:txXfrm>
        <a:off x="5994537" y="3203864"/>
        <a:ext cx="3083982" cy="2104706"/>
      </dsp:txXfrm>
    </dsp:sp>
    <dsp:sp modelId="{EDB11D57-2B9A-4DB9-9B32-F250796D1ABB}">
      <dsp:nvSpPr>
        <dsp:cNvPr id="0" name=""/>
        <dsp:cNvSpPr/>
      </dsp:nvSpPr>
      <dsp:spPr>
        <a:xfrm rot="10741816">
          <a:off x="4285685" y="3949466"/>
          <a:ext cx="1650792" cy="695612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4494369" y="4088588"/>
        <a:ext cx="1233424" cy="417368"/>
      </dsp:txXfrm>
    </dsp:sp>
    <dsp:sp modelId="{F697E59C-F29D-488A-8CC2-EC4CB6FD5DAC}">
      <dsp:nvSpPr>
        <dsp:cNvPr id="0" name=""/>
        <dsp:cNvSpPr/>
      </dsp:nvSpPr>
      <dsp:spPr>
        <a:xfrm>
          <a:off x="0" y="3361227"/>
          <a:ext cx="4293106" cy="1972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Local &amp; Regional Financial Institutions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Pension Funds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Land Developers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Private Sector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57771" y="3418998"/>
        <a:ext cx="4177564" cy="1856906"/>
      </dsp:txXfrm>
    </dsp:sp>
    <dsp:sp modelId="{7A564624-050A-41BE-8FBF-674FB8857FD1}">
      <dsp:nvSpPr>
        <dsp:cNvPr id="0" name=""/>
        <dsp:cNvSpPr/>
      </dsp:nvSpPr>
      <dsp:spPr>
        <a:xfrm rot="18412078">
          <a:off x="2316504" y="2226450"/>
          <a:ext cx="2566336" cy="401874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437066" y="2306825"/>
        <a:ext cx="2325212" cy="241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96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96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84088241-4F54-4092-BE7C-49F4400861B3}" type="datetimeFigureOut">
              <a:rPr lang="en-ZW" smtClean="0"/>
              <a:t>3/10/2024</a:t>
            </a:fld>
            <a:endParaRPr lang="en-ZW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5700"/>
            <a:ext cx="4160838" cy="3121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en-ZW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50209"/>
            <a:ext cx="5563870" cy="3641080"/>
          </a:xfrm>
          <a:prstGeom prst="rect">
            <a:avLst/>
          </a:prstGeom>
        </p:spPr>
        <p:txBody>
          <a:bodyPr vert="horz" lIns="92583" tIns="46292" rIns="92583" bIns="4629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83224"/>
            <a:ext cx="3013763" cy="463964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83224"/>
            <a:ext cx="3013763" cy="463964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50CF0FC8-434D-4228-A3A6-73B64CA359F2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91850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0FC8-434D-4228-A3A6-73B64CA359F2}" type="slidenum">
              <a:rPr lang="en-ZW" smtClean="0"/>
              <a:t>1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7274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6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31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3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0" y="260350"/>
            <a:ext cx="9144000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1" y="1196977"/>
            <a:ext cx="4038597" cy="5256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400" marR="0" lvl="0" indent="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1" y="1196977"/>
            <a:ext cx="4038597" cy="5256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400" marR="0" lvl="0" indent="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3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9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87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3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9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7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1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2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B71E42"/>
                </a:solidFill>
              </a:rPr>
              <a:pPr defTabSz="457200"/>
              <a:t>‹#›</a:t>
            </a:fld>
            <a:endParaRPr lang="en-US" dirty="0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84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2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8" name="Picture 14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9" name="Straight Connector 16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8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20">
            <a:extLst>
              <a:ext uri="{FF2B5EF4-FFF2-40B4-BE49-F238E27FC236}">
                <a16:creationId xmlns:a16="http://schemas.microsoft.com/office/drawing/2014/main" id="{A783DFF9-4C20-4C22-85A1-A29AFBAF9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22">
            <a:extLst>
              <a:ext uri="{FF2B5EF4-FFF2-40B4-BE49-F238E27FC236}">
                <a16:creationId xmlns:a16="http://schemas.microsoft.com/office/drawing/2014/main" id="{DEB97AEB-6914-4D5D-9636-56F1EAD1E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EA36A31-196C-4D85-9B7C-B477A4A34041}"/>
              </a:ext>
            </a:extLst>
          </p:cNvPr>
          <p:cNvSpPr txBox="1">
            <a:spLocks noChangeArrowheads="1"/>
          </p:cNvSpPr>
          <p:nvPr/>
        </p:nvSpPr>
        <p:spPr>
          <a:xfrm>
            <a:off x="3583260" y="281723"/>
            <a:ext cx="5085189" cy="3180035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32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Joey Shumbamhini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0776984246</a:t>
            </a:r>
          </a:p>
        </p:txBody>
      </p:sp>
      <p:grpSp>
        <p:nvGrpSpPr>
          <p:cNvPr id="63" name="Group 24">
            <a:extLst>
              <a:ext uri="{FF2B5EF4-FFF2-40B4-BE49-F238E27FC236}">
                <a16:creationId xmlns:a16="http://schemas.microsoft.com/office/drawing/2014/main" id="{11B00628-F912-44D5-A98B-972183C75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5551" y="477559"/>
            <a:ext cx="3054141" cy="2488115"/>
            <a:chOff x="7630846" y="3690296"/>
            <a:chExt cx="4072187" cy="250397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0C14DD-FDEE-48BB-A350-D99DF54CF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0846" y="3690296"/>
              <a:ext cx="4072187" cy="250397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A4CD1FE-9947-44AE-8904-F70CBD54C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9809" y="3851281"/>
              <a:ext cx="3769485" cy="218162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Rectangle 28">
            <a:extLst>
              <a:ext uri="{FF2B5EF4-FFF2-40B4-BE49-F238E27FC236}">
                <a16:creationId xmlns:a16="http://schemas.microsoft.com/office/drawing/2014/main" id="{1F436457-F9FB-4DE0-8716-545E914CA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574" y="825983"/>
            <a:ext cx="2565529" cy="181474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30">
            <a:extLst>
              <a:ext uri="{FF2B5EF4-FFF2-40B4-BE49-F238E27FC236}">
                <a16:creationId xmlns:a16="http://schemas.microsoft.com/office/drawing/2014/main" id="{BC446AD0-FF8D-485D-8B0A-81B4F5FE9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5551" y="3131726"/>
            <a:ext cx="3054141" cy="2504352"/>
            <a:chOff x="7630846" y="3184124"/>
            <a:chExt cx="4072187" cy="25905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8019CC-5019-4EF4-8FF5-E5B8ED01D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0846" y="3184124"/>
              <a:ext cx="4072187" cy="2590592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8B9BF33-BE90-4F6C-A7E5-600A12DB1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9809" y="3348727"/>
              <a:ext cx="3769485" cy="2254220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34">
            <a:extLst>
              <a:ext uri="{FF2B5EF4-FFF2-40B4-BE49-F238E27FC236}">
                <a16:creationId xmlns:a16="http://schemas.microsoft.com/office/drawing/2014/main" id="{06CE62A7-ACC5-47C3-92B9-F84E6A11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574" y="3461758"/>
            <a:ext cx="2565529" cy="18341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36">
            <a:extLst>
              <a:ext uri="{FF2B5EF4-FFF2-40B4-BE49-F238E27FC236}">
                <a16:creationId xmlns:a16="http://schemas.microsoft.com/office/drawing/2014/main" id="{7640A689-DDA6-4799-8C6D-3579E142B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5094" y="3526496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lacksmiths Hammer Working A Heated Metal Rod On An Anvil-foton och fler  bilder på Järn - iStoc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818" y="962478"/>
            <a:ext cx="2303899" cy="153785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7" y="3995722"/>
            <a:ext cx="2345766" cy="815153"/>
          </a:xfrm>
          <a:prstGeom prst="rect">
            <a:avLst/>
          </a:prstGeom>
        </p:spPr>
      </p:pic>
      <p:pic>
        <p:nvPicPr>
          <p:cNvPr id="68" name="Picture 38">
            <a:extLst>
              <a:ext uri="{FF2B5EF4-FFF2-40B4-BE49-F238E27FC236}">
                <a16:creationId xmlns:a16="http://schemas.microsoft.com/office/drawing/2014/main" id="{B8272F57-16CD-4C54-B5DD-C28BDB79F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9" name="Straight Connector 40">
            <a:extLst>
              <a:ext uri="{FF2B5EF4-FFF2-40B4-BE49-F238E27FC236}">
                <a16:creationId xmlns:a16="http://schemas.microsoft.com/office/drawing/2014/main" id="{17839A8C-E80C-4FF4-9339-313A76357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9358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B94B-ABDC-B3AF-08D8-184178AF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804890"/>
            <a:ext cx="8280400" cy="1059305"/>
          </a:xfrm>
        </p:spPr>
        <p:txBody>
          <a:bodyPr/>
          <a:lstStyle/>
          <a:p>
            <a:r>
              <a:rPr lang="en-GB" dirty="0"/>
              <a:t>Manresa GOVERNMENT VILLA–phase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2011D-EA0A-216B-D4F0-D51943AD0C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027F8-D9D5-AA66-4F6E-D36DB67B7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328" y="2017342"/>
            <a:ext cx="3947592" cy="389577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7 More Blocks to be built under phase 2</a:t>
            </a:r>
          </a:p>
          <a:p>
            <a:r>
              <a:rPr lang="en-GB" dirty="0"/>
              <a:t>7 Blocks to house 112 Civil Servants (112 Families).</a:t>
            </a:r>
          </a:p>
          <a:p>
            <a:r>
              <a:rPr lang="en-GB" dirty="0"/>
              <a:t>UDCORP is inviting Local Financial Institutions and Private Investors for Partnerships in this Project </a:t>
            </a:r>
          </a:p>
          <a:p>
            <a:r>
              <a:rPr lang="en-GB" dirty="0"/>
              <a:t>Harare Manresa Government Villa to pave way for UDCORP to lobby for MORE similar projects in other Provinces.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4ADAE-CD74-4D9A-34E5-0AECC0A86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" y="1864195"/>
            <a:ext cx="4941826" cy="38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456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F659-4E4C-B9FB-5F2B-6BB9722C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42330"/>
            <a:ext cx="8656899" cy="105930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UNLOCK VALUE FROM EXISTING UDCORP LAND BANK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 HOUSING DEVELOPMENT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(PLUMTREE, HWANGE, KARIBA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50C53-CBA4-BD70-6A2C-B67DF514F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3520" y="2017342"/>
            <a:ext cx="4886960" cy="38652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Construction of 3 blocks of flats (48 units). </a:t>
            </a:r>
          </a:p>
          <a:p>
            <a:endParaRPr lang="en-US" dirty="0"/>
          </a:p>
          <a:p>
            <a:r>
              <a:rPr lang="en-US" dirty="0"/>
              <a:t>Target – to commence in H1 2025</a:t>
            </a:r>
          </a:p>
          <a:p>
            <a:endParaRPr lang="en-US" dirty="0"/>
          </a:p>
          <a:p>
            <a:r>
              <a:rPr lang="en-US" dirty="0"/>
              <a:t>Proposed Name – Palm Trees Villa</a:t>
            </a:r>
          </a:p>
          <a:p>
            <a:endParaRPr lang="en-US" dirty="0"/>
          </a:p>
          <a:p>
            <a:r>
              <a:rPr lang="en-US" dirty="0"/>
              <a:t>UDCORP is calling upon Local Financial Institutions and Private Investors for Partnerships in this Project</a:t>
            </a:r>
          </a:p>
        </p:txBody>
      </p:sp>
      <p:pic>
        <p:nvPicPr>
          <p:cNvPr id="2050" name="Picture 2" descr="The Chronicle - Breaking news">
            <a:extLst>
              <a:ext uri="{FF2B5EF4-FFF2-40B4-BE49-F238E27FC236}">
                <a16:creationId xmlns:a16="http://schemas.microsoft.com/office/drawing/2014/main" id="{4D5F1969-ED22-D140-8873-DDB91DDA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2387600"/>
            <a:ext cx="3657600" cy="32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2867F-9E68-02D4-F6BC-E2C9E2FD5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" y="2010879"/>
            <a:ext cx="4877416" cy="34485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Plumtree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5790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D0B9-EC0C-089F-DA89-999EBC37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" y="346296"/>
            <a:ext cx="8707120" cy="1059305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Other pipeline projects outside Harare</a:t>
            </a:r>
            <a:br>
              <a:rPr lang="en-GB" sz="2400" dirty="0"/>
            </a:br>
            <a:r>
              <a:rPr lang="en-GB" sz="2400" dirty="0"/>
              <a:t>Hwange empumalanga phase 111 flats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D7DB-BDF0-B640-6786-3E9BF1DE9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720" y="2010879"/>
            <a:ext cx="5709920" cy="3892081"/>
          </a:xfrm>
        </p:spPr>
        <p:txBody>
          <a:bodyPr>
            <a:normAutofit/>
          </a:bodyPr>
          <a:lstStyle/>
          <a:p>
            <a:r>
              <a:rPr lang="en-US" dirty="0"/>
              <a:t>Construction of 9 blocks of flats (144 units).</a:t>
            </a:r>
          </a:p>
          <a:p>
            <a:r>
              <a:rPr lang="en-US" dirty="0"/>
              <a:t>UDCORP is calling upon Local Financial Institutions and Private Investors for Partnerships in this Project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834B5-A838-29BF-9B57-AB136C9CD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5688" y="2010879"/>
            <a:ext cx="3483864" cy="344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Hwange</a:t>
            </a:r>
            <a:endParaRPr lang="en-US" dirty="0"/>
          </a:p>
        </p:txBody>
      </p:sp>
      <p:pic>
        <p:nvPicPr>
          <p:cNvPr id="3074" name="Picture 2" descr="Struggling coal miner plans to sell Hwange town over $300m debt -  NewZimbabwe.com">
            <a:extLst>
              <a:ext uri="{FF2B5EF4-FFF2-40B4-BE49-F238E27FC236}">
                <a16:creationId xmlns:a16="http://schemas.microsoft.com/office/drawing/2014/main" id="{76D79F59-F409-CE49-2289-C2AE9BC1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53" y="2010879"/>
            <a:ext cx="3217447" cy="389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6123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06D3-92EF-4858-DDD5-1272F0A6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266040"/>
            <a:ext cx="8412480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Mobilize Resources from the Private Sector, Local &amp; Regional Financial Institutions. </a:t>
            </a:r>
            <a:br>
              <a:rPr lang="en-US" sz="18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UDCORP as the partner  of choice for the government</a:t>
            </a:r>
            <a:br>
              <a:rPr lang="en-US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F9C1C8-011B-02B0-3CEF-299CA306F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331010"/>
              </p:ext>
            </p:extLst>
          </p:nvPr>
        </p:nvGraphicFramePr>
        <p:xfrm>
          <a:off x="0" y="1315276"/>
          <a:ext cx="9144000" cy="554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7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297" name="Picture 12296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1" name="Straight Connector 12300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532 Holding Thank You Sign Illustrations &amp; Clip Art - iStoc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r="3094"/>
          <a:stretch/>
        </p:blipFill>
        <p:spPr bwMode="auto">
          <a:xfrm>
            <a:off x="20" y="10"/>
            <a:ext cx="914375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905349"/>
            <a:ext cx="4207985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5239131"/>
            <a:ext cx="3959617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Thank you</a:t>
            </a:r>
            <a:br>
              <a:rPr lang="en-US" sz="2000" dirty="0">
                <a:solidFill>
                  <a:srgbClr val="FFFFFE"/>
                </a:solidFill>
              </a:rPr>
            </a:br>
            <a:r>
              <a:rPr lang="en-US" sz="2000" dirty="0">
                <a:solidFill>
                  <a:srgbClr val="FFFFFE"/>
                </a:solidFill>
              </a:rPr>
              <a:t>for the support</a:t>
            </a:r>
            <a:br>
              <a:rPr lang="en-US" sz="2000" dirty="0">
                <a:solidFill>
                  <a:srgbClr val="FFFFFE"/>
                </a:solidFill>
              </a:rPr>
            </a:br>
            <a:r>
              <a:rPr lang="en-US" sz="2000" dirty="0">
                <a:solidFill>
                  <a:srgbClr val="FFFFFE"/>
                </a:solidFill>
              </a:rPr>
              <a:t>0776984246</a:t>
            </a:r>
          </a:p>
        </p:txBody>
      </p:sp>
      <p:cxnSp>
        <p:nvCxnSpPr>
          <p:cNvPr id="12305" name="Straight Connector 12304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8" y="5073596"/>
            <a:ext cx="3962397" cy="0"/>
          </a:xfrm>
          <a:prstGeom prst="line">
            <a:avLst/>
          </a:prstGeom>
          <a:ln w="31750">
            <a:solidFill>
              <a:srgbClr val="FF9B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8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General retirement pillars according to world bank</a:t>
            </a:r>
            <a:endParaRPr lang="en-ZW" sz="1800" dirty="0"/>
          </a:p>
        </p:txBody>
      </p:sp>
      <p:pic>
        <p:nvPicPr>
          <p:cNvPr id="8" name="Content Placeholder 7" descr="https://www.retirementadvisor.ca/retadv/apps/images/pillars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16" y="2326945"/>
            <a:ext cx="3920490" cy="28512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300" dirty="0"/>
              <a:t>World Bank Retirement Pillars</a:t>
            </a:r>
            <a:endParaRPr lang="en-ZW" sz="3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CC613-3C7E-6418-8256-C7E2CDFA6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24" y="945507"/>
            <a:ext cx="1217295" cy="5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Retirement with hard labour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930" y="1864196"/>
            <a:ext cx="4968440" cy="42737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The above 3 Retirement Pillars are a very good start particularly if the Pension is in US$ (Nostro??)</a:t>
            </a:r>
          </a:p>
          <a:p>
            <a:r>
              <a:rPr lang="en-GB" dirty="0"/>
              <a:t>However, Reliance on the above 3 World Bank Retirement Pillars is very dangerous</a:t>
            </a:r>
          </a:p>
          <a:p>
            <a:r>
              <a:rPr lang="en-GB" dirty="0"/>
              <a:t>You risk plunging into POVERTY the day you retire</a:t>
            </a:r>
          </a:p>
          <a:p>
            <a:r>
              <a:rPr lang="en-GB" dirty="0"/>
              <a:t>The first day you retire will be your FIRST day at work</a:t>
            </a:r>
          </a:p>
          <a:p>
            <a:r>
              <a:rPr lang="en-GB" dirty="0"/>
              <a:t>We call it Retirement With Hard Labour</a:t>
            </a:r>
            <a:endParaRPr lang="en-ZW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6370" y="2617470"/>
            <a:ext cx="3869243" cy="2179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3C38D-4EA1-A969-255A-FDAFFE1ED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238" y="995809"/>
            <a:ext cx="1217295" cy="5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0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F1C0-965A-B25B-3656-F571B578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36" y="294326"/>
            <a:ext cx="7202456" cy="12499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UDCORP ACT[Chapter 29:16] of 1986.</a:t>
            </a:r>
            <a:br>
              <a:rPr lang="en-US" dirty="0"/>
            </a:br>
            <a:r>
              <a:rPr lang="en-US" dirty="0"/>
              <a:t>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6110-0E92-00DA-34DD-70D2694B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6271"/>
            <a:ext cx="8988726" cy="561742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AN ACT :</a:t>
            </a:r>
          </a:p>
          <a:p>
            <a:r>
              <a:rPr lang="en-US" sz="2800" b="1" dirty="0"/>
              <a:t>to provide for the declaration of development areas; </a:t>
            </a:r>
          </a:p>
          <a:p>
            <a:r>
              <a:rPr lang="en-US" sz="2400" dirty="0"/>
              <a:t>to establish the Urban Development Corporation and to provide for the functions thereof; </a:t>
            </a:r>
          </a:p>
          <a:p>
            <a:r>
              <a:rPr lang="en-US" sz="2400" dirty="0"/>
              <a:t>to provide for the constitution and functions of the Urban Development Board; </a:t>
            </a:r>
          </a:p>
          <a:p>
            <a:r>
              <a:rPr lang="en-US" sz="2400" dirty="0"/>
              <a:t>to regulate the financial affairs of the Urban Development Corporation; and </a:t>
            </a:r>
          </a:p>
          <a:p>
            <a:r>
              <a:rPr lang="en-US" sz="2400" dirty="0"/>
              <a:t>to provide for matters incidental to and connected with the foregoing. </a:t>
            </a:r>
          </a:p>
        </p:txBody>
      </p:sp>
    </p:spTree>
    <p:extLst>
      <p:ext uri="{BB962C8B-B14F-4D97-AF65-F5344CB8AC3E}">
        <p14:creationId xmlns:p14="http://schemas.microsoft.com/office/powerpoint/2010/main" val="19048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F1C0-965A-B25B-3656-F571B578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UDCORP ACT[Chapter 29:16] of 1986.</a:t>
            </a:r>
            <a:br>
              <a:rPr lang="en-US" dirty="0"/>
            </a:br>
            <a:r>
              <a:rPr lang="en-US" dirty="0"/>
              <a:t>OBJECTS &amp;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6110-0E92-00DA-34DD-70D2694B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708031"/>
            <a:ext cx="9144001" cy="5149969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ZW" sz="2800" spc="-10" dirty="0"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To encourage and assist local authorities and regional planning councils and local planning authorities established in terms of the Regional, Town and Country Planning Act [Chapter 29:12] to plan and co-ordinate urban growth and development within development areas;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endParaRPr lang="en-US" sz="2800" dirty="0">
              <a:effectLst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457200" marR="0" lvl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ZW" sz="2800" spc="-10" dirty="0"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To generate employment and encourage the development of commerce and industry within development areas;</a:t>
            </a:r>
          </a:p>
          <a:p>
            <a:pPr marL="457200" marR="0" lvl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ZW" sz="2800" spc="-10" dirty="0"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To assist in the provision of housing and social facilities within development areas to encourage people to live and work therein;</a:t>
            </a:r>
            <a:endParaRPr lang="en-US" sz="2800" dirty="0">
              <a:effectLst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6110-0E92-00DA-34DD-70D2694B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5"/>
            <a:ext cx="9144000" cy="5004245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ZW" sz="2800" spc="-10" dirty="0">
                <a:ea typeface="Calibri" panose="020F0502020204030204" pitchFamily="34" charset="0"/>
                <a:cs typeface="Iskoola Pota" panose="020B0502040204020203" pitchFamily="34" charset="0"/>
              </a:rPr>
              <a:t>d) </a:t>
            </a:r>
            <a:r>
              <a:rPr lang="en-ZW" sz="2800" spc="-10" dirty="0"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To create and ensure the maintenance of an attractive environment within the development area;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ZW" sz="2800" spc="-10" dirty="0">
              <a:effectLst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ZW" sz="2800" spc="-10" dirty="0"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e) To provide all forms of assistance, including financial or technical assistance, management counselling, training, auditing and other services, information or advice, to: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ZW" sz="2800" spc="-10" dirty="0">
              <a:effectLst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ZW" sz="2800" spc="-10" dirty="0"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f) Local Authorities; and Co-operatives and commercial, industrial or other enterprises; in connection with urban development.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34C322-C44A-3074-3F08-CEFF01C0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804863"/>
            <a:ext cx="7202488" cy="10493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UDCORP ACT[Chapter 29:16] of 1986.</a:t>
            </a:r>
            <a:br>
              <a:rPr lang="en-US" dirty="0"/>
            </a:br>
            <a:r>
              <a:rPr lang="en-US" dirty="0"/>
              <a:t>OBJECTS &amp; FUNCTIONS</a:t>
            </a:r>
          </a:p>
        </p:txBody>
      </p:sp>
    </p:spTree>
    <p:extLst>
      <p:ext uri="{BB962C8B-B14F-4D97-AF65-F5344CB8AC3E}">
        <p14:creationId xmlns:p14="http://schemas.microsoft.com/office/powerpoint/2010/main" val="39104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50A620A-F7D0-4DF6-0D52-CDB50072BC5C}"/>
              </a:ext>
            </a:extLst>
          </p:cNvPr>
          <p:cNvSpPr txBox="1"/>
          <p:nvPr/>
        </p:nvSpPr>
        <p:spPr>
          <a:xfrm>
            <a:off x="972487" y="370181"/>
            <a:ext cx="7199025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191919"/>
              </a:buClr>
              <a:defRPr/>
            </a:pPr>
            <a:endParaRPr lang="en-US" sz="2100" b="1" cap="all" dirty="0">
              <a:solidFill>
                <a:srgbClr val="002060"/>
              </a:solidFill>
              <a:latin typeface="Gill Sans MT" panose="020B0502020104020203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191919"/>
              </a:buClr>
              <a:defRPr/>
            </a:pPr>
            <a:r>
              <a:rPr lang="en-US" sz="2100" b="1" cap="all" dirty="0">
                <a:solidFill>
                  <a:prstClr val="black"/>
                </a:solidFill>
                <a:latin typeface="Gill Sans MT" panose="020B0502020104020203"/>
              </a:rPr>
              <a:t>Knockmalloch housing development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191919"/>
              </a:buClr>
              <a:defRPr/>
            </a:pPr>
            <a:r>
              <a:rPr lang="en-US" sz="2100" b="1" cap="all" dirty="0">
                <a:solidFill>
                  <a:prstClr val="black"/>
                </a:solidFill>
                <a:latin typeface="Gill Sans MT" panose="020B0502020104020203"/>
              </a:rPr>
              <a:t>CURRENT WORKS-SEWER TRENCHING (PHASE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1FA506-5346-CB16-7DB5-4B6A63D6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88" y="2251335"/>
            <a:ext cx="4249712" cy="3271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B6ADFD-5167-0E35-3DDC-A82F60C7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1335"/>
            <a:ext cx="4894289" cy="32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59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50A620A-F7D0-4DF6-0D52-CDB50072BC5C}"/>
              </a:ext>
            </a:extLst>
          </p:cNvPr>
          <p:cNvSpPr txBox="1"/>
          <p:nvPr/>
        </p:nvSpPr>
        <p:spPr>
          <a:xfrm>
            <a:off x="-2" y="267587"/>
            <a:ext cx="9144001" cy="21282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191919"/>
              </a:buClr>
              <a:defRPr/>
            </a:pPr>
            <a:endParaRPr lang="en-US" sz="2100" b="1" cap="all" dirty="0">
              <a:solidFill>
                <a:srgbClr val="002060"/>
              </a:solidFill>
              <a:latin typeface="Gill Sans MT" panose="020B0502020104020203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191919"/>
              </a:buClr>
              <a:defRPr/>
            </a:pPr>
            <a:r>
              <a:rPr lang="en-US" sz="2100" b="1" cap="all" dirty="0">
                <a:solidFill>
                  <a:prstClr val="black"/>
                </a:solidFill>
                <a:latin typeface="Gill Sans MT" panose="020B0502020104020203"/>
              </a:rPr>
              <a:t>Knockmalloch housing development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191919"/>
              </a:buClr>
              <a:defRPr/>
            </a:pPr>
            <a:endParaRPr lang="en-US" sz="2100" b="1" cap="all" dirty="0">
              <a:solidFill>
                <a:prstClr val="black"/>
              </a:solidFill>
              <a:latin typeface="Gill Sans MT" panose="020B0502020104020203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191919"/>
              </a:buClr>
              <a:defRPr/>
            </a:pPr>
            <a:r>
              <a:rPr lang="en-US" sz="2100" b="1" cap="all" dirty="0">
                <a:solidFill>
                  <a:prstClr val="black"/>
                </a:solidFill>
                <a:latin typeface="Gill Sans MT" panose="020B0502020104020203"/>
              </a:rPr>
              <a:t>CURRENT WORKS-roads skimming and compaction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191919"/>
              </a:buClr>
              <a:defRPr/>
            </a:pPr>
            <a:endParaRPr lang="en-US" sz="2100" b="1" cap="all" dirty="0">
              <a:solidFill>
                <a:prstClr val="black"/>
              </a:solidFill>
              <a:latin typeface="Gill Sans MT" panose="020B0502020104020203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191919"/>
              </a:buClr>
              <a:defRPr/>
            </a:pPr>
            <a:endParaRPr lang="en-US" sz="2100" b="1" cap="all" dirty="0">
              <a:solidFill>
                <a:prstClr val="black"/>
              </a:solidFill>
              <a:latin typeface="Gill Sans MT" panose="020B0502020104020203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191919"/>
              </a:buClr>
              <a:defRPr/>
            </a:pPr>
            <a:endParaRPr lang="en-US" sz="2100" b="1" cap="all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59416-7133-D41B-F150-BF39FA3E5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97462"/>
            <a:ext cx="4384624" cy="4751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63A12-047D-AF91-AE2B-F0F43CE10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23" y="2197462"/>
            <a:ext cx="4759377" cy="46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19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123C-15A7-1638-4D81-F9D12C60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45" y="401626"/>
            <a:ext cx="8257110" cy="1059305"/>
          </a:xfrm>
        </p:spPr>
        <p:txBody>
          <a:bodyPr>
            <a:normAutofit/>
          </a:bodyPr>
          <a:lstStyle/>
          <a:p>
            <a:r>
              <a:rPr lang="en-GB" sz="2000" dirty="0"/>
              <a:t>High demand for residential stands from corporates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E0B2-660F-D3B0-0A23-7DCDC0257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29" y="822260"/>
            <a:ext cx="8855242" cy="563411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742950" marR="5080" indent="-285750" algn="just">
              <a:lnSpc>
                <a:spcPct val="150000"/>
              </a:lnSpc>
              <a:spcAft>
                <a:spcPts val="2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Latest Corporate Stand Sales – Offers were received from:</a:t>
            </a:r>
            <a:endParaRPr lang="en-US" sz="18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457200" marR="5080" indent="0" algn="just">
              <a:lnSpc>
                <a:spcPct val="150000"/>
              </a:lnSpc>
              <a:spcAft>
                <a:spcPts val="2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742950" marR="5080" indent="-285750" algn="just">
              <a:lnSpc>
                <a:spcPct val="150000"/>
              </a:lnSpc>
              <a:spcAft>
                <a:spcPts val="2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742950" marR="5080" indent="-285750" algn="just">
              <a:lnSpc>
                <a:spcPct val="150000"/>
              </a:lnSpc>
              <a:spcAft>
                <a:spcPts val="2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E55645-2266-2179-8258-38C30CB0E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39896"/>
              </p:ext>
            </p:extLst>
          </p:nvPr>
        </p:nvGraphicFramePr>
        <p:xfrm>
          <a:off x="632161" y="1206273"/>
          <a:ext cx="8068395" cy="536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236">
                  <a:extLst>
                    <a:ext uri="{9D8B030D-6E8A-4147-A177-3AD203B41FA5}">
                      <a16:colId xmlns:a16="http://schemas.microsoft.com/office/drawing/2014/main" val="1068586119"/>
                    </a:ext>
                  </a:extLst>
                </a:gridCol>
                <a:gridCol w="1444920">
                  <a:extLst>
                    <a:ext uri="{9D8B030D-6E8A-4147-A177-3AD203B41FA5}">
                      <a16:colId xmlns:a16="http://schemas.microsoft.com/office/drawing/2014/main" val="2805288113"/>
                    </a:ext>
                  </a:extLst>
                </a:gridCol>
                <a:gridCol w="4834239">
                  <a:extLst>
                    <a:ext uri="{9D8B030D-6E8A-4147-A177-3AD203B41FA5}">
                      <a16:colId xmlns:a16="http://schemas.microsoft.com/office/drawing/2014/main" val="2796337220"/>
                    </a:ext>
                  </a:extLst>
                </a:gridCol>
              </a:tblGrid>
              <a:tr h="674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  <a:highlight>
                            <a:srgbClr val="00B050"/>
                          </a:highlight>
                        </a:rPr>
                        <a:t>Client</a:t>
                      </a:r>
                      <a:endParaRPr lang="en-US" sz="1800" kern="100" dirty="0">
                        <a:effectLst/>
                        <a:highlight>
                          <a:srgbClr val="00B05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  <a:highlight>
                            <a:srgbClr val="00B050"/>
                          </a:highlight>
                        </a:rPr>
                        <a:t>No.</a:t>
                      </a:r>
                      <a:endParaRPr lang="en-US" sz="1800" kern="100" dirty="0">
                        <a:effectLst/>
                        <a:highlight>
                          <a:srgbClr val="00B05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  <a:highlight>
                            <a:srgbClr val="00B050"/>
                          </a:highlight>
                        </a:rPr>
                        <a:t>Progress update</a:t>
                      </a:r>
                      <a:endParaRPr lang="en-US" sz="1800" kern="100" dirty="0">
                        <a:effectLst/>
                        <a:highlight>
                          <a:srgbClr val="00B05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562963"/>
                  </a:ext>
                </a:extLst>
              </a:tr>
              <a:tr h="523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 Stands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F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Deposit already paid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F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81292"/>
                  </a:ext>
                </a:extLst>
              </a:tr>
              <a:tr h="16119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60 stands 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F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Proforma invoice issued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Payment option communicated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Client consulting OPC-CGU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Draft agreement of sale to be sent immediately after client confirms offer,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0F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75367"/>
                  </a:ext>
                </a:extLst>
              </a:tr>
              <a:tr h="1285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296 stands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Site visits done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Staff lists sent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Allocation in progress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Waiting for draft agreement of sale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09341"/>
                  </a:ext>
                </a:extLst>
              </a:tr>
              <a:tr h="6324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150 stands/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Expression of interest letter received.</a:t>
                      </a:r>
                      <a:endParaRPr lang="en-US" sz="18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kern="100" dirty="0">
                          <a:effectLst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95602"/>
                  </a:ext>
                </a:extLst>
              </a:tr>
              <a:tr h="63377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6D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194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4953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12835</TotalTime>
  <Words>643</Words>
  <Application>Microsoft Office PowerPoint</Application>
  <PresentationFormat>On-screen Show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Wingdings</vt:lpstr>
      <vt:lpstr>Gallery</vt:lpstr>
      <vt:lpstr>PowerPoint Presentation</vt:lpstr>
      <vt:lpstr>General retirement pillars according to world bank</vt:lpstr>
      <vt:lpstr>Retirement with hard labour</vt:lpstr>
      <vt:lpstr>UDCORP ACT[Chapter 29:16] of 1986. PREAMBLE</vt:lpstr>
      <vt:lpstr>UDCORP ACT[Chapter 29:16] of 1986. OBJECTS &amp; FUNCTIONS</vt:lpstr>
      <vt:lpstr>UDCORP ACT[Chapter 29:16] of 1986. OBJECTS &amp; FUNCTIONS</vt:lpstr>
      <vt:lpstr>PowerPoint Presentation</vt:lpstr>
      <vt:lpstr>PowerPoint Presentation</vt:lpstr>
      <vt:lpstr>High demand for residential stands from corporates</vt:lpstr>
      <vt:lpstr>Manresa GOVERNMENT VILLA–phase 2</vt:lpstr>
      <vt:lpstr>UNLOCK VALUE FROM EXISTING UDCORP LAND BANK NEW HOUSING DEVELOPMENT  (PLUMTREE, HWANGE, KARIBA</vt:lpstr>
      <vt:lpstr>Other pipeline projects outside Harare Hwange empumalanga phase 111 flats</vt:lpstr>
      <vt:lpstr>Mobilize Resources from the Private Sector, Local &amp; Regional Financial Institutions.   UDCORP as the partner  of choice for the government </vt:lpstr>
      <vt:lpstr>Thank you for the support 0776984246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mellinda</dc:creator>
  <cp:lastModifiedBy>Joey Shumbamhini</cp:lastModifiedBy>
  <cp:revision>351</cp:revision>
  <cp:lastPrinted>2024-08-14T15:16:08Z</cp:lastPrinted>
  <dcterms:created xsi:type="dcterms:W3CDTF">2022-03-24T09:17:57Z</dcterms:created>
  <dcterms:modified xsi:type="dcterms:W3CDTF">2024-10-03T09:52:54Z</dcterms:modified>
</cp:coreProperties>
</file>